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</p:sldMasterIdLst>
  <p:notesMasterIdLst>
    <p:notesMasterId r:id="rId34"/>
  </p:notesMasterIdLst>
  <p:sldIdLst>
    <p:sldId id="256" r:id="rId8"/>
    <p:sldId id="283" r:id="rId9"/>
    <p:sldId id="284" r:id="rId10"/>
    <p:sldId id="265" r:id="rId11"/>
    <p:sldId id="272" r:id="rId12"/>
    <p:sldId id="258" r:id="rId13"/>
    <p:sldId id="299" r:id="rId14"/>
    <p:sldId id="316" r:id="rId15"/>
    <p:sldId id="315" r:id="rId16"/>
    <p:sldId id="314" r:id="rId17"/>
    <p:sldId id="313" r:id="rId18"/>
    <p:sldId id="320" r:id="rId19"/>
    <p:sldId id="301" r:id="rId20"/>
    <p:sldId id="296" r:id="rId21"/>
    <p:sldId id="321" r:id="rId22"/>
    <p:sldId id="318" r:id="rId23"/>
    <p:sldId id="317" r:id="rId24"/>
    <p:sldId id="277" r:id="rId25"/>
    <p:sldId id="289" r:id="rId26"/>
    <p:sldId id="269" r:id="rId27"/>
    <p:sldId id="279" r:id="rId28"/>
    <p:sldId id="285" r:id="rId29"/>
    <p:sldId id="292" r:id="rId30"/>
    <p:sldId id="293" r:id="rId31"/>
    <p:sldId id="294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r>
              <a:rPr lang="en-US" b="1" dirty="0"/>
              <a:t>Which of the following policies have been approved at your institution?</a:t>
            </a:r>
          </a:p>
        </c:rich>
      </c:tx>
      <c:layout>
        <c:manualLayout>
          <c:xMode val="edge"/>
          <c:yMode val="edge"/>
          <c:x val="0.14409740449110528"/>
          <c:y val="3.52941176470588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77803680087076"/>
          <c:y val="0.23235327486396321"/>
          <c:w val="0.82291806185923577"/>
          <c:h val="0.32647105708734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333333"/>
              </a:solidFill>
              <a:prstDash val="solid"/>
            </a:ln>
          </c:spPr>
          <c:invertIfNegative val="0"/>
          <c:cat>
            <c:strRef>
              <c:f>'Question 2'!$A$4:$A$9</c:f>
              <c:strCache>
                <c:ptCount val="6"/>
                <c:pt idx="0">
                  <c:v>OA Mandate/statement</c:v>
                </c:pt>
                <c:pt idx="1">
                  <c:v>OA Policy</c:v>
                </c:pt>
                <c:pt idx="2">
                  <c:v>IR Policy</c:v>
                </c:pt>
                <c:pt idx="3">
                  <c:v>Digitisation policy</c:v>
                </c:pt>
                <c:pt idx="4">
                  <c:v>Intellectual property policy</c:v>
                </c:pt>
                <c:pt idx="5">
                  <c:v>Preservation policy</c:v>
                </c:pt>
              </c:strCache>
            </c:strRef>
          </c:cat>
          <c:val>
            <c:numRef>
              <c:f>'Question 2'!$C$4:$C$9</c:f>
              <c:numCache>
                <c:formatCode>0.0%</c:formatCode>
                <c:ptCount val="6"/>
                <c:pt idx="0">
                  <c:v>0.222</c:v>
                </c:pt>
                <c:pt idx="1">
                  <c:v>0.38900000000000001</c:v>
                </c:pt>
                <c:pt idx="2">
                  <c:v>0.44400000000000001</c:v>
                </c:pt>
                <c:pt idx="3">
                  <c:v>5.5999999999999994E-2</c:v>
                </c:pt>
                <c:pt idx="4">
                  <c:v>0.72199999999999998</c:v>
                </c:pt>
                <c:pt idx="5">
                  <c:v>0.111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91936"/>
        <c:axId val="37993472"/>
      </c:barChart>
      <c:catAx>
        <c:axId val="3799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799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993472"/>
        <c:scaling>
          <c:orientation val="minMax"/>
        </c:scaling>
        <c:delete val="0"/>
        <c:axPos val="l"/>
        <c:majorGridlines>
          <c:spPr>
            <a:ln w="3175">
              <a:solidFill>
                <a:srgbClr val="333333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333333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Microsoft Sans Serif"/>
                <a:ea typeface="Microsoft Sans Serif"/>
                <a:cs typeface="Microsoft Sans Serif"/>
              </a:defRPr>
            </a:pPr>
            <a:endParaRPr lang="en-US"/>
          </a:p>
        </c:txPr>
        <c:crossAx val="37991936"/>
        <c:crossesAt val="1"/>
        <c:crossBetween val="between"/>
      </c:valAx>
      <c:spPr>
        <a:solidFill>
          <a:srgbClr val="EEEEEE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EEEEEE"/>
    </a:solidFill>
    <a:ln w="3175">
      <a:solidFill>
        <a:srgbClr val="33333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333333"/>
          </a:solidFill>
          <a:latin typeface="Microsoft Sans Serif"/>
          <a:ea typeface="Microsoft Sans Serif"/>
          <a:cs typeface="Microsoft Sans Serif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27D83-7686-420A-8AE4-2613262694D9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8173-5A24-4E86-B6A3-2D39898C5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66DA9-4CD5-4265-9128-F9AC5045011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4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066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34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06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3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28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76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41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7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8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38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827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47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16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326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5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88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39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61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4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92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47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81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12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22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6371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78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27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02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82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89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904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282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88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52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2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397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62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02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7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69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10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892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80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45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4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39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392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96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481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836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6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191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20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70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0677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253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53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727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6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47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73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76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47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7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32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6421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803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70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4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3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12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9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5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9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A061-CD05-4DD2-BD6C-C0A6E7B793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80127-2E4F-4720-A546-49D7111EBC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penaccess.mpg.de/Berlin-Declaration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OPEN ACCESS TO SCIENCE AND RESEARCH AS PUBLIC GOOD AND THE STATUS OF REPOSITORIES IN SOUTH AFRICA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Lazarus Matizirofa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Knowledge Management Corporate, NRF</a:t>
            </a: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NELSON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MANDELA METROPOLITAN UNIVERSITY 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Open Access Seminar – 27 July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4000"/>
            <a:ext cx="8350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4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What NRF OA Statement is about!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Not intended to apply to research publications/data gathered for the purpose of </a:t>
            </a:r>
            <a:r>
              <a:rPr lang="en-US" dirty="0" err="1" smtClean="0"/>
              <a:t>commercialisation</a:t>
            </a:r>
            <a:r>
              <a:rPr lang="en-US" dirty="0" smtClean="0"/>
              <a:t> of research outcomes, or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To research data that are the property of a private sector entity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b="1" dirty="0" smtClean="0"/>
              <a:t>Is not a statement for all research generated by public funds- but as one of the funders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652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22225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NRF OA statement is all about!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229600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700" dirty="0">
                <a:solidFill>
                  <a:prstClr val="black"/>
                </a:solidFill>
              </a:rPr>
              <a:t>From 01 March 2015, </a:t>
            </a:r>
            <a:r>
              <a:rPr lang="en-US" sz="2700" dirty="0" smtClean="0">
                <a:solidFill>
                  <a:prstClr val="black"/>
                </a:solidFill>
              </a:rPr>
              <a:t>research papers/datasets </a:t>
            </a:r>
            <a:r>
              <a:rPr lang="en-US" sz="2700" dirty="0">
                <a:solidFill>
                  <a:prstClr val="black"/>
                </a:solidFill>
              </a:rPr>
              <a:t>generated from research either fully </a:t>
            </a:r>
            <a:r>
              <a:rPr lang="en-US" sz="2700" dirty="0" smtClean="0">
                <a:solidFill>
                  <a:prstClr val="black"/>
                </a:solidFill>
              </a:rPr>
              <a:t>or partially </a:t>
            </a:r>
            <a:r>
              <a:rPr lang="en-US" sz="2700" dirty="0">
                <a:solidFill>
                  <a:prstClr val="black"/>
                </a:solidFill>
              </a:rPr>
              <a:t>funded by NRF, </a:t>
            </a:r>
            <a:r>
              <a:rPr lang="en-US" sz="2700" dirty="0" smtClean="0">
                <a:solidFill>
                  <a:prstClr val="black"/>
                </a:solidFill>
              </a:rPr>
              <a:t>should be deposited in institutional repository </a:t>
            </a:r>
            <a:r>
              <a:rPr lang="en-US" sz="2700" dirty="0">
                <a:solidFill>
                  <a:prstClr val="black"/>
                </a:solidFill>
              </a:rPr>
              <a:t>with an embargo period of no more than 12 </a:t>
            </a:r>
            <a:r>
              <a:rPr lang="en-US" sz="2700" dirty="0" smtClean="0">
                <a:solidFill>
                  <a:prstClr val="black"/>
                </a:solidFill>
              </a:rPr>
              <a:t>months</a:t>
            </a:r>
            <a:endParaRPr lang="en-US" sz="27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700" dirty="0" smtClean="0">
                <a:solidFill>
                  <a:prstClr val="black"/>
                </a:solidFill>
              </a:rPr>
              <a:t>NRF will </a:t>
            </a:r>
            <a:r>
              <a:rPr lang="en-US" sz="2700" dirty="0">
                <a:solidFill>
                  <a:prstClr val="black"/>
                </a:solidFill>
              </a:rPr>
              <a:t>not routinely check compliance with Chief Investigators – </a:t>
            </a:r>
            <a:r>
              <a:rPr lang="en-US" sz="2700" dirty="0" smtClean="0">
                <a:solidFill>
                  <a:prstClr val="black"/>
                </a:solidFill>
              </a:rPr>
              <a:t>institutions are </a:t>
            </a:r>
            <a:r>
              <a:rPr lang="en-US" sz="2700" dirty="0">
                <a:solidFill>
                  <a:prstClr val="black"/>
                </a:solidFill>
              </a:rPr>
              <a:t>responsible through Designated Agents (DA’s)</a:t>
            </a:r>
          </a:p>
          <a:p>
            <a:pPr marL="457200" lvl="0" indent="-457200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700" dirty="0" smtClean="0">
                <a:solidFill>
                  <a:prstClr val="black"/>
                </a:solidFill>
              </a:rPr>
              <a:t>Material </a:t>
            </a:r>
            <a:r>
              <a:rPr lang="en-US" sz="2700" dirty="0">
                <a:solidFill>
                  <a:prstClr val="black"/>
                </a:solidFill>
              </a:rPr>
              <a:t>published in respect of NRF funded research activity be included in </a:t>
            </a:r>
            <a:r>
              <a:rPr lang="en-US" sz="2700" dirty="0" smtClean="0">
                <a:solidFill>
                  <a:prstClr val="black"/>
                </a:solidFill>
              </a:rPr>
              <a:t>repositories, </a:t>
            </a:r>
            <a:r>
              <a:rPr lang="en-US" sz="2700" dirty="0">
                <a:solidFill>
                  <a:prstClr val="black"/>
                </a:solidFill>
              </a:rPr>
              <a:t>non-inclusion provided in Final Grant Report by </a:t>
            </a:r>
            <a:r>
              <a:rPr lang="en-US" sz="2700" dirty="0" smtClean="0">
                <a:solidFill>
                  <a:prstClr val="black"/>
                </a:solidFill>
              </a:rPr>
              <a:t>Cis</a:t>
            </a:r>
            <a:endParaRPr lang="en-US" sz="27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7696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40542"/>
            <a:ext cx="5400599" cy="174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5" y="332656"/>
            <a:ext cx="8539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Example of joint funder OA requirement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8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33" y="4038600"/>
            <a:ext cx="38295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Authors’ manuscripts</a:t>
            </a:r>
            <a:endParaRPr lang="en-US" sz="2800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Up Arrow 1"/>
          <p:cNvSpPr/>
          <p:nvPr/>
        </p:nvSpPr>
        <p:spPr>
          <a:xfrm rot="5400000">
            <a:off x="3991706" y="1358318"/>
            <a:ext cx="971204" cy="1944216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068" y="1268597"/>
            <a:ext cx="35150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Open Access </a:t>
            </a: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(journals &amp; books)</a:t>
            </a:r>
          </a:p>
          <a:p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 rot="5400000">
            <a:off x="4280996" y="3461745"/>
            <a:ext cx="986335" cy="1966731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5972" y="1981200"/>
            <a:ext cx="342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Publisher PDFs/ HTML</a:t>
            </a:r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1" y="85271"/>
            <a:ext cx="8980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 NRF </a:t>
            </a:r>
            <a:r>
              <a:rPr lang="en-US" sz="4000" dirty="0">
                <a:latin typeface="+mj-lt"/>
                <a:cs typeface="Arial" panose="020B0604020202020204" pitchFamily="34" charset="0"/>
              </a:rPr>
              <a:t>OA </a:t>
            </a:r>
            <a:r>
              <a:rPr lang="en-US" sz="4000" dirty="0" smtClean="0">
                <a:latin typeface="+mj-lt"/>
                <a:cs typeface="Arial" panose="020B0604020202020204" pitchFamily="34" charset="0"/>
              </a:rPr>
              <a:t>Statement: publications archiving 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2173" y="3962400"/>
            <a:ext cx="343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Pre-prints/Post-prints</a:t>
            </a:r>
          </a:p>
        </p:txBody>
      </p:sp>
    </p:spTree>
    <p:extLst>
      <p:ext uri="{BB962C8B-B14F-4D97-AF65-F5344CB8AC3E}">
        <p14:creationId xmlns:p14="http://schemas.microsoft.com/office/powerpoint/2010/main" val="1953564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NRF OA Statement : Datasets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24543" y="1143000"/>
            <a:ext cx="4953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b="1" kern="0" dirty="0">
                <a:ea typeface="MS Gothic"/>
                <a:cs typeface="Times New Roman"/>
              </a:rPr>
              <a:t>Data Publication and Citation</a:t>
            </a:r>
          </a:p>
          <a:p>
            <a:pPr algn="just"/>
            <a:r>
              <a:rPr lang="en-US" sz="2800" dirty="0" smtClean="0">
                <a:ea typeface="MS Mincho"/>
                <a:cs typeface="Times New Roman"/>
              </a:rPr>
              <a:t>NRF/SAEON is registered with </a:t>
            </a:r>
            <a:r>
              <a:rPr lang="en-US" sz="2800" dirty="0" err="1" smtClean="0">
                <a:ea typeface="MS Mincho"/>
                <a:cs typeface="Times New Roman"/>
              </a:rPr>
              <a:t>Datacite</a:t>
            </a:r>
            <a:r>
              <a:rPr lang="en-US" sz="2800" dirty="0" smtClean="0">
                <a:ea typeface="MS Mincho"/>
                <a:cs typeface="Times New Roman"/>
              </a:rPr>
              <a:t> as the national DOI agent for data </a:t>
            </a:r>
            <a:r>
              <a:rPr lang="en-US" sz="2800" dirty="0">
                <a:ea typeface="MS Mincho"/>
                <a:cs typeface="Times New Roman"/>
              </a:rPr>
              <a:t>publication and citation </a:t>
            </a:r>
            <a:r>
              <a:rPr lang="en-US" sz="2800" dirty="0" smtClean="0">
                <a:ea typeface="MS Mincho"/>
                <a:cs typeface="Times New Roman"/>
              </a:rPr>
              <a:t>through a </a:t>
            </a:r>
            <a:r>
              <a:rPr lang="en-US" sz="2800" dirty="0" err="1">
                <a:ea typeface="MS Mincho"/>
                <a:cs typeface="Times New Roman"/>
              </a:rPr>
              <a:t>DataCite</a:t>
            </a:r>
            <a:r>
              <a:rPr lang="en-US" sz="2800" dirty="0">
                <a:ea typeface="MS Mincho"/>
                <a:cs typeface="Times New Roman"/>
              </a:rPr>
              <a:t> </a:t>
            </a:r>
            <a:r>
              <a:rPr lang="en-US" sz="2800" dirty="0" smtClean="0">
                <a:ea typeface="MS Mincho"/>
                <a:cs typeface="Times New Roman"/>
              </a:rPr>
              <a:t>License</a:t>
            </a:r>
          </a:p>
          <a:p>
            <a:pPr algn="just"/>
            <a:endParaRPr lang="en-US" sz="2800" dirty="0">
              <a:ea typeface="MS Mincho"/>
              <a:cs typeface="Times New Roman"/>
            </a:endParaRPr>
          </a:p>
          <a:p>
            <a:pPr algn="just"/>
            <a:r>
              <a:rPr lang="en-US" sz="2800" b="1" dirty="0" smtClean="0">
                <a:ea typeface="MS Mincho"/>
                <a:cs typeface="Times New Roman"/>
              </a:rPr>
              <a:t>Researchers can register for datasets DOIs from NRF/SAEON</a:t>
            </a:r>
          </a:p>
          <a:p>
            <a:pPr algn="just"/>
            <a:endParaRPr lang="en-US" dirty="0" smtClean="0">
              <a:ea typeface="MS Mincho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1430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28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elsevier.com/__data/assets/image/0019/134317/author_agreemen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71204"/>
            <a:ext cx="7962242" cy="38579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001" y="228600"/>
            <a:ext cx="9003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j-lt"/>
                <a:cs typeface="Arial" panose="020B0604020202020204" pitchFamily="34" charset="0"/>
              </a:rPr>
              <a:t>NRF recommends author retains copyright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05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Role of NRF as a funder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066800"/>
            <a:ext cx="40386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4500" dirty="0" smtClean="0"/>
              <a:t>Develop funder open access policy/statement</a:t>
            </a:r>
          </a:p>
          <a:p>
            <a:endParaRPr lang="en-US" sz="4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4500" dirty="0" smtClean="0"/>
              <a:t>Address copyright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45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45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4500" dirty="0" smtClean="0"/>
              <a:t>Cover </a:t>
            </a:r>
            <a:r>
              <a:rPr lang="en-US" sz="4500" dirty="0"/>
              <a:t>publication fees</a:t>
            </a:r>
          </a:p>
          <a:p>
            <a:pPr marL="0" indent="0">
              <a:buClr>
                <a:srgbClr val="FF0000"/>
              </a:buClr>
              <a:buNone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659086" y="1077686"/>
            <a:ext cx="4038600" cy="452596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8000" dirty="0" smtClean="0"/>
              <a:t>explains reasons to have research results made openly available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8000" dirty="0" smtClean="0"/>
              <a:t>Important guidance for all grantees</a:t>
            </a:r>
          </a:p>
          <a:p>
            <a:pPr marL="0" indent="0">
              <a:buClr>
                <a:srgbClr val="FF0000"/>
              </a:buClr>
              <a:buNone/>
            </a:pPr>
            <a:endParaRPr lang="en-US" sz="7200" dirty="0" smtClean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8000" dirty="0" smtClean="0"/>
              <a:t>Funding guidelines modified in a manner that prevents researchers to transfer copyright exclusively to a publisher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8000" dirty="0" smtClean="0"/>
              <a:t> Provide legal basis for deposit of research articles in an OA repository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72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9600" dirty="0" smtClean="0"/>
              <a:t>Within </a:t>
            </a:r>
            <a:r>
              <a:rPr lang="en-US" sz="9600" dirty="0"/>
              <a:t>a grant proposal, allow grantees to apply for an earmarked budget to cover publication fees, etc</a:t>
            </a:r>
            <a:r>
              <a:rPr lang="en-US" sz="7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8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" y="-15240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SA transition to funders’ OA policies: Stakeholders</a:t>
            </a:r>
            <a:endParaRPr lang="en-US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800" y="1447800"/>
            <a:ext cx="8305800" cy="2438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NRF </a:t>
            </a:r>
            <a:r>
              <a:rPr lang="en-US" dirty="0" err="1"/>
              <a:t>r</a:t>
            </a:r>
            <a:r>
              <a:rPr lang="en-US" dirty="0" err="1" smtClean="0"/>
              <a:t>ecognised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nstitutions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Universities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Research libraries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Scholarly associations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Publishing houses</a:t>
            </a:r>
            <a:endParaRPr lang="en-US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All MUST adhere to funders’ OA mandates</a:t>
            </a:r>
          </a:p>
        </p:txBody>
      </p:sp>
    </p:spTree>
    <p:extLst>
      <p:ext uri="{BB962C8B-B14F-4D97-AF65-F5344CB8AC3E}">
        <p14:creationId xmlns:p14="http://schemas.microsoft.com/office/powerpoint/2010/main" val="809405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52600"/>
            <a:ext cx="67818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30.09.2010	University of Stellenbosch 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27.05.2011	University of Johannesburg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06.10.2011	Library and Information Association of South Africa 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01.11.2011	University of Cape Town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21.05.2012	University of South Africa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25.09.2012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	Academy of Science of South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22.10.2012	University of KwaZulu-Natal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09.11.2012	University of the Witwatersrand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20.05.2013	Durban University of Technology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21.10.2013	Tshwane University of Technology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23.10.2013	University of the Western Cape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24.10.2013	Rhodes University </a:t>
            </a:r>
          </a:p>
          <a:p>
            <a:pPr marL="0" indent="0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11.02.2014	North-West University</a:t>
            </a:r>
          </a:p>
          <a:p>
            <a:pPr marL="0" indent="0">
              <a:buNone/>
            </a:pP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20.10.2014	National Research Foundation of South Africa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openaccess.mpg.de/Berlin-Declaration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SA transition to OA: Berlin Declaration 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59604" y="1142999"/>
            <a:ext cx="4072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Signatories (SA</a:t>
            </a:r>
            <a:r>
              <a:rPr lang="en-US" sz="3200" dirty="0" smtClean="0"/>
              <a:t>) to date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91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7" y="304800"/>
            <a:ext cx="82010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4" y="1323975"/>
            <a:ext cx="28289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1704193"/>
            <a:ext cx="4942114" cy="34163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Current &amp; Completed Research Projects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NRF </a:t>
            </a:r>
            <a:r>
              <a:rPr lang="en-US" dirty="0"/>
              <a:t>Funded Projects </a:t>
            </a:r>
            <a:r>
              <a:rPr lang="en-US" dirty="0" smtClean="0"/>
              <a:t>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South </a:t>
            </a:r>
            <a:r>
              <a:rPr lang="en-US" dirty="0"/>
              <a:t>African Professional Associations </a:t>
            </a:r>
            <a:r>
              <a:rPr lang="en-US" dirty="0" smtClean="0"/>
              <a:t>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Data </a:t>
            </a:r>
            <a:r>
              <a:rPr lang="en-US" dirty="0"/>
              <a:t>Resources in </a:t>
            </a:r>
            <a:r>
              <a:rPr lang="en-US" dirty="0" smtClean="0"/>
              <a:t>Africa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Digital </a:t>
            </a:r>
            <a:r>
              <a:rPr lang="en-US" dirty="0"/>
              <a:t>Initiatives Register and Heritage </a:t>
            </a:r>
            <a:r>
              <a:rPr lang="en-US" dirty="0" smtClean="0"/>
              <a:t>Repository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South African National Antarctic </a:t>
            </a:r>
            <a:r>
              <a:rPr lang="en-US" dirty="0" err="1"/>
              <a:t>Programme</a:t>
            </a:r>
            <a:r>
              <a:rPr lang="en-US" dirty="0"/>
              <a:t> (SANAP) Bibliographic </a:t>
            </a:r>
            <a:r>
              <a:rPr lang="en-US" dirty="0" smtClean="0"/>
              <a:t>database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RIMS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South African Data Archive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323975"/>
            <a:ext cx="22193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Other NRF Databases</a:t>
            </a:r>
            <a:endParaRPr lang="en-US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23767"/>
            <a:ext cx="1600200" cy="52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7639" y="5334000"/>
            <a:ext cx="5640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ETD stats -http://www.netd.ac.za</a:t>
            </a:r>
            <a:r>
              <a:rPr lang="en-US" dirty="0" smtClean="0"/>
              <a:t>/ (24/07/2015)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0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59695" cy="42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NRF’s </a:t>
            </a:r>
            <a:r>
              <a:rPr lang="en-US" sz="3600" dirty="0"/>
              <a:t>k</a:t>
            </a:r>
            <a:r>
              <a:rPr lang="en-US" sz="3600" dirty="0" smtClean="0"/>
              <a:t>nowledge ecology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43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NRF OA Statement survey: 2015</a:t>
            </a:r>
            <a:endParaRPr lang="en-US" sz="4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086" y="3153728"/>
            <a:ext cx="8458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50" y="2238659"/>
            <a:ext cx="5992813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5057" y="990600"/>
            <a:ext cx="87738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The NRF conducted </a:t>
            </a:r>
            <a:r>
              <a:rPr lang="en-US" sz="2400" b="1" dirty="0"/>
              <a:t>a </a:t>
            </a:r>
            <a:r>
              <a:rPr lang="en-US" sz="2400" b="1" dirty="0" smtClean="0"/>
              <a:t>survey and a stakeholder workshop (</a:t>
            </a:r>
            <a:r>
              <a:rPr lang="en-US" sz="2400" b="1" dirty="0"/>
              <a:t>primarily HEIs, National Facilities, and Research Councils</a:t>
            </a:r>
            <a:r>
              <a:rPr lang="en-US" sz="2400" b="1" dirty="0" smtClean="0"/>
              <a:t>)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6771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>
                <a:cs typeface="Arial" pitchFamily="34" charset="0"/>
              </a:rPr>
              <a:t>NRF </a:t>
            </a:r>
            <a:r>
              <a:rPr lang="en-US" sz="4000" dirty="0" smtClean="0">
                <a:cs typeface="Arial" pitchFamily="34" charset="0"/>
              </a:rPr>
              <a:t>OA </a:t>
            </a:r>
            <a:r>
              <a:rPr lang="en-US" sz="4000" dirty="0">
                <a:cs typeface="Arial" pitchFamily="34" charset="0"/>
              </a:rPr>
              <a:t>Statement Impact Survey</a:t>
            </a:r>
            <a:endParaRPr lang="en-ZA" sz="4000" dirty="0"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3941"/>
              </p:ext>
            </p:extLst>
          </p:nvPr>
        </p:nvGraphicFramePr>
        <p:xfrm>
          <a:off x="228601" y="1219200"/>
          <a:ext cx="4419600" cy="4419600"/>
        </p:xfrm>
        <a:graphic>
          <a:graphicData uri="http://schemas.openxmlformats.org/drawingml/2006/table">
            <a:tbl>
              <a:tblPr/>
              <a:tblGrid>
                <a:gridCol w="2778278"/>
                <a:gridCol w="955521"/>
                <a:gridCol w="685801"/>
              </a:tblGrid>
              <a:tr h="64978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effectLst/>
                          <a:latin typeface="Microsoft Sans Serif"/>
                        </a:rPr>
                        <a:t>Which of the following policies have been approved at your institution?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13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Answer Options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Response Percent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8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Response Count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8E6"/>
                    </a:solidFill>
                  </a:tcPr>
                </a:tc>
              </a:tr>
              <a:tr h="332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OA Mandate/statement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22.2%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OA Policy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38.9%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IR Policy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44.4%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effectLst/>
                          <a:latin typeface="Microsoft Sans Serif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Digitisation policy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5.6%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Intellectual property policy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72.2%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Preservation policy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11.1%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Other (please specify)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Microsoft Sans Serif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9F7"/>
                    </a:solidFill>
                  </a:tcPr>
                </a:tc>
              </a:tr>
              <a:tr h="3320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answered question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8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8E6"/>
                    </a:solidFill>
                  </a:tcPr>
                </a:tc>
              </a:tr>
              <a:tr h="33205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skipped question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Sans Serif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8113745"/>
              </p:ext>
            </p:extLst>
          </p:nvPr>
        </p:nvGraphicFramePr>
        <p:xfrm>
          <a:off x="4800600" y="1295400"/>
          <a:ext cx="4191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966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32657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Benefits of Funder OA mandates to HEIs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143000"/>
            <a:ext cx="8305800" cy="2400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/>
              <a:t>Universities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visibility and impact for research outputs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Long term curation and preservation of all funded research outputs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Supplementary information resources to subscription </a:t>
            </a:r>
            <a:r>
              <a:rPr lang="en-US" sz="2000" dirty="0"/>
              <a:t>and/or pay per view fees, </a:t>
            </a:r>
            <a:r>
              <a:rPr lang="en-US" sz="2000" dirty="0" smtClean="0"/>
              <a:t>which creates </a:t>
            </a:r>
            <a:r>
              <a:rPr lang="en-US" sz="2000" dirty="0"/>
              <a:t>a significant barrier to the widespread dissemination and use of </a:t>
            </a:r>
            <a:r>
              <a:rPr lang="en-US" sz="2000" dirty="0" smtClean="0"/>
              <a:t>research knowledge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3352799"/>
            <a:ext cx="8458200" cy="2092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National Research Foundation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Open access is expanding the broader concept </a:t>
            </a:r>
            <a:r>
              <a:rPr lang="en-US" sz="2000" dirty="0"/>
              <a:t>of </a:t>
            </a:r>
            <a:r>
              <a:rPr lang="en-US" sz="2000" dirty="0" smtClean="0"/>
              <a:t>Open science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/>
              <a:t>OA repositories have become </a:t>
            </a:r>
            <a:r>
              <a:rPr lang="en-US" sz="2000" dirty="0"/>
              <a:t>indispensable for managing, tracking, and providing access to </a:t>
            </a:r>
            <a:r>
              <a:rPr lang="en-US" sz="2000" dirty="0" smtClean="0"/>
              <a:t>the full </a:t>
            </a:r>
            <a:r>
              <a:rPr lang="en-US" sz="2000" dirty="0"/>
              <a:t>range of outputs produced through </a:t>
            </a:r>
            <a:r>
              <a:rPr lang="en-US" sz="2000" dirty="0" smtClean="0"/>
              <a:t>funded research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Benefits of OA (IR) to a researcher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45054"/>
            <a:ext cx="7162800" cy="435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1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1771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Researcher’s visibility, citation impact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37345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8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Conclusion: Challenges &amp; Opportunities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38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priorities for South African repositories alignment</a:t>
            </a:r>
          </a:p>
          <a:p>
            <a:endParaRPr lang="en-US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Policies (and Laws): </a:t>
            </a:r>
            <a:r>
              <a:rPr lang="en-US" sz="2400" dirty="0" err="1" smtClean="0"/>
              <a:t>harmonise</a:t>
            </a:r>
            <a:r>
              <a:rPr lang="en-US" sz="2400" dirty="0" smtClean="0"/>
              <a:t> requirements across policy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 environment, limiting embargo periods to 12 months</a:t>
            </a:r>
          </a:p>
          <a:p>
            <a:pPr>
              <a:buClr>
                <a:srgbClr val="FF0000"/>
              </a:buClr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Technical and semantic standards</a:t>
            </a:r>
            <a:r>
              <a:rPr lang="en-US" sz="2400" dirty="0" smtClean="0"/>
              <a:t>: adopt common metadata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standards, elements of vocabularies, incorporate ORCID IDs into repositories, DOIs (Datasets) 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smtClean="0"/>
              <a:t>Services: </a:t>
            </a:r>
            <a:r>
              <a:rPr lang="en-US" sz="2400" dirty="0" smtClean="0"/>
              <a:t>support, adopt, and develop shared services, </a:t>
            </a:r>
          </a:p>
          <a:p>
            <a:pPr>
              <a:buClr>
                <a:srgbClr val="FF0000"/>
              </a:buClr>
            </a:pPr>
            <a:r>
              <a:rPr lang="en-US" sz="2400" dirty="0" smtClean="0"/>
              <a:t>manage research data and linking data to publications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305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References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156117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GRC (2015) Evolution </a:t>
            </a:r>
            <a:r>
              <a:rPr lang="en-US" sz="2000" dirty="0"/>
              <a:t>or </a:t>
            </a:r>
            <a:r>
              <a:rPr lang="en-US" sz="2000" dirty="0" smtClean="0"/>
              <a:t>revolution? Publishers</a:t>
            </a:r>
            <a:r>
              <a:rPr lang="en-US" sz="2000" dirty="0"/>
              <a:t>’ perceptions of </a:t>
            </a:r>
            <a:r>
              <a:rPr lang="en-US" sz="2000" dirty="0" smtClean="0"/>
              <a:t>future directions </a:t>
            </a:r>
            <a:r>
              <a:rPr lang="en-US" sz="2000" dirty="0"/>
              <a:t>in research </a:t>
            </a:r>
            <a:r>
              <a:rPr lang="en-US" sz="2000" dirty="0" smtClean="0"/>
              <a:t>communications and </a:t>
            </a:r>
            <a:r>
              <a:rPr lang="en-US" sz="2000" dirty="0"/>
              <a:t>the publisher role - A report commissioned by Research Councils </a:t>
            </a:r>
            <a:r>
              <a:rPr lang="en-US" sz="2000" dirty="0" smtClean="0"/>
              <a:t>UK for </a:t>
            </a:r>
            <a:r>
              <a:rPr lang="en-US" sz="2000" dirty="0"/>
              <a:t>discussion among the Global Research </a:t>
            </a:r>
            <a:r>
              <a:rPr lang="en-US" sz="2000" dirty="0" smtClean="0"/>
              <a:t>Council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COAR (2015) Promoting </a:t>
            </a:r>
            <a:r>
              <a:rPr lang="en-US" sz="2000" dirty="0"/>
              <a:t>Open Knowledge and Open </a:t>
            </a:r>
            <a:r>
              <a:rPr lang="en-US" sz="2000" dirty="0" smtClean="0"/>
              <a:t>Science: Report </a:t>
            </a:r>
            <a:r>
              <a:rPr lang="en-US" sz="2000" dirty="0"/>
              <a:t>of the Current State of </a:t>
            </a:r>
            <a:r>
              <a:rPr lang="en-US" sz="2000" dirty="0" smtClean="0"/>
              <a:t>Repositories.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/>
              <a:t>Review of Implementation of the Global Research </a:t>
            </a:r>
            <a:r>
              <a:rPr lang="en-US" sz="2000" dirty="0" smtClean="0"/>
              <a:t>Council- Action </a:t>
            </a:r>
            <a:r>
              <a:rPr lang="en-US" sz="2000" dirty="0"/>
              <a:t>Plan towards Open Access to </a:t>
            </a:r>
            <a:r>
              <a:rPr lang="en-US" sz="2000" dirty="0" smtClean="0"/>
              <a:t>Publications: Main </a:t>
            </a:r>
            <a:r>
              <a:rPr lang="en-US" sz="2000" dirty="0"/>
              <a:t>Outcomes of the 2014 Survey of GRC Participating </a:t>
            </a:r>
            <a:r>
              <a:rPr lang="en-US" sz="2000" dirty="0" smtClean="0"/>
              <a:t>Organizations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 dirty="0" smtClean="0"/>
              <a:t>NRF Open Access Statement,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7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6314" y="1066799"/>
            <a:ext cx="841465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dirty="0" smtClean="0">
                <a:latin typeface="+mj-lt"/>
              </a:rPr>
              <a:t>The </a:t>
            </a:r>
            <a:r>
              <a:rPr lang="en-US" sz="2000" b="1" dirty="0">
                <a:latin typeface="+mj-lt"/>
              </a:rPr>
              <a:t>core competencies </a:t>
            </a:r>
            <a:r>
              <a:rPr lang="en-US" sz="2000" b="1" dirty="0" smtClean="0">
                <a:latin typeface="+mj-lt"/>
              </a:rPr>
              <a:t>are </a:t>
            </a:r>
            <a:r>
              <a:rPr lang="en-US" sz="2000" b="1" dirty="0">
                <a:latin typeface="+mj-lt"/>
              </a:rPr>
              <a:t>embedded in: 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Leading-edge grant management systems;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World-class research evaluation and benchmarking practices;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Science and technology management experience;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State-of-the-art research platforms;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+mj-lt"/>
              </a:rPr>
              <a:t>Specialised</a:t>
            </a:r>
            <a:r>
              <a:rPr lang="en-US" dirty="0" smtClean="0">
                <a:latin typeface="+mj-lt"/>
              </a:rPr>
              <a:t> research capacity at the National Research Facilities;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Strategic information accumulation and dissemination capability;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Capacity to </a:t>
            </a:r>
            <a:r>
              <a:rPr lang="en-US" dirty="0" err="1" smtClean="0">
                <a:latin typeface="+mj-lt"/>
              </a:rPr>
              <a:t>catalyse</a:t>
            </a:r>
            <a:r>
              <a:rPr lang="en-US" dirty="0" smtClean="0">
                <a:latin typeface="+mj-lt"/>
              </a:rPr>
              <a:t> local and international science cooperation, networks and partnerships; and</a:t>
            </a:r>
          </a:p>
          <a:p>
            <a:pPr marL="285750" indent="-285750" fontAlgn="base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latin typeface="+mj-lt"/>
              </a:rPr>
              <a:t>Science advancement expertise and platforms</a:t>
            </a:r>
            <a:endParaRPr lang="en-US" b="0" i="0" dirty="0">
              <a:effectLst/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NRF’s core competencies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9" y="3886199"/>
            <a:ext cx="8425542" cy="188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NRF’s membership to Global alliances</a:t>
            </a:r>
            <a:endParaRPr lang="en-US" sz="3600" dirty="0"/>
          </a:p>
        </p:txBody>
      </p:sp>
      <p:pic>
        <p:nvPicPr>
          <p:cNvPr id="1029" name="Picture 5" descr="http://www.globalresearchcouncil.org/sites/default/files/grc-header-2015-meeting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89" y="3487763"/>
            <a:ext cx="7322421" cy="22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9" y="1052473"/>
            <a:ext cx="1575652" cy="7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90" y="1157548"/>
            <a:ext cx="685800" cy="68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29731"/>
            <a:ext cx="1308910" cy="81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73713"/>
            <a:ext cx="1323392" cy="5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88384"/>
            <a:ext cx="2256928" cy="4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363" y="2285999"/>
            <a:ext cx="890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NRF is the only African research funder at the Global Research Council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0"/>
            <a:ext cx="8229600" cy="1219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OA Policies World Wide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194425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74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" y="4340564"/>
            <a:ext cx="2857504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1" y="2893203"/>
            <a:ext cx="1140603" cy="11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213462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04" y="1528762"/>
            <a:ext cx="5681663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06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Funder mandates – Global perspective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241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265" y="1066800"/>
            <a:ext cx="88534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+mj-lt"/>
              </a:rPr>
              <a:t>Joint COAR-SPARC conference, April 15-16, Portugal 2015 </a:t>
            </a:r>
            <a:r>
              <a:rPr lang="en-US" sz="28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ranked the NRF’s OA Statement no. 5 globally</a:t>
            </a:r>
            <a:endParaRPr lang="en-US" sz="28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following recommendations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deposit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item Open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research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NRF OA Statement is mandatory!</a:t>
            </a:r>
            <a:endParaRPr lang="en-US" sz="24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76200"/>
            <a:ext cx="899873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NRF’s OA Statement ranking:  COAR/SPARC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4" y="3069189"/>
            <a:ext cx="31242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75" y="3962399"/>
            <a:ext cx="2218350" cy="96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59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543" y="1219200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By recommending/requiring OA to publicly funded research results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Ensure investment has optimal impact on science and society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Requires thorough monitoring of funded publications and related costs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Ensure research data whether already in existence/yet to be produced is accessible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research data </a:t>
            </a:r>
            <a:r>
              <a:rPr lang="en-US" i="1" dirty="0" smtClean="0"/>
              <a:t>“ factual records used as primary sources for scientific research…commonly accepted in scientific community  necessary to validate research findings. A research data set constitutes a systematic, partial representation of the subject being investigated ”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57843" y="4971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What 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 NRF </a:t>
            </a:r>
            <a:r>
              <a:rPr lang="en-US" sz="4000" dirty="0">
                <a:solidFill>
                  <a:prstClr val="black"/>
                </a:solidFill>
                <a:ea typeface="+mj-ea"/>
                <a:cs typeface="+mj-cs"/>
              </a:rPr>
              <a:t>is expected to do!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4986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Global Research Council/NRF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Funding agencies – important role in initiating &amp; shaping OA transition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 smtClean="0"/>
              <a:t>Success of Gold/Green Route depends on the understanding/readiness of the research community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dirty="0"/>
              <a:t>The NRF </a:t>
            </a:r>
            <a:r>
              <a:rPr lang="en-US" dirty="0" err="1"/>
              <a:t>recognises</a:t>
            </a:r>
            <a:r>
              <a:rPr lang="en-US" dirty="0"/>
              <a:t> the importance of Open Access to science and research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NRF OA Statement reflection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827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R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AT SESSION PRESENTA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R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AT SESSION PRESENTA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TRAT SESSION PRESENTA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STRAT SESSION PRESENTA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TRAT SESSION PRESENTATION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988</Words>
  <Application>Microsoft Office PowerPoint</Application>
  <PresentationFormat>On-screen Show (4:3)</PresentationFormat>
  <Paragraphs>179</Paragraphs>
  <Slides>26</Slides>
  <Notes>1</Notes>
  <HiddenSlides>2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NRF</vt:lpstr>
      <vt:lpstr>STRAT SESSION PRESENTATION 2</vt:lpstr>
      <vt:lpstr>1_NRF</vt:lpstr>
      <vt:lpstr>1_STRAT SESSION PRESENTATION 2</vt:lpstr>
      <vt:lpstr>3_STRAT SESSION PRESENTATION 2</vt:lpstr>
      <vt:lpstr>2_STRAT SESSION PRESENTATION 2</vt:lpstr>
      <vt:lpstr>4_STRAT SESSION PRESENTATION 2</vt:lpstr>
      <vt:lpstr>OPEN ACCESS TO SCIENCE AND RESEARCH AS PUBLIC GOOD AND THE STATUS OF REPOSITORIES IN SOUTH AFRICA </vt:lpstr>
      <vt:lpstr>PowerPoint Presentation</vt:lpstr>
      <vt:lpstr>PowerPoint Presentation</vt:lpstr>
      <vt:lpstr>NRF’s membership to Global alliances</vt:lpstr>
      <vt:lpstr>OA Policies World Wide</vt:lpstr>
      <vt:lpstr>PowerPoint Presentation</vt:lpstr>
      <vt:lpstr>PowerPoint Presentation</vt:lpstr>
      <vt:lpstr>PowerPoint Presentation</vt:lpstr>
      <vt:lpstr>NRF OA Statement reflection</vt:lpstr>
      <vt:lpstr>What NRF OA Statement is about!</vt:lpstr>
      <vt:lpstr>What NRF OA statement is all about!</vt:lpstr>
      <vt:lpstr>PowerPoint Presentation</vt:lpstr>
      <vt:lpstr>PowerPoint Presentation</vt:lpstr>
      <vt:lpstr>PowerPoint Presentation</vt:lpstr>
      <vt:lpstr>PowerPoint Presentation</vt:lpstr>
      <vt:lpstr>Role of NRF as a funder</vt:lpstr>
      <vt:lpstr>PowerPoint Presentation</vt:lpstr>
      <vt:lpstr>PowerPoint Presentation</vt:lpstr>
      <vt:lpstr>PowerPoint Presentation</vt:lpstr>
      <vt:lpstr>NRF OA Statement survey: 2015</vt:lpstr>
      <vt:lpstr>NRF OA Statement Impact Survey</vt:lpstr>
      <vt:lpstr>Benefits of Funder OA mandates to HEIs</vt:lpstr>
      <vt:lpstr>Benefits of OA (IR) to a researcher </vt:lpstr>
      <vt:lpstr>Researcher’s visibility, citation impact </vt:lpstr>
      <vt:lpstr>Conclusion: Challenges &amp; Opportunities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Lazarus Matizirofa</dc:creator>
  <cp:lastModifiedBy>Lazarus Matizirofa</cp:lastModifiedBy>
  <cp:revision>119</cp:revision>
  <dcterms:created xsi:type="dcterms:W3CDTF">2015-06-15T09:23:13Z</dcterms:created>
  <dcterms:modified xsi:type="dcterms:W3CDTF">2015-07-27T05:38:46Z</dcterms:modified>
</cp:coreProperties>
</file>