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8" r:id="rId2"/>
    <p:sldId id="269" r:id="rId3"/>
    <p:sldId id="275" r:id="rId4"/>
    <p:sldId id="303" r:id="rId5"/>
    <p:sldId id="304" r:id="rId6"/>
    <p:sldId id="305" r:id="rId7"/>
    <p:sldId id="279" r:id="rId8"/>
    <p:sldId id="274" r:id="rId9"/>
    <p:sldId id="285" r:id="rId10"/>
    <p:sldId id="284" r:id="rId11"/>
    <p:sldId id="286" r:id="rId12"/>
    <p:sldId id="289" r:id="rId13"/>
    <p:sldId id="264" r:id="rId14"/>
    <p:sldId id="259" r:id="rId15"/>
    <p:sldId id="294" r:id="rId16"/>
    <p:sldId id="263" r:id="rId17"/>
    <p:sldId id="300" r:id="rId18"/>
    <p:sldId id="272" r:id="rId19"/>
    <p:sldId id="301" r:id="rId20"/>
    <p:sldId id="30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311" autoAdjust="0"/>
  </p:normalViewPr>
  <p:slideViewPr>
    <p:cSldViewPr>
      <p:cViewPr varScale="1">
        <p:scale>
          <a:sx n="55" d="100"/>
          <a:sy n="55" d="100"/>
        </p:scale>
        <p:origin x="-1806"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BF36B3-A753-48D6-8244-0822FD416FD6}" type="datetimeFigureOut">
              <a:rPr lang="en-US" smtClean="0"/>
              <a:t>7/27/2015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75B331-C13C-4551-9CC2-32192EDC3D91}" type="slidenum">
              <a:rPr lang="en-US" smtClean="0"/>
              <a:t>‹#›</a:t>
            </a:fld>
            <a:endParaRPr lang="en-US" dirty="0"/>
          </a:p>
        </p:txBody>
      </p:sp>
    </p:spTree>
    <p:extLst>
      <p:ext uri="{BB962C8B-B14F-4D97-AF65-F5344CB8AC3E}">
        <p14:creationId xmlns:p14="http://schemas.microsoft.com/office/powerpoint/2010/main" val="687508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Times New Roman" panose="02020603050405020304" pitchFamily="18" charset="0"/>
                <a:ea typeface="+mn-ea"/>
                <a:cs typeface="Times New Roman" panose="02020603050405020304" pitchFamily="18" charset="0"/>
              </a:rPr>
              <a:t>The first thing I need to do is tease out the concept of ‘Openness’ which is much broader than open access. The openness movement or the open scholarship movement has three significant pillars namely, open source, open access and open educational resources. This open scholarship trilogy accentuates the need for the continuance of the cooperative relationship between open source, open access and open educational resources. </a:t>
            </a:r>
          </a:p>
          <a:p>
            <a:endParaRPr lang="en-US" dirty="0"/>
          </a:p>
        </p:txBody>
      </p:sp>
      <p:sp>
        <p:nvSpPr>
          <p:cNvPr id="4" name="Slide Number Placeholder 3"/>
          <p:cNvSpPr>
            <a:spLocks noGrp="1"/>
          </p:cNvSpPr>
          <p:nvPr>
            <p:ph type="sldNum" sz="quarter" idx="10"/>
          </p:nvPr>
        </p:nvSpPr>
        <p:spPr/>
        <p:txBody>
          <a:bodyPr/>
          <a:lstStyle/>
          <a:p>
            <a:fld id="{4875B331-C13C-4551-9CC2-32192EDC3D91}" type="slidenum">
              <a:rPr lang="en-US" smtClean="0"/>
              <a:t>3</a:t>
            </a:fld>
            <a:endParaRPr lang="en-US" dirty="0"/>
          </a:p>
        </p:txBody>
      </p:sp>
    </p:spTree>
    <p:extLst>
      <p:ext uri="{BB962C8B-B14F-4D97-AF65-F5344CB8AC3E}">
        <p14:creationId xmlns:p14="http://schemas.microsoft.com/office/powerpoint/2010/main" val="2347163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kern="1200" dirty="0" smtClean="0">
                <a:solidFill>
                  <a:schemeClr val="tx1"/>
                </a:solidFill>
                <a:effectLst/>
                <a:latin typeface="Times New Roman" panose="02020603050405020304" pitchFamily="18" charset="0"/>
                <a:ea typeface="+mn-ea"/>
                <a:cs typeface="Times New Roman" panose="02020603050405020304" pitchFamily="18" charset="0"/>
              </a:rPr>
              <a:t>The forerunner in the trilogy is </a:t>
            </a:r>
            <a:r>
              <a:rPr lang="en-US" sz="2800" b="1" u="sng" kern="1200" dirty="0" smtClean="0">
                <a:solidFill>
                  <a:schemeClr val="tx1"/>
                </a:solidFill>
                <a:effectLst/>
                <a:latin typeface="Times New Roman" panose="02020603050405020304" pitchFamily="18" charset="0"/>
                <a:ea typeface="+mn-ea"/>
                <a:cs typeface="Times New Roman" panose="02020603050405020304" pitchFamily="18" charset="0"/>
              </a:rPr>
              <a:t>open sources</a:t>
            </a:r>
            <a:r>
              <a:rPr lang="en-US" sz="2800" kern="1200" dirty="0" smtClean="0">
                <a:solidFill>
                  <a:schemeClr val="tx1"/>
                </a:solidFill>
                <a:effectLst/>
                <a:latin typeface="Times New Roman" panose="02020603050405020304" pitchFamily="18" charset="0"/>
                <a:ea typeface="+mn-ea"/>
                <a:cs typeface="Times New Roman" panose="02020603050405020304" pitchFamily="18" charset="0"/>
              </a:rPr>
              <a:t> which gained momentum using </a:t>
            </a:r>
            <a:r>
              <a:rPr lang="en-US" sz="2800" b="1" kern="1200" dirty="0" smtClean="0">
                <a:solidFill>
                  <a:schemeClr val="tx1"/>
                </a:solidFill>
                <a:effectLst/>
                <a:latin typeface="Times New Roman" panose="02020603050405020304" pitchFamily="18" charset="0"/>
                <a:ea typeface="+mn-ea"/>
                <a:cs typeface="Times New Roman" panose="02020603050405020304" pitchFamily="18" charset="0"/>
              </a:rPr>
              <a:t>communities of practice</a:t>
            </a:r>
            <a:r>
              <a:rPr lang="en-US" sz="2800" kern="1200" dirty="0" smtClean="0">
                <a:solidFill>
                  <a:schemeClr val="tx1"/>
                </a:solidFill>
                <a:effectLst/>
                <a:latin typeface="Times New Roman" panose="02020603050405020304" pitchFamily="18" charset="0"/>
                <a:ea typeface="+mn-ea"/>
                <a:cs typeface="Times New Roman" panose="02020603050405020304" pitchFamily="18" charset="0"/>
              </a:rPr>
              <a:t> and </a:t>
            </a:r>
            <a:r>
              <a:rPr lang="en-US" sz="2800" b="1" kern="1200" dirty="0" smtClean="0">
                <a:solidFill>
                  <a:schemeClr val="tx1"/>
                </a:solidFill>
                <a:effectLst/>
                <a:latin typeface="Times New Roman" panose="02020603050405020304" pitchFamily="18" charset="0"/>
                <a:ea typeface="+mn-ea"/>
                <a:cs typeface="Times New Roman" panose="02020603050405020304" pitchFamily="18" charset="0"/>
              </a:rPr>
              <a:t>crowd sourcing</a:t>
            </a:r>
            <a:r>
              <a:rPr lang="en-US" sz="2800" kern="1200" dirty="0" smtClean="0">
                <a:solidFill>
                  <a:schemeClr val="tx1"/>
                </a:solidFill>
                <a:effectLst/>
                <a:latin typeface="Times New Roman" panose="02020603050405020304" pitchFamily="18" charset="0"/>
                <a:ea typeface="+mn-ea"/>
                <a:cs typeface="Times New Roman" panose="02020603050405020304" pitchFamily="18" charset="0"/>
              </a:rPr>
              <a:t> as its golden threads. </a:t>
            </a:r>
          </a:p>
          <a:p>
            <a:r>
              <a:rPr lang="en-US" sz="2800" kern="1200" dirty="0" smtClean="0">
                <a:solidFill>
                  <a:schemeClr val="tx1"/>
                </a:solidFill>
                <a:effectLst/>
                <a:latin typeface="Times New Roman" panose="02020603050405020304" pitchFamily="18" charset="0"/>
                <a:ea typeface="+mn-ea"/>
                <a:cs typeface="Times New Roman" panose="02020603050405020304" pitchFamily="18" charset="0"/>
              </a:rPr>
              <a:t> </a:t>
            </a:r>
          </a:p>
          <a:p>
            <a:r>
              <a:rPr lang="en-US" sz="2800" kern="1200" dirty="0" smtClean="0">
                <a:solidFill>
                  <a:schemeClr val="tx1"/>
                </a:solidFill>
                <a:effectLst/>
                <a:latin typeface="Times New Roman" panose="02020603050405020304" pitchFamily="18" charset="0"/>
                <a:ea typeface="+mn-ea"/>
                <a:cs typeface="Times New Roman" panose="02020603050405020304" pitchFamily="18" charset="0"/>
              </a:rPr>
              <a:t>Open source refers to the creation of software in which the source code is available, free of charge, to the general public for use and/or modification from its original design. Open source code is typically created as a collaborative effort in which programmers improve upon the code and share the changes within the community. Open source developed in the technology community as a response to proprietary software owned by corporations</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875B331-C13C-4551-9CC2-32192EDC3D91}" type="slidenum">
              <a:rPr lang="en-US" smtClean="0"/>
              <a:t>4</a:t>
            </a:fld>
            <a:endParaRPr lang="en-US" dirty="0"/>
          </a:p>
        </p:txBody>
      </p:sp>
    </p:spTree>
    <p:extLst>
      <p:ext uri="{BB962C8B-B14F-4D97-AF65-F5344CB8AC3E}">
        <p14:creationId xmlns:p14="http://schemas.microsoft.com/office/powerpoint/2010/main" val="2347163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u="sng" kern="1200" dirty="0" smtClean="0">
                <a:solidFill>
                  <a:schemeClr val="tx1"/>
                </a:solidFill>
                <a:effectLst/>
                <a:latin typeface="Times New Roman" panose="02020603050405020304" pitchFamily="18" charset="0"/>
                <a:ea typeface="+mn-ea"/>
                <a:cs typeface="Times New Roman" panose="02020603050405020304" pitchFamily="18" charset="0"/>
              </a:rPr>
              <a:t>Open access</a:t>
            </a:r>
            <a:r>
              <a:rPr lang="en-US" sz="1600" kern="1200" dirty="0" smtClean="0">
                <a:solidFill>
                  <a:schemeClr val="tx1"/>
                </a:solidFill>
                <a:effectLst/>
                <a:latin typeface="Times New Roman" panose="02020603050405020304" pitchFamily="18" charset="0"/>
                <a:ea typeface="+mn-ea"/>
                <a:cs typeface="Times New Roman" panose="02020603050405020304" pitchFamily="18" charset="0"/>
              </a:rPr>
              <a:t> refers to free access to the scholarly information to the end user. The OA movement originated as a direct response to the subscription crisis, that is, the exponential increase in the cost of journal subscriptions on the back of decreasing acquisition budgets. The </a:t>
            </a:r>
            <a:r>
              <a:rPr lang="en-US" sz="1600" i="1" kern="1200" dirty="0" smtClean="0">
                <a:solidFill>
                  <a:schemeClr val="tx1"/>
                </a:solidFill>
                <a:effectLst/>
                <a:latin typeface="Times New Roman" panose="02020603050405020304" pitchFamily="18" charset="0"/>
                <a:ea typeface="+mn-ea"/>
                <a:cs typeface="Times New Roman" panose="02020603050405020304" pitchFamily="18" charset="0"/>
              </a:rPr>
              <a:t>founding philosophy of the movement</a:t>
            </a:r>
            <a:r>
              <a:rPr lang="en-US" sz="1600" kern="1200" dirty="0" smtClean="0">
                <a:solidFill>
                  <a:schemeClr val="tx1"/>
                </a:solidFill>
                <a:effectLst/>
                <a:latin typeface="Times New Roman" panose="02020603050405020304" pitchFamily="18" charset="0"/>
                <a:ea typeface="+mn-ea"/>
                <a:cs typeface="Times New Roman" panose="02020603050405020304" pitchFamily="18" charset="0"/>
              </a:rPr>
              <a:t> was the sharing of scholarly literature for the furtherance of research. It is accepted that the primary purpose of dissemination of research is for the generation on new knowledge. The origins of OA were underpinned by a philanthropic philosophy, that is, sharing of research output for the benefit of society and the research community. However, it was not long after the initiation of OA that improved visibility of research output began to gain prominence and began to overshadow the original philanthropic purpose. Vendors, recognizing the visibility imperative, constructed a new business model through article processing charges which met the demand for improved visibility: the pendulum now began to swing back to the vendor.</a:t>
            </a:r>
            <a:endParaRPr lang="en-US" sz="16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875B331-C13C-4551-9CC2-32192EDC3D91}" type="slidenum">
              <a:rPr lang="en-US" smtClean="0"/>
              <a:t>5</a:t>
            </a:fld>
            <a:endParaRPr lang="en-US" dirty="0"/>
          </a:p>
        </p:txBody>
      </p:sp>
    </p:spTree>
    <p:extLst>
      <p:ext uri="{BB962C8B-B14F-4D97-AF65-F5344CB8AC3E}">
        <p14:creationId xmlns:p14="http://schemas.microsoft.com/office/powerpoint/2010/main" val="2347163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Times New Roman" panose="02020603050405020304" pitchFamily="18" charset="0"/>
                <a:ea typeface="+mn-ea"/>
                <a:cs typeface="Times New Roman" panose="02020603050405020304" pitchFamily="18" charset="0"/>
              </a:rPr>
              <a:t>The third segment in the trilogy is open educational resources. </a:t>
            </a:r>
            <a:r>
              <a:rPr lang="en-US" sz="1800" b="1" u="sng" kern="1200" dirty="0" smtClean="0">
                <a:solidFill>
                  <a:schemeClr val="tx1"/>
                </a:solidFill>
                <a:effectLst/>
                <a:latin typeface="Times New Roman" panose="02020603050405020304" pitchFamily="18" charset="0"/>
                <a:ea typeface="+mn-ea"/>
                <a:cs typeface="Times New Roman" panose="02020603050405020304" pitchFamily="18" charset="0"/>
              </a:rPr>
              <a:t>Open Educational Resources</a:t>
            </a:r>
            <a:r>
              <a:rPr lang="en-US" sz="1800" kern="1200" dirty="0" smtClean="0">
                <a:solidFill>
                  <a:schemeClr val="tx1"/>
                </a:solidFill>
                <a:effectLst/>
                <a:latin typeface="Times New Roman" panose="02020603050405020304" pitchFamily="18" charset="0"/>
                <a:ea typeface="+mn-ea"/>
                <a:cs typeface="Times New Roman" panose="02020603050405020304" pitchFamily="18" charset="0"/>
              </a:rPr>
              <a:t> are teaching and learning materials that are in the public domain or have been released under an intellectual property license. OERs by its very nature means that anyone can legally and freely copy, use, adapt and re-share them. The </a:t>
            </a:r>
            <a:r>
              <a:rPr lang="en-US" sz="1800" i="1" kern="1200" dirty="0" smtClean="0">
                <a:solidFill>
                  <a:schemeClr val="tx1"/>
                </a:solidFill>
                <a:effectLst/>
                <a:latin typeface="Times New Roman" panose="02020603050405020304" pitchFamily="18" charset="0"/>
                <a:ea typeface="+mn-ea"/>
                <a:cs typeface="Times New Roman" panose="02020603050405020304" pitchFamily="18" charset="0"/>
              </a:rPr>
              <a:t>founding philosophy of the OER movement</a:t>
            </a:r>
            <a:r>
              <a:rPr lang="en-US" sz="1800" kern="1200" dirty="0" smtClean="0">
                <a:solidFill>
                  <a:schemeClr val="tx1"/>
                </a:solidFill>
                <a:effectLst/>
                <a:latin typeface="Times New Roman" panose="02020603050405020304" pitchFamily="18" charset="0"/>
                <a:ea typeface="+mn-ea"/>
                <a:cs typeface="Times New Roman" panose="02020603050405020304" pitchFamily="18" charset="0"/>
              </a:rPr>
              <a:t> was the improvement of the quality of education and the strengthening of the educational system, especially in the developing world.</a:t>
            </a:r>
          </a:p>
          <a:p>
            <a:endParaRPr lang="en-US" dirty="0"/>
          </a:p>
        </p:txBody>
      </p:sp>
      <p:sp>
        <p:nvSpPr>
          <p:cNvPr id="4" name="Slide Number Placeholder 3"/>
          <p:cNvSpPr>
            <a:spLocks noGrp="1"/>
          </p:cNvSpPr>
          <p:nvPr>
            <p:ph type="sldNum" sz="quarter" idx="10"/>
          </p:nvPr>
        </p:nvSpPr>
        <p:spPr/>
        <p:txBody>
          <a:bodyPr/>
          <a:lstStyle/>
          <a:p>
            <a:fld id="{4875B331-C13C-4551-9CC2-32192EDC3D91}" type="slidenum">
              <a:rPr lang="en-US" smtClean="0"/>
              <a:t>6</a:t>
            </a:fld>
            <a:endParaRPr lang="en-US" dirty="0"/>
          </a:p>
        </p:txBody>
      </p:sp>
    </p:spTree>
    <p:extLst>
      <p:ext uri="{BB962C8B-B14F-4D97-AF65-F5344CB8AC3E}">
        <p14:creationId xmlns:p14="http://schemas.microsoft.com/office/powerpoint/2010/main" val="2347163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latin typeface="Times New Roman" panose="02020603050405020304" pitchFamily="18" charset="0"/>
                <a:cs typeface="Times New Roman" panose="02020603050405020304" pitchFamily="18" charset="0"/>
              </a:rPr>
              <a:t> </a:t>
            </a:r>
          </a:p>
          <a:p>
            <a:r>
              <a:rPr lang="en-US" sz="1800" dirty="0" smtClean="0">
                <a:latin typeface="Times New Roman" panose="02020603050405020304" pitchFamily="18" charset="0"/>
                <a:cs typeface="Times New Roman" panose="02020603050405020304" pitchFamily="18" charset="0"/>
              </a:rPr>
              <a:t>At the core of the open scholarship movement is society or the general public. A strong public education system increases the pipeline for a growth of the research community: improved access to content contributes to an increase in research output. An output of a research process is new source code for new software – cycle continues with the point of return or the greatest beneficiary is society. </a:t>
            </a: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875B331-C13C-4551-9CC2-32192EDC3D91}" type="slidenum">
              <a:rPr lang="en-US" smtClean="0"/>
              <a:t>7</a:t>
            </a:fld>
            <a:endParaRPr lang="en-US" dirty="0"/>
          </a:p>
        </p:txBody>
      </p:sp>
    </p:spTree>
    <p:extLst>
      <p:ext uri="{BB962C8B-B14F-4D97-AF65-F5344CB8AC3E}">
        <p14:creationId xmlns:p14="http://schemas.microsoft.com/office/powerpoint/2010/main" val="2559001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is commonly accepted that OA is split into access to enhance the furtherance of research and potential impact and improved visibility of the research. However, they are not mutually exclusive as one will always have an impact on the other and vice versa.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exponential increase in subscription costs has dramatically influenced, negatively, the distribution of journals. The knock-on effect of the subscription increase is that articles within the journals will lose a proportion of their potential research impact (in terms of usage and citations) as the journal distribution channel is continuously constricting: more and more journals are becoming less accessible due to this increase in costs of subscription against the backdrop of decreasing library acquisition budgets. The fundamental purpose of OA is to reverse this trend (that is, growing inaccessibility of content) through improved discoverability, visibility and accessibility of research output.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is empirical evidence that reveals that Google is the starting point for most research conducted. Given one of the principle requirement of OA is that content be available in electronic format, Google will add value to the discoverability and accessibility of open research content. This discoverability and accessibility will significantly improve the research impact through increased usage and citation. In an era of a glut of information, it is imperative that ‘authentic’ scholarly literature is at the top of the list of Google and other search results. It is generally accepted that if content is not readily available or does appear high the list of search results, then it is deemed to be non-existent. And, if the researcher can see it but cannot get access then it does not exist as the researcher will seek alternatives.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Despite the fact that scholarly information is ubiquitously visible, if it cannot be discovered and accessed, it will negate its capacity to impact the furtherance of research. If you ae not in the Google space and not accessible then your research does not exist. </a:t>
            </a:r>
          </a:p>
          <a:p>
            <a:endParaRPr lang="en-US" dirty="0"/>
          </a:p>
        </p:txBody>
      </p:sp>
      <p:sp>
        <p:nvSpPr>
          <p:cNvPr id="4" name="Slide Number Placeholder 3"/>
          <p:cNvSpPr>
            <a:spLocks noGrp="1"/>
          </p:cNvSpPr>
          <p:nvPr>
            <p:ph type="sldNum" sz="quarter" idx="10"/>
          </p:nvPr>
        </p:nvSpPr>
        <p:spPr/>
        <p:txBody>
          <a:bodyPr/>
          <a:lstStyle/>
          <a:p>
            <a:fld id="{4875B331-C13C-4551-9CC2-32192EDC3D91}" type="slidenum">
              <a:rPr lang="en-US" smtClean="0"/>
              <a:t>9</a:t>
            </a:fld>
            <a:endParaRPr lang="en-US" dirty="0"/>
          </a:p>
        </p:txBody>
      </p:sp>
    </p:spTree>
    <p:extLst>
      <p:ext uri="{BB962C8B-B14F-4D97-AF65-F5344CB8AC3E}">
        <p14:creationId xmlns:p14="http://schemas.microsoft.com/office/powerpoint/2010/main" val="450672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4C05FB5-A53A-4DEF-AF10-F543FED90E48}" type="datetime1">
              <a:rPr lang="en-US" smtClean="0"/>
              <a:t>7/27/2015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1F3886-8B53-4AEE-B096-8A4EB71E5001}" type="slidenum">
              <a:rPr lang="en-US" smtClean="0"/>
              <a:t>‹#›</a:t>
            </a:fld>
            <a:endParaRPr lang="en-US" dirty="0"/>
          </a:p>
        </p:txBody>
      </p:sp>
      <p:pic>
        <p:nvPicPr>
          <p:cNvPr id="2050" name="Picture 1" descr="Description: IMA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152400"/>
            <a:ext cx="1095375" cy="110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430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37DF7-134F-4D26-80B3-461CA2DFBB22}" type="datetime1">
              <a:rPr lang="en-US" smtClean="0"/>
              <a:t>7/27/2015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1F3886-8B53-4AEE-B096-8A4EB71E5001}" type="slidenum">
              <a:rPr lang="en-US" smtClean="0"/>
              <a:t>‹#›</a:t>
            </a:fld>
            <a:endParaRPr lang="en-US" dirty="0"/>
          </a:p>
        </p:txBody>
      </p:sp>
    </p:spTree>
    <p:extLst>
      <p:ext uri="{BB962C8B-B14F-4D97-AF65-F5344CB8AC3E}">
        <p14:creationId xmlns:p14="http://schemas.microsoft.com/office/powerpoint/2010/main" val="3746175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DE5915-AF42-4104-95D6-1DBEAA5DBFC3}" type="datetime1">
              <a:rPr lang="en-US" smtClean="0"/>
              <a:t>7/27/2015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1F3886-8B53-4AEE-B096-8A4EB71E5001}" type="slidenum">
              <a:rPr lang="en-US" smtClean="0"/>
              <a:t>‹#›</a:t>
            </a:fld>
            <a:endParaRPr lang="en-US" dirty="0"/>
          </a:p>
        </p:txBody>
      </p:sp>
    </p:spTree>
    <p:extLst>
      <p:ext uri="{BB962C8B-B14F-4D97-AF65-F5344CB8AC3E}">
        <p14:creationId xmlns:p14="http://schemas.microsoft.com/office/powerpoint/2010/main" val="3646347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143000" cy="1143000"/>
          </a:xfrm>
        </p:spPr>
        <p:txBody>
          <a:bodyPr/>
          <a:lstStyle/>
          <a:p>
            <a:endParaRPr lang="en-US" dirty="0"/>
          </a:p>
        </p:txBody>
      </p:sp>
      <p:sp>
        <p:nvSpPr>
          <p:cNvPr id="3" name="Content Placeholder 2"/>
          <p:cNvSpPr>
            <a:spLocks noGrp="1"/>
          </p:cNvSpPr>
          <p:nvPr>
            <p:ph idx="1"/>
          </p:nvPr>
        </p:nvSpPr>
        <p:spPr>
          <a:xfrm>
            <a:off x="3048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03B406-8EBC-4A80-A9F1-7861DCDA04C7}" type="datetime1">
              <a:rPr lang="en-US" smtClean="0"/>
              <a:t>7/27/2015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34400" y="6172200"/>
            <a:ext cx="622300" cy="685800"/>
          </a:xfrm>
        </p:spPr>
        <p:txBody>
          <a:bodyPr/>
          <a:lstStyle>
            <a:lvl1pPr>
              <a:defRPr sz="2400" b="1">
                <a:latin typeface="Times New Roman" panose="02020603050405020304" pitchFamily="18" charset="0"/>
                <a:cs typeface="Times New Roman" panose="02020603050405020304" pitchFamily="18" charset="0"/>
              </a:defRPr>
            </a:lvl1pPr>
          </a:lstStyle>
          <a:p>
            <a:fld id="{2F1F3886-8B53-4AEE-B096-8A4EB71E5001}" type="slidenum">
              <a:rPr lang="en-US" smtClean="0"/>
              <a:pPr/>
              <a:t>‹#›</a:t>
            </a:fld>
            <a:endParaRPr lang="en-US" dirty="0"/>
          </a:p>
        </p:txBody>
      </p:sp>
      <p:pic>
        <p:nvPicPr>
          <p:cNvPr id="7" name="Picture 6" descr="Description: IMAGE"/>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599" y="4762"/>
            <a:ext cx="1095375" cy="110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66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A8E833-D41E-448A-9131-AB2DFF8177E7}" type="datetime1">
              <a:rPr lang="en-US" smtClean="0"/>
              <a:t>7/27/2015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1F3886-8B53-4AEE-B096-8A4EB71E5001}" type="slidenum">
              <a:rPr lang="en-US" smtClean="0"/>
              <a:t>‹#›</a:t>
            </a:fld>
            <a:endParaRPr lang="en-US" dirty="0"/>
          </a:p>
        </p:txBody>
      </p:sp>
    </p:spTree>
    <p:extLst>
      <p:ext uri="{BB962C8B-B14F-4D97-AF65-F5344CB8AC3E}">
        <p14:creationId xmlns:p14="http://schemas.microsoft.com/office/powerpoint/2010/main" val="3931089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937CB3-DDA0-4510-B126-91E0F3F2CEB5}" type="datetime1">
              <a:rPr lang="en-US" smtClean="0"/>
              <a:t>7/27/2015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1F3886-8B53-4AEE-B096-8A4EB71E5001}" type="slidenum">
              <a:rPr lang="en-US" smtClean="0"/>
              <a:t>‹#›</a:t>
            </a:fld>
            <a:endParaRPr lang="en-US" dirty="0"/>
          </a:p>
        </p:txBody>
      </p:sp>
    </p:spTree>
    <p:extLst>
      <p:ext uri="{BB962C8B-B14F-4D97-AF65-F5344CB8AC3E}">
        <p14:creationId xmlns:p14="http://schemas.microsoft.com/office/powerpoint/2010/main" val="93447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72E2E0-985A-49DD-A98C-157CB64B943B}" type="datetime1">
              <a:rPr lang="en-US" smtClean="0"/>
              <a:t>7/27/2015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1F3886-8B53-4AEE-B096-8A4EB71E5001}" type="slidenum">
              <a:rPr lang="en-US" smtClean="0"/>
              <a:t>‹#›</a:t>
            </a:fld>
            <a:endParaRPr lang="en-US" dirty="0"/>
          </a:p>
        </p:txBody>
      </p:sp>
    </p:spTree>
    <p:extLst>
      <p:ext uri="{BB962C8B-B14F-4D97-AF65-F5344CB8AC3E}">
        <p14:creationId xmlns:p14="http://schemas.microsoft.com/office/powerpoint/2010/main" val="175120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B783C4-74E3-4DE0-B9F7-92225791CB40}" type="datetime1">
              <a:rPr lang="en-US" smtClean="0"/>
              <a:t>7/27/2015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1F3886-8B53-4AEE-B096-8A4EB71E5001}" type="slidenum">
              <a:rPr lang="en-US" smtClean="0"/>
              <a:t>‹#›</a:t>
            </a:fld>
            <a:endParaRPr lang="en-US" dirty="0"/>
          </a:p>
        </p:txBody>
      </p:sp>
    </p:spTree>
    <p:extLst>
      <p:ext uri="{BB962C8B-B14F-4D97-AF65-F5344CB8AC3E}">
        <p14:creationId xmlns:p14="http://schemas.microsoft.com/office/powerpoint/2010/main" val="3237632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D36109-5A19-4364-84E4-346AC3A64EF5}" type="datetime1">
              <a:rPr lang="en-US" smtClean="0"/>
              <a:t>7/27/2015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1F3886-8B53-4AEE-B096-8A4EB71E5001}" type="slidenum">
              <a:rPr lang="en-US" smtClean="0"/>
              <a:t>‹#›</a:t>
            </a:fld>
            <a:endParaRPr lang="en-US" dirty="0"/>
          </a:p>
        </p:txBody>
      </p:sp>
    </p:spTree>
    <p:extLst>
      <p:ext uri="{BB962C8B-B14F-4D97-AF65-F5344CB8AC3E}">
        <p14:creationId xmlns:p14="http://schemas.microsoft.com/office/powerpoint/2010/main" val="2481391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13B860-4177-482D-934D-9D211A140C51}" type="datetime1">
              <a:rPr lang="en-US" smtClean="0"/>
              <a:t>7/27/2015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1F3886-8B53-4AEE-B096-8A4EB71E5001}" type="slidenum">
              <a:rPr lang="en-US" smtClean="0"/>
              <a:t>‹#›</a:t>
            </a:fld>
            <a:endParaRPr lang="en-US" dirty="0"/>
          </a:p>
        </p:txBody>
      </p:sp>
    </p:spTree>
    <p:extLst>
      <p:ext uri="{BB962C8B-B14F-4D97-AF65-F5344CB8AC3E}">
        <p14:creationId xmlns:p14="http://schemas.microsoft.com/office/powerpoint/2010/main" val="3229059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DEE09B-9B2B-4D06-8820-BB874D3AD21C}" type="datetime1">
              <a:rPr lang="en-US" smtClean="0"/>
              <a:t>7/27/2015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1F3886-8B53-4AEE-B096-8A4EB71E5001}" type="slidenum">
              <a:rPr lang="en-US" smtClean="0"/>
              <a:t>‹#›</a:t>
            </a:fld>
            <a:endParaRPr lang="en-US" dirty="0"/>
          </a:p>
        </p:txBody>
      </p:sp>
    </p:spTree>
    <p:extLst>
      <p:ext uri="{BB962C8B-B14F-4D97-AF65-F5344CB8AC3E}">
        <p14:creationId xmlns:p14="http://schemas.microsoft.com/office/powerpoint/2010/main" val="4241480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CF2D5A-7FC8-4F80-9B00-F40303B40337}" type="datetime1">
              <a:rPr lang="en-US" smtClean="0"/>
              <a:t>7/27/2015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F3886-8B53-4AEE-B096-8A4EB71E5001}" type="slidenum">
              <a:rPr lang="en-US" smtClean="0"/>
              <a:t>‹#›</a:t>
            </a:fld>
            <a:endParaRPr lang="en-US" dirty="0"/>
          </a:p>
        </p:txBody>
      </p:sp>
    </p:spTree>
    <p:extLst>
      <p:ext uri="{BB962C8B-B14F-4D97-AF65-F5344CB8AC3E}">
        <p14:creationId xmlns:p14="http://schemas.microsoft.com/office/powerpoint/2010/main" val="1284022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BLOGO"/>
          <p:cNvPicPr/>
          <p:nvPr/>
        </p:nvPicPr>
        <p:blipFill>
          <a:blip r:embed="rId2" cstate="print">
            <a:extLst>
              <a:ext uri="{28A0092B-C50C-407E-A947-70E740481C1C}">
                <a14:useLocalDpi xmlns:a14="http://schemas.microsoft.com/office/drawing/2010/main" val="0"/>
              </a:ext>
            </a:extLst>
          </a:blip>
          <a:srcRect l="18182" r="18182" b="23541"/>
          <a:stretch>
            <a:fillRect/>
          </a:stretch>
        </p:blipFill>
        <p:spPr bwMode="auto">
          <a:xfrm>
            <a:off x="0" y="5340927"/>
            <a:ext cx="1659370" cy="1524000"/>
          </a:xfrm>
          <a:prstGeom prst="rect">
            <a:avLst/>
          </a:prstGeom>
          <a:noFill/>
          <a:ln>
            <a:noFill/>
          </a:ln>
        </p:spPr>
      </p:pic>
      <p:sp>
        <p:nvSpPr>
          <p:cNvPr id="2" name="AutoShape 2" descr="data:image/jpeg;base64,/9j/4AAQSkZJRgABAQAAAQABAAD/2wCEAAkGBxEQEhAQEBAQEhUVEBAVFhcQEBUUHxUSFhQXFhQWFRgYHCggGBolHBUXITEhJSkrLi4uFx8zODMsNygtLisBCgoKDg0OGxAQGywlICYsNDQtLCwsLCwtNCwsLCwsLS8vLCwsLCwsLSwsLCwsLCwsLCwsLCwsLCwsLCwsLCwsLP/AABEIAOEA4QMBEQACEQEDEQH/xAAbAAEAAgMBAQAAAAAAAAAAAAAABQYDBAcCAf/EAEIQAAIBAQMIBgcHAgUFAAAAAAABAgMEBhEFEiExQVFhgSJCcZGhsRMjUnKywdEyM2JzksLwQ2MWJIKi4hRTs9Lh/8QAGgEBAAMBAQEAAAAAAAAAAAAAAAQFBgMCAf/EADURAAEDAgIGCQQCAwEBAAAAAAABAgMEBRExEiFBUXHREzJhgZGhscHhIjNC8BUjJDTxU1L/2gAMAwEAAhEDEQA/AO4gAAAAAAAAAAAAAAAETb7w2ejinPPkurT6Xe9S7yDPcIItSuxXcmsmQ0E8utEwTeuohLTfOX9OilxqSx8F9Stkva/gzxUsGWdPzd4IaU722l6vRrsh9WR3XioXLBO47paoE3+PwfI3stS2032w+jPiXeoTd4H1bVAu/wATboXzqL7yjCXuScfPE7svTvzZ4KcX2dv4OXvJmw3os1TQ5Om/7iwX6tRYw3Snk1KuC9vPIgS22ePWiYp2ciZjJNYp4reiwRUXWhAVMMz0fQAAAAAAAAAAAAAAAAAAAAAAAAAAAADQyrlWlZo51R6XjmxWuXZw4kapqo6duL14JtJFPTSTuwZ47Cj5Vy9WtGKcsyHswbWj8T63lwM1VXGWdcMcE3J77zQ01BFDrwxXevsRRAJoAAAAAAAN7JuVq1nfq56NsJYuL5bO1EqnrJYF+ldW5ciNPSRTp9Sa96Zl4yLl2naVguhNLTBvxi9qNLSV8dQmCanbuW8z1VRSU64rrTeSxOIYAAAAAAAAAAAAAAAAAAAAAAAAAIrLuWI2aGOiU5Y5sd/F7kiFWVjadmOarkn7sJdJSOqHYZImanPbVaZ1ZOdSTlJ62/JblwMnLK6VyveuKmnjjbG3RYmCGI5nQAAAAAAAAAAHqE3FqUW008U1oae9HprlaqKi6z4rUcmC5F7u1l7069HUaVVL9aW1bnvX8Wnt9f06aD+snn2mbr6HoV02dVfIny0K4AAAAAAAAAAAAAAAAAAAAAAGvb7XGjTnUnqise17EuLeg5TStiYr3ZIdIo3SPRjc1OZ2+2Tr1JVJ629W5bIrgjGzzumkV7jWwwthYjG/vaa5xOoAMlCjKclCEXKT1KKxPbI3SO0WJip4e9rE0nLghZLBc6ctNaoofhh0nzb0LxLiCzOXXK7DsTmVM13amqNMe1eRL0rp2WOuM5cZTfywRPZaaZuaKvFSE651C5Kidx6qXVsrWiEo8Y1JfNnp1qpl/HDvU+JcqhNvkhF225ujGjVfZV/9or5EKay6sYnePwS4rvr/ALG+HJSs2yx1KMsyrBxezHbxT1MpZoJIXaL0wLeKZkrdJi4mA5HUAHulUlCSlFuMk001sZ6Y9zHI5q4Kh5c1HIrXJqU6RkPKStNJT0KS0TW6S+T18zY0dSlRGj0z28TKVdOsEit2bOBIkojAAAAAAAAAAAAAAAAAAAAAFLvvlDOnGhF6I4Sl7z+yuS08zO3ioxckSbNa8dhfWmDBqyrt1Jw2lXKQuAAbWTbBO0TVOmtL0tvVGO1s709O+d+g3v4HGedsLNNx0PJOSqdmjmwWnrSeuT48OBraaljp26LO9d5l6ipfO7F3cm43ySRwAAAAa9usVOtBwqRUk/B709jOUsLJW6L0xQ6RSvidpMXBTnuXMkSss819KEscyW9bnxRlK2jdTPwzRcl9uJp6SrbUMx2pmhGkIlgAmbq5Q9DXim+jUwg+3qPveHMsrZUdFNork7VyK+4wdLDimbdfM6GaszIAAAAAAAAAAAAAAAAAAAPM5JJt6km32I+KuCYqfUTFcEOVWu0OrOdR65ycu/Uu4w80iyvV67VNjFGkbEYmxDEczoADol2cmKhRTa6c0pS4bo8vPE11vpUgiTHNda8u4y1fU9NKuGSak595ME8hAAAAAAAA08q2CNopSpy26U/ZktTOFTTtnjVjv1TtTzuhkR6fqHMalNxbjJYOLaa3NaGYtzVa5WuzQ1zXI5EcmSnk8noH3EHUck2r0tGlU2yhFv3tUvHE2tNL0sTX70MfUR9HK5m5TbO5xAAAAAAAAAAAAAAAAAAI28dbMs1eX4MP1NR+ZEr36FO93Z66iVRM052J2+ms5qY01gAN/Idm9LaKMHqz032R6T8iVRRdJO1vb6ayNWSdHA5ybvXUdNNmZIAAAAAAAAAAFAvlZsy0OS1VIRlzXRfkjLXaLQn0k2p8GktcmlBhuX5IIqyyABfLkVc6zuPs1Zrk0pfuZqLO/Sp8Nyrz9zN3VuE+O9E5exYC1K0AAAAAAAAAAAAAAAAAAhb4P/K1Pep/+SJXXX/Vd3eqE+2f7Le/0U56ZM04AJ25kcbSuFOo/JfMtLQn+R3L7FddP9fvQv5qTNAAAAAAAAAAAp1/o9KzvhVXjEz976zO/wBi8s66npw9yqFEXQALpcJ+rrfmr4UaOy/adx9igu/3G8PctBdFQAAAAAAAAAAAAAAAAAARt4rFOvQlTp4ZzcGs54apJvyIldA6aFWNz1epKo5mwzI92Wv0Kn/hK1f2v1v6FD/D1HZ4/Bc/ysHb4fI/wlav7X639B/EVHZ4/A/lYO3w+SUu5kGtZ63pKmZhmSXRljpeHDgTrfb5oJdN+GGBErq6KaLQbjjiWouynAAAAAAAAAABT7/a7P2Vf2Gfvecff7F3Z/z7vcqZRF2AC53C+7rfmL4UaOyfbdx9igu/3G8PctJdFQAAAAAAAAAAAAAAAAAAAAAAAAAAAAAAAAAAAAU+/wBrs/ZV/YZ+95x9/sXdn/Pu9yplEXYALncL7ut+YvhRo7J9t3H2KC79dvD3LSXRUAAAAAAAAAAAAAAAAAAAAAAAAAA0bblehR0VKsU9yeL7lpI0tXDF13Id4qWaXqNUia98aK+xCpPkorxePgQX3mFOqir5E1lpmXrKiGpK+r2UFzqf8SOt73M8zuln3v8AL5Pkb6PbQXKp/wAQl73s8z7/AA6f/fl8m1QvnSf26VSPZmy+aZ2Zeol6zVTzOL7RKnVcikrY8uWarohVjjul0X3PWToq6CXU1yehClo5o9bmr6khiSyMVC/2uz9lX9hn73nH3+xd2f8APu9yplEXYALncL7ut+YvhRo7J9t3H2KC79dvD3LSXRUAAAAAAAAAAAAAAAAAAAAAAAiMr5fpWfGOOfP2I7PefV8yDVXCKn1LrXcnvuJlNQyT601Jv/cyn5RvBaK+Kc8yPs09He9bM/UXGebVjgm5OeZewUEMWvDFd68siKSIBNAAAAAAABIZOyzXoYZlRuPsz6S8dXLAlwV00PVXVuXWhFno4ZusmvemfybGX8sK1Ki8xwlDPzljitObhg+TOtdWJUoxcMFTHHvwOVHSLTq5McUXDDzIcryeAC53C+7rfmL4UaOyfbdx9igu/Xbw9y0l0VAAAAAAAAAAAAAAAAAAAADYBULw3meLpWd8JVF5Q+vdvKGuumGMcK8V5cy7orbk+buTnyKm3/OJQ56y6Ph8PoAAAAAAAAAAAAAABc7hfd1vzF8KNHZPtu4+xQXfrt4e5aS6KgAAAAAAAAAAAAAAAAAAAFOvZl3Fys9J6NVSS274L5928oLnX5wx96+3Mu7dRZSydye/LxKoUJdgAAGShQlUebCMpPdFYnuON8i6LExXsPD3tYmLlwQnLJdK0T0zcKfa859y0eJZxWeZ2t6onmpXSXWFupqKvkSNO5cetXk/dgl5tkttkZ+T18MOZFdeH7Gp++B9qXLh1a812xi/ofXWSPY9fL4CXh+1qeZoWq59aOmnOFThpg/HFeJFks0reo5F8iRHdol66KnmQVqslSk82pCUH+Ja+x6nyKyWGSJcHoqFlHKyRMWLiYTkdAAAAAXO4X3db8xfCjR2T7buPsUF367eHuWkuioAAAAAAAAAAAAAAAAAAIW8+Vf+npYRfrJ4qPBdaXLzaK+41fQRfT1ly5k6gpenk19VM+X7sOemSzNQAAATuQbuytGFSpjCns3z93cuJaUVtdP9b9TfNStrLg2H6Ga3eSfu4u9isVOjHMpwUVw28W9bZpIoWRN0WJghn5ZXyu0nribB1OYAAAAMVos8KkXGcYyT2SWJ4fG16aLkxQ9Me5i6TVwUpuXbrumnUoYyjrcNbj7vtLx7TP1tqVmL4dabtvcXtJc0f9Eupd+zv3FaKUtwAAC3XDtEV6anj0m1NcY4JP8AnEv7LI3BzNuZR3eNcWv2ZFuL4pQAAAAAAAAAAAAAAAAGAc0y/b/T15zx6KebD3Vt5vF8zHV9R00yrsTUn72mrooOhhRNq61I4hksAE/dbInp5ekqL1cXq9uW7sW3u3lrbaHpl6R/VTz+CsuFZ0KaDOsvkhfIrDQjTmcPp9AAAAAAAAABTL25DUMbRSWCx9ZFbG+uuG/v3mfulCjf7o04p78/EvbbWq7+l/dy5eBViiLkAGxk+1yo1IVY9V4tb49Zc0dqeZYZEkTZ6HKeJJY1Yu06jRqKUYyi8U0mnwaxRtWuRyYoY9zVaqop7PR8AAAAAAAAAAAAAAAIy8dr9FZ6sk8G1mx7ZaPq+RDr5uigc5M8k7yVRRdJO1q5Zr3HNjHGsABmslmlVnCnHXKSS4b3yWL5HSGJZXoxuanOWRI2K92SHULHZo0oRpwWEYrBfV8TaxRtjYjG5IZCSR0jle7NTMdDwAAAR9py3ZqbanWhitai85rtS1EWStgjXBz0xJMdJPImLWqY6N4bLPQq0V7+MfiPLbhTOXBHp36vU9OoahqYqxfX0JOMk9K09hLRSIfT6AAeakFJOLSaaaae1PWj4qIqYKfUVUXFDmWWLA7PWnT2J4x4wf2fpyMZV0/QTKzZs4GtpZ+miR/jxNIjEgAF9uZa8+z5jemnJx/0vTHzw5GptM2nT6K/jq5GaukWhPpJt18yfLQrgAAAAAAAAAAAAAACqX8rdCjT3zlL9Kw/cUd6f9DGduPh/wBLizs+tzuzDx/4U4zxfAAstxrLnValV9SKS96WvwXiXVlixkdIuz3Ki7y4RtYm32LuaMoAAACiXjvDKrKVKlJxpp4Np4Ob26fZ8zM3C4ukVY41wbv3/BoaGgbGiPkTF27d8leKgtQASmRct1LNJaXKnj0oN7N8dz8ydR1z6dcM27uRCq6Jk6Y5O38zolnrRqRjOLxjJJp70zWse17Uc3JTMOYrHK12aGQ9HkAFUv3ZejSrLWpOD7HpXin3lHeosWNk3avEubRLg50feU4zxegAs1xK2FWrD2qalzi8P3F1ZX4SObvT0/6VF3ZjG125fX/hdjRlAAAAAAAAAAAAAAAAUi/c/XUo7qTffJ/Qzd6X+1qdnuX9oT+ty9vsVopi3ABeLjU8KE5b6r8IxRprM3CBV3qZ27r/AHInZzLIW5VgAib0Wp0rNUa0OWEF/qeD8MSDcZVjp3KmeXiTKCJJJ2ovHwOcmQNUAAAAC63GtLlSqUn1JJr3ZacO9PvNJZpVdErF2L6mfu0SJIj02p6FnLkqQAQ97aeNlq8Mx90kV9zbjTO/dpOty4VLe/0OdmSNQACauhPC1QW+NRf7cfkWVpXCpTgpX3NMadeKHQjVmZAAAAAAAAAAAAAAAKPfpevpv+z5Tl9TNXpP7mr2e5oLR9p3H2K2U5bAAvVx5f5eS3VZ+KizT2df8fvUzl2T+9OCe5Yi2KwAEFfKk5WaTXVnCT7McPmVt1aq0y9ioWFsciVCY7UUoBlDTAAAAAt9wqTwrz2YwjzSbfmjQWRv0vdwQo7w5MWN4ltL0pQARN6pYWWtxUV3yRBuS4Ur/wB2k23p/kt/dhzkyBqQATF0VjaqXBVH/sa+ZY2pP8pvBfQgXL/WXinqdENYZgAAAAAAAAAAAAAAAqF/aX3E/fj5NeTKC9s6juKF3Z3ddvBSpFCXYALbcO0aa1L3Zr4ZftL6ySddneUl4j6r+73LeX5SAAxWmhGpGUJLFSi0+x6Dw9iParXZKemPVjkcmaHM8qZPnZ6jpz7Yv2o7GjG1NM6nk0Hdy70NbT1DZ2aTe9NymoRzuADJZ6EqkowhFylJ4JL+aj3HG6RyNamKqeHvaxqucuCIdKyNk9WelGmtLWmT3yet/wA3GxpadIIkYnfxMnUzrNIr/DgbxJOAAK3fm0ZtGFPbOov0x0vxwKi8yaMKM3r6FpaY8ZVduT1KOZk0QALDciljXlL2aT75NJeTLezMxmV25PUq7s/CFG719C9mmM6AAAAAAAAAAAAAAAQd8LL6SzSa105KfJYqXg33FbdIukp1Xdr/AHuJ9tk0J0Tfq/e85+ZQ04AN7Itu9BWhU2J4S9x6H3a+RKo5+gma/Zt4Earh6aJWbdnE6bF46VpNkhkj6fQADVt9gp145lWKktm9PensZxmgZM3RemJ1hmfE7SYuBWbVcx4+qrLDdUj84/QppLJ/5u8fgto7vq+tvh8nihcypj060EvwRbfjgeWWR2P1PTuQ9PvDcPpavepYslZHpWZerjjJ65S0t89i4It6ajip0wYmvftKqoqpJ1+tdW7YSKJRHAB8YBzy9Vv9NXai8Y01mLi0+k+/RyMnc6jpZ1RMm6uZp7dB0UOK5rr5EOVxPABdbi2XNp1Kr680l7sMfm33Gks0WjEr96+hn7vJjIjNyepZy5KkAAAAAAAAAAAAAAA8VYKUZRksU00+x6GfHNRyKin1qq1cUOXW+yujUnSl1ZNdq6r5rAxNREsUjmLs/UNhDKksaPTaa5xOoALnc/LClFWeo+lFdBvrR9ntXl2GjtVbpN6F+aZcPgoLnSaLulZkufH59S0l0VAAAAAAAAAAAIG9OWfQQ9HB+smnhh1Y7Zdu7/4VlyrEhZot6y+XbyLG30nTP0ndVPPs5lBMqaUAHqnTcmoxWLk0kt7bwR6a1XORqZqeXORqK5ckOo5Osqo0qdJdWKXa9r5vE20ESRRoxNhj5pVlkV67TZOpzAAAAAAAAAAAAAAAABVr65Mzoq0RWmKwnxhjofJvufApLvS6TembmmfD4Le1VOi7onbcuPyUwzpfgA+xk0002mmmmtjWpo+oqouKHxURUwUu2QLzRqJU67UZ6lJ6FPt3S8PI0lDc2yIjJVwdv2L8mfrLc6P649bd21PgspcFUAAAAAAACDy7eKFnThDCdTdsjxn9CtrbiyBNFut27dxLCkoHzLpO1N9eBQ69aVSTnOTlKTxbe0y73ukcrnLiqmjYxrGo1qYIhjPB7ABZ7l5MzpO0SWiOKhxntfJaO1vcXdopdJ3TOyTLjvKe61Oi3om5rnwLqaIoQAAAAAAAAAAAAAAAAADzOKaaaxTWDT2o+KmOoIuGtDnl4sjuzTxin6OT6L3P2Hx+Rk6+iWnfinVXLkaihq0nZgvWTPnzIgrycAAAS+TLw16GEcfSQXVns7Ja14lhT3KaHVjim5eZBqLfFLryXenIsdkvdQl94p03xTku+P0LeK8QOT6sW+foVUlqmb1cF8vUkqeW7NLVXp85YeDJja2ndk9PEiLSTpmxfA+zyzZlrr0uU0/I+rWQJm9PEJSTrkxfAj7VeyzR+w51H+GLXjLAiSXanan0qq8E5kmO1zu6yYcfgr2Ur0V6uMYeqj+B4t9stnLAqqi6zS6m/Snn48izgtkUet31L5eBBlWWQAABv5GyZK01FCOhLBzl7Mfq9hLo6V1RJopltUjVVS2BmkuexP3zOkWahGnGMILCMUklwRr42NY1GtyQyj3ue5XOzUyns8gAAAAAAAAAAAAAAAAAAAw2yywqwlTqLGMlg/qtzOcsTZGqx6Yop7jkdG5HNXWhz3LmRJ2aWOmVNvozw7lLc/MylZQvp1xzbv5mmpK1k6YZO3ciLIJNAAAAAAAAAAAAABvZKyXUtMs2CwS+1JrRH6vgSqWkkqHYNy2qRqmqZA3F2exDoeTMnws8FTprRrbeuT2tmsp6dkDEYwzE875n6bzbO5xAAAAAAAAAAAAAAAAAAAAAAB4q04yTjJKSawaaxTXFHlzUcmCpqPqOVq4pmVHLF02sZ2bSv+3J/C35PvKKrtH5Q+HIu6W6/jN48yr1acoScZRcZLWpLBoo3scxdFyYKXDXNemk1cUPB5PQAAAAAAAPsU20km29SSxbfBH1EVVwQ+KqImKljyRdSc8JV8acfZX2n2+yvHsLiltD3fVNqTdt+Cqqbo1v0xa137PkuVls0KUVCnFRitSXnxfE0McbY26LEwQonyOkdpOXFTMezwAAAAAAAAAAAAAAAAAAAAAAAAAAAa9ssNOss2rCM1xWrsetHKWGOVMHpidI5nxrixcCvWy5sHppVJQ4TWcu/X5lVLZo11xuVPMs4ru9NT0x8iJr3TtMfsqnP3Z4eEkiA+0VDcsF7yay6QOzxT97DUnkG1L+hPlmvyZwW31Kfgvkdkr6dfz9T5HIVqf9CfPBebPiW+pX8F8j6tdTp+aeZtUbq2qWuMIe9NftxO7LTUuzwTivI4vulO3JVXgnMlbJcxLTVqt8Kaw8XiTorK1NcjseGohyXdy9RuHHWWCwZMo0F6qnGO962+1vSWsNNFCmDG4FZNUSSri9cTcO5xAAAAAAAAAAAAAAAAAAAAAAAAAAAAAAAAADAPgAAB8QH0+gAAAAAAAAAAAAAAAAA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data:image/jpeg;base64,/9j/4AAQSkZJRgABAQAAAQABAAD/2wCEAAkGBxEQEhAQEBAQEhUVEBAVFhcQEBUUHxUSFhQXFhQWFRgYHCggGBolHBUXITEhJSkrLi4uFx8zODMsNygtLisBCgoKDg0OGxAQGywlICYsNDQtLCwsLCwtNCwsLCwsLS8vLCwsLCwsLSwsLCwsLCwsLCwsLCwsLCwsLCwsLCwsLP/AABEIAOEA4QMBEQACEQEDEQH/xAAbAAEAAgMBAQAAAAAAAAAAAAAABQYDBAcCAf/EAEIQAAIBAQMIBgcHAgUFAAAAAAABAgMEBhEFEiExQVFhgSJCcZGhsRMjUnKywdEyM2JzksLwQ2MWJIKi4hRTs9Lh/8QAGgEBAAMBAQEAAAAAAAAAAAAAAAQFBgMCAf/EADURAAEDAgIGCQQCAwEBAAAAAAABAgMEBRExEiFBUXHREzJhgZGhscHhIjNC8BUjJDTxU1L/2gAMAwEAAhEDEQA/AO4gAAAAAAAAAAAAAAAETb7w2ejinPPkurT6Xe9S7yDPcIItSuxXcmsmQ0E8utEwTeuohLTfOX9OilxqSx8F9Stkva/gzxUsGWdPzd4IaU722l6vRrsh9WR3XioXLBO47paoE3+PwfI3stS2032w+jPiXeoTd4H1bVAu/wATboXzqL7yjCXuScfPE7svTvzZ4KcX2dv4OXvJmw3os1TQ5Om/7iwX6tRYw3Snk1KuC9vPIgS22ePWiYp2ciZjJNYp4reiwRUXWhAVMMz0fQAAAAAAAAAAAAAAAAAAAAAAAAAAAADQyrlWlZo51R6XjmxWuXZw4kapqo6duL14JtJFPTSTuwZ47Cj5Vy9WtGKcsyHswbWj8T63lwM1VXGWdcMcE3J77zQ01BFDrwxXevsRRAJoAAAAAAAN7JuVq1nfq56NsJYuL5bO1EqnrJYF+ldW5ciNPSRTp9Sa96Zl4yLl2naVguhNLTBvxi9qNLSV8dQmCanbuW8z1VRSU64rrTeSxOIYAAAAAAAAAAAAAAAAAAAAAAAAAIrLuWI2aGOiU5Y5sd/F7kiFWVjadmOarkn7sJdJSOqHYZImanPbVaZ1ZOdSTlJ62/JblwMnLK6VyveuKmnjjbG3RYmCGI5nQAAAAAAAAAAHqE3FqUW008U1oae9HprlaqKi6z4rUcmC5F7u1l7069HUaVVL9aW1bnvX8Wnt9f06aD+snn2mbr6HoV02dVfIny0K4AAAAAAAAAAAAAAAAAAAAAAGvb7XGjTnUnqise17EuLeg5TStiYr3ZIdIo3SPRjc1OZ2+2Tr1JVJ629W5bIrgjGzzumkV7jWwwthYjG/vaa5xOoAMlCjKclCEXKT1KKxPbI3SO0WJip4e9rE0nLghZLBc6ctNaoofhh0nzb0LxLiCzOXXK7DsTmVM13amqNMe1eRL0rp2WOuM5cZTfywRPZaaZuaKvFSE651C5Kidx6qXVsrWiEo8Y1JfNnp1qpl/HDvU+JcqhNvkhF225ujGjVfZV/9or5EKay6sYnePwS4rvr/ALG+HJSs2yx1KMsyrBxezHbxT1MpZoJIXaL0wLeKZkrdJi4mA5HUAHulUlCSlFuMk001sZ6Y9zHI5q4Kh5c1HIrXJqU6RkPKStNJT0KS0TW6S+T18zY0dSlRGj0z28TKVdOsEit2bOBIkojAAAAAAAAAAAAAAAAAAAAAFLvvlDOnGhF6I4Sl7z+yuS08zO3ioxckSbNa8dhfWmDBqyrt1Jw2lXKQuAAbWTbBO0TVOmtL0tvVGO1s709O+d+g3v4HGedsLNNx0PJOSqdmjmwWnrSeuT48OBraaljp26LO9d5l6ipfO7F3cm43ySRwAAAAa9usVOtBwqRUk/B709jOUsLJW6L0xQ6RSvidpMXBTnuXMkSss819KEscyW9bnxRlK2jdTPwzRcl9uJp6SrbUMx2pmhGkIlgAmbq5Q9DXim+jUwg+3qPveHMsrZUdFNork7VyK+4wdLDimbdfM6GaszIAAAAAAAAAAAAAAAAAAAPM5JJt6km32I+KuCYqfUTFcEOVWu0OrOdR65ycu/Uu4w80iyvV67VNjFGkbEYmxDEczoADol2cmKhRTa6c0pS4bo8vPE11vpUgiTHNda8u4y1fU9NKuGSak595ME8hAAAAAAAA08q2CNopSpy26U/ZktTOFTTtnjVjv1TtTzuhkR6fqHMalNxbjJYOLaa3NaGYtzVa5WuzQ1zXI5EcmSnk8noH3EHUck2r0tGlU2yhFv3tUvHE2tNL0sTX70MfUR9HK5m5TbO5xAAAAAAAAAAAAAAAAAAI28dbMs1eX4MP1NR+ZEr36FO93Z66iVRM052J2+ms5qY01gAN/Idm9LaKMHqz032R6T8iVRRdJO1vb6ayNWSdHA5ybvXUdNNmZIAAAAAAAAAAFAvlZsy0OS1VIRlzXRfkjLXaLQn0k2p8GktcmlBhuX5IIqyyABfLkVc6zuPs1Zrk0pfuZqLO/Sp8Nyrz9zN3VuE+O9E5exYC1K0AAAAAAAAAAAAAAAAAAhb4P/K1Pep/+SJXXX/Vd3eqE+2f7Le/0U56ZM04AJ25kcbSuFOo/JfMtLQn+R3L7FddP9fvQv5qTNAAAAAAAAAAAp1/o9KzvhVXjEz976zO/wBi8s66npw9yqFEXQALpcJ+rrfmr4UaOy/adx9igu/3G8PctBdFQAAAAAAAAAAAAAAAAAARt4rFOvQlTp4ZzcGs54apJvyIldA6aFWNz1epKo5mwzI92Wv0Kn/hK1f2v1v6FD/D1HZ4/Bc/ysHb4fI/wlav7X639B/EVHZ4/A/lYO3w+SUu5kGtZ63pKmZhmSXRljpeHDgTrfb5oJdN+GGBErq6KaLQbjjiWouynAAAAAAAAAABT7/a7P2Vf2Gfvecff7F3Z/z7vcqZRF2AC53C+7rfmL4UaOyfbdx9igu/3G8PctJdFQAAAAAAAAAAAAAAAAAAAAAAAAAAAAAAAAAAAAU+/wBrs/ZV/YZ+95x9/sXdn/Pu9yplEXYALncL7ut+YvhRo7J9t3H2KC79dvD3LSXRUAAAAAAAAAAAAAAAAAAAAAAAAAA0bblehR0VKsU9yeL7lpI0tXDF13Id4qWaXqNUia98aK+xCpPkorxePgQX3mFOqir5E1lpmXrKiGpK+r2UFzqf8SOt73M8zuln3v8AL5Pkb6PbQXKp/wAQl73s8z7/AA6f/fl8m1QvnSf26VSPZmy+aZ2Zeol6zVTzOL7RKnVcikrY8uWarohVjjul0X3PWToq6CXU1yehClo5o9bmr6khiSyMVC/2uz9lX9hn73nH3+xd2f8APu9yplEXYALncL7ut+YvhRo7J9t3H2KC79dvD3LSXRUAAAAAAAAAAAAAAAAAAAAAAAiMr5fpWfGOOfP2I7PefV8yDVXCKn1LrXcnvuJlNQyT601Jv/cyn5RvBaK+Kc8yPs09He9bM/UXGebVjgm5OeZewUEMWvDFd68siKSIBNAAAAAAABIZOyzXoYZlRuPsz6S8dXLAlwV00PVXVuXWhFno4ZusmvemfybGX8sK1Ki8xwlDPzljitObhg+TOtdWJUoxcMFTHHvwOVHSLTq5McUXDDzIcryeAC53C+7rfmL4UaOyfbdx9igu/Xbw9y0l0VAAAAAAAAAAAAAAAAAAAADYBULw3meLpWd8JVF5Q+vdvKGuumGMcK8V5cy7orbk+buTnyKm3/OJQ56y6Ph8PoAAAAAAAAAAAAAABc7hfd1vzF8KNHZPtu4+xQXfrt4e5aS6KgAAAAAAAAAAAAAAAAAAAFOvZl3Fys9J6NVSS274L5928oLnX5wx96+3Mu7dRZSydye/LxKoUJdgAAGShQlUebCMpPdFYnuON8i6LExXsPD3tYmLlwQnLJdK0T0zcKfa859y0eJZxWeZ2t6onmpXSXWFupqKvkSNO5cetXk/dgl5tkttkZ+T18MOZFdeH7Gp++B9qXLh1a812xi/ofXWSPY9fL4CXh+1qeZoWq59aOmnOFThpg/HFeJFks0reo5F8iRHdol66KnmQVqslSk82pCUH+Ja+x6nyKyWGSJcHoqFlHKyRMWLiYTkdAAAAAXO4X3db8xfCjR2T7buPsUF367eHuWkuioAAAAAAAAAAAAAAAAAAIW8+Vf+npYRfrJ4qPBdaXLzaK+41fQRfT1ly5k6gpenk19VM+X7sOemSzNQAAATuQbuytGFSpjCns3z93cuJaUVtdP9b9TfNStrLg2H6Ga3eSfu4u9isVOjHMpwUVw28W9bZpIoWRN0WJghn5ZXyu0nribB1OYAAAAMVos8KkXGcYyT2SWJ4fG16aLkxQ9Me5i6TVwUpuXbrumnUoYyjrcNbj7vtLx7TP1tqVmL4dabtvcXtJc0f9Eupd+zv3FaKUtwAAC3XDtEV6anj0m1NcY4JP8AnEv7LI3BzNuZR3eNcWv2ZFuL4pQAAAAAAAAAAAAAAAAGAc0y/b/T15zx6KebD3Vt5vF8zHV9R00yrsTUn72mrooOhhRNq61I4hksAE/dbInp5ekqL1cXq9uW7sW3u3lrbaHpl6R/VTz+CsuFZ0KaDOsvkhfIrDQjTmcPp9AAAAAAAAABTL25DUMbRSWCx9ZFbG+uuG/v3mfulCjf7o04p78/EvbbWq7+l/dy5eBViiLkAGxk+1yo1IVY9V4tb49Zc0dqeZYZEkTZ6HKeJJY1Yu06jRqKUYyi8U0mnwaxRtWuRyYoY9zVaqop7PR8AAAAAAAAAAAAAAAIy8dr9FZ6sk8G1mx7ZaPq+RDr5uigc5M8k7yVRRdJO1q5Zr3HNjHGsABmslmlVnCnHXKSS4b3yWL5HSGJZXoxuanOWRI2K92SHULHZo0oRpwWEYrBfV8TaxRtjYjG5IZCSR0jle7NTMdDwAAAR9py3ZqbanWhitai85rtS1EWStgjXBz0xJMdJPImLWqY6N4bLPQq0V7+MfiPLbhTOXBHp36vU9OoahqYqxfX0JOMk9K09hLRSIfT6AAeakFJOLSaaaae1PWj4qIqYKfUVUXFDmWWLA7PWnT2J4x4wf2fpyMZV0/QTKzZs4GtpZ+miR/jxNIjEgAF9uZa8+z5jemnJx/0vTHzw5GptM2nT6K/jq5GaukWhPpJt18yfLQrgAAAAAAAAAAAAAACqX8rdCjT3zlL9Kw/cUd6f9DGduPh/wBLizs+tzuzDx/4U4zxfAAstxrLnValV9SKS96WvwXiXVlixkdIuz3Ki7y4RtYm32LuaMoAAACiXjvDKrKVKlJxpp4Np4Ob26fZ8zM3C4ukVY41wbv3/BoaGgbGiPkTF27d8leKgtQASmRct1LNJaXKnj0oN7N8dz8ydR1z6dcM27uRCq6Jk6Y5O38zolnrRqRjOLxjJJp70zWse17Uc3JTMOYrHK12aGQ9HkAFUv3ZejSrLWpOD7HpXin3lHeosWNk3avEubRLg50feU4zxegAs1xK2FWrD2qalzi8P3F1ZX4SObvT0/6VF3ZjG125fX/hdjRlAAAAAAAAAAAAAAAAUi/c/XUo7qTffJ/Qzd6X+1qdnuX9oT+ty9vsVopi3ABeLjU8KE5b6r8IxRprM3CBV3qZ27r/AHInZzLIW5VgAib0Wp0rNUa0OWEF/qeD8MSDcZVjp3KmeXiTKCJJJ2ovHwOcmQNUAAAAC63GtLlSqUn1JJr3ZacO9PvNJZpVdErF2L6mfu0SJIj02p6FnLkqQAQ97aeNlq8Mx90kV9zbjTO/dpOty4VLe/0OdmSNQACauhPC1QW+NRf7cfkWVpXCpTgpX3NMadeKHQjVmZAAAAAAAAAAAAAAAKPfpevpv+z5Tl9TNXpP7mr2e5oLR9p3H2K2U5bAAvVx5f5eS3VZ+KizT2df8fvUzl2T+9OCe5Yi2KwAEFfKk5WaTXVnCT7McPmVt1aq0y9ioWFsciVCY7UUoBlDTAAAAAt9wqTwrz2YwjzSbfmjQWRv0vdwQo7w5MWN4ltL0pQARN6pYWWtxUV3yRBuS4Ur/wB2k23p/kt/dhzkyBqQATF0VjaqXBVH/sa+ZY2pP8pvBfQgXL/WXinqdENYZgAAAAAAAAAAAAAAAqF/aX3E/fj5NeTKC9s6juKF3Z3ddvBSpFCXYALbcO0aa1L3Zr4ZftL6ySddneUl4j6r+73LeX5SAAxWmhGpGUJLFSi0+x6Dw9iParXZKemPVjkcmaHM8qZPnZ6jpz7Yv2o7GjG1NM6nk0Hdy70NbT1DZ2aTe9NymoRzuADJZ6EqkowhFylJ4JL+aj3HG6RyNamKqeHvaxqucuCIdKyNk9WelGmtLWmT3yet/wA3GxpadIIkYnfxMnUzrNIr/DgbxJOAAK3fm0ZtGFPbOov0x0vxwKi8yaMKM3r6FpaY8ZVduT1KOZk0QALDciljXlL2aT75NJeTLezMxmV25PUq7s/CFG719C9mmM6AAAAAAAAAAAAAAAQd8LL6SzSa105KfJYqXg33FbdIukp1Xdr/AHuJ9tk0J0Tfq/e85+ZQ04AN7Itu9BWhU2J4S9x6H3a+RKo5+gma/Zt4Earh6aJWbdnE6bF46VpNkhkj6fQADVt9gp145lWKktm9PensZxmgZM3RemJ1hmfE7SYuBWbVcx4+qrLDdUj84/QppLJ/5u8fgto7vq+tvh8nihcypj060EvwRbfjgeWWR2P1PTuQ9PvDcPpavepYslZHpWZerjjJ65S0t89i4It6ajip0wYmvftKqoqpJ1+tdW7YSKJRHAB8YBzy9Vv9NXai8Y01mLi0+k+/RyMnc6jpZ1RMm6uZp7dB0UOK5rr5EOVxPABdbi2XNp1Kr680l7sMfm33Gks0WjEr96+hn7vJjIjNyepZy5KkAAAAAAAAAAAAAAA8VYKUZRksU00+x6GfHNRyKin1qq1cUOXW+yujUnSl1ZNdq6r5rAxNREsUjmLs/UNhDKksaPTaa5xOoALnc/LClFWeo+lFdBvrR9ntXl2GjtVbpN6F+aZcPgoLnSaLulZkufH59S0l0VAAAAAAAAAAAIG9OWfQQ9HB+smnhh1Y7Zdu7/4VlyrEhZot6y+XbyLG30nTP0ndVPPs5lBMqaUAHqnTcmoxWLk0kt7bwR6a1XORqZqeXORqK5ckOo5Osqo0qdJdWKXa9r5vE20ESRRoxNhj5pVlkV67TZOpzAAAAAAAAAAAAAAAABVr65Mzoq0RWmKwnxhjofJvufApLvS6TembmmfD4Le1VOi7onbcuPyUwzpfgA+xk0002mmmmtjWpo+oqouKHxURUwUu2QLzRqJU67UZ6lJ6FPt3S8PI0lDc2yIjJVwdv2L8mfrLc6P649bd21PgspcFUAAAAAAACDy7eKFnThDCdTdsjxn9CtrbiyBNFut27dxLCkoHzLpO1N9eBQ69aVSTnOTlKTxbe0y73ukcrnLiqmjYxrGo1qYIhjPB7ABZ7l5MzpO0SWiOKhxntfJaO1vcXdopdJ3TOyTLjvKe61Oi3om5rnwLqaIoQAAAAAAAAAAAAAAAAADzOKaaaxTWDT2o+KmOoIuGtDnl4sjuzTxin6OT6L3P2Hx+Rk6+iWnfinVXLkaihq0nZgvWTPnzIgrycAAAS+TLw16GEcfSQXVns7Ja14lhT3KaHVjim5eZBqLfFLryXenIsdkvdQl94p03xTku+P0LeK8QOT6sW+foVUlqmb1cF8vUkqeW7NLVXp85YeDJja2ndk9PEiLSTpmxfA+zyzZlrr0uU0/I+rWQJm9PEJSTrkxfAj7VeyzR+w51H+GLXjLAiSXanan0qq8E5kmO1zu6yYcfgr2Ur0V6uMYeqj+B4t9stnLAqqi6zS6m/Snn48izgtkUet31L5eBBlWWQAABv5GyZK01FCOhLBzl7Mfq9hLo6V1RJopltUjVVS2BmkuexP3zOkWahGnGMILCMUklwRr42NY1GtyQyj3ue5XOzUyns8gAAAAAAAAAAAAAAAAAAAw2yywqwlTqLGMlg/qtzOcsTZGqx6Yop7jkdG5HNXWhz3LmRJ2aWOmVNvozw7lLc/MylZQvp1xzbv5mmpK1k6YZO3ciLIJNAAAAAAAAAAAAABvZKyXUtMs2CwS+1JrRH6vgSqWkkqHYNy2qRqmqZA3F2exDoeTMnws8FTprRrbeuT2tmsp6dkDEYwzE875n6bzbO5xAAAAAAAAAAAAAAAAAAAAAAB4q04yTjJKSawaaxTXFHlzUcmCpqPqOVq4pmVHLF02sZ2bSv+3J/C35PvKKrtH5Q+HIu6W6/jN48yr1acoScZRcZLWpLBoo3scxdFyYKXDXNemk1cUPB5PQAAAAAAAPsU20km29SSxbfBH1EVVwQ+KqImKljyRdSc8JV8acfZX2n2+yvHsLiltD3fVNqTdt+Cqqbo1v0xa137PkuVls0KUVCnFRitSXnxfE0McbY26LEwQonyOkdpOXFTMezwAAAAAAAAAAAAAAAAAAAAAAAAAAAa9ssNOss2rCM1xWrsetHKWGOVMHpidI5nxrixcCvWy5sHppVJQ4TWcu/X5lVLZo11xuVPMs4ru9NT0x8iJr3TtMfsqnP3Z4eEkiA+0VDcsF7yay6QOzxT97DUnkG1L+hPlmvyZwW31Kfgvkdkr6dfz9T5HIVqf9CfPBebPiW+pX8F8j6tdTp+aeZtUbq2qWuMIe9NftxO7LTUuzwTivI4vulO3JVXgnMlbJcxLTVqt8Kaw8XiTorK1NcjseGohyXdy9RuHHWWCwZMo0F6qnGO962+1vSWsNNFCmDG4FZNUSSri9cTcO5xAAAAAAAAAAAAAAAAAAAAAAAAAAAAAAAAADAPgAAB8QH0+gAAAAAAAAAAAAAAAAA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descr="http://socialwork.columbia.edu/sites/default/files/file_manager/images/news-articles/openaccess-350.jpg"/>
          <p:cNvPicPr/>
          <p:nvPr/>
        </p:nvPicPr>
        <p:blipFill>
          <a:blip r:embed="rId3">
            <a:extLst>
              <a:ext uri="{28A0092B-C50C-407E-A947-70E740481C1C}">
                <a14:useLocalDpi xmlns:a14="http://schemas.microsoft.com/office/drawing/2010/main" val="0"/>
              </a:ext>
            </a:extLst>
          </a:blip>
          <a:srcRect/>
          <a:stretch>
            <a:fillRect/>
          </a:stretch>
        </p:blipFill>
        <p:spPr bwMode="auto">
          <a:xfrm>
            <a:off x="2906077" y="1763077"/>
            <a:ext cx="3331845" cy="3331845"/>
          </a:xfrm>
          <a:prstGeom prst="rect">
            <a:avLst/>
          </a:prstGeom>
          <a:noFill/>
          <a:ln>
            <a:noFill/>
          </a:ln>
        </p:spPr>
      </p:pic>
      <p:sp>
        <p:nvSpPr>
          <p:cNvPr id="4" name="Rectangle 3"/>
          <p:cNvSpPr/>
          <p:nvPr/>
        </p:nvSpPr>
        <p:spPr>
          <a:xfrm>
            <a:off x="0" y="1510145"/>
            <a:ext cx="9144000" cy="2585323"/>
          </a:xfrm>
          <a:prstGeom prst="rect">
            <a:avLst/>
          </a:prstGeom>
        </p:spPr>
        <p:txBody>
          <a:bodyPr wrap="square">
            <a:spAutoFit/>
          </a:bodyPr>
          <a:lstStyle/>
          <a:p>
            <a:pPr algn="ctr"/>
            <a:r>
              <a:rPr lang="en-US" sz="5400" b="1" dirty="0" smtClean="0">
                <a:latin typeface="Times New Roman" panose="02020603050405020304" pitchFamily="18" charset="0"/>
                <a:cs typeface="Times New Roman" panose="02020603050405020304" pitchFamily="18" charset="0"/>
              </a:rPr>
              <a:t>Open </a:t>
            </a:r>
            <a:r>
              <a:rPr lang="en-US" sz="5400" b="1" dirty="0">
                <a:latin typeface="Times New Roman" panose="02020603050405020304" pitchFamily="18" charset="0"/>
                <a:cs typeface="Times New Roman" panose="02020603050405020304" pitchFamily="18" charset="0"/>
              </a:rPr>
              <a:t>Scholarship for </a:t>
            </a:r>
            <a:r>
              <a:rPr lang="en-US" sz="5400" b="1" dirty="0" smtClean="0">
                <a:latin typeface="Times New Roman" panose="02020603050405020304" pitchFamily="18" charset="0"/>
                <a:cs typeface="Times New Roman" panose="02020603050405020304" pitchFamily="18" charset="0"/>
              </a:rPr>
              <a:t>the future of research </a:t>
            </a:r>
            <a:r>
              <a:rPr lang="en-US" sz="5400" b="1" dirty="0">
                <a:latin typeface="Times New Roman" panose="02020603050405020304" pitchFamily="18" charset="0"/>
                <a:cs typeface="Times New Roman" panose="02020603050405020304" pitchFamily="18" charset="0"/>
              </a:rPr>
              <a:t>and teaching and learning</a:t>
            </a:r>
            <a:endParaRPr lang="en-US" sz="5400" dirty="0">
              <a:latin typeface="Times New Roman" panose="02020603050405020304" pitchFamily="18" charset="0"/>
              <a:cs typeface="Times New Roman" panose="02020603050405020304" pitchFamily="18" charset="0"/>
            </a:endParaRPr>
          </a:p>
        </p:txBody>
      </p:sp>
      <p:sp>
        <p:nvSpPr>
          <p:cNvPr id="8" name="Rectangle 7"/>
          <p:cNvSpPr/>
          <p:nvPr/>
        </p:nvSpPr>
        <p:spPr>
          <a:xfrm>
            <a:off x="6144491" y="5132935"/>
            <a:ext cx="2971800" cy="1508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Reggie Raju</a:t>
            </a:r>
          </a:p>
          <a:p>
            <a:pPr algn="ctr"/>
            <a:r>
              <a:rPr lang="en-US" sz="3200" b="1" dirty="0" smtClean="0">
                <a:solidFill>
                  <a:schemeClr val="tx1"/>
                </a:solidFill>
                <a:latin typeface="Times New Roman" panose="02020603050405020304" pitchFamily="18" charset="0"/>
                <a:cs typeface="Times New Roman" panose="02020603050405020304" pitchFamily="18" charset="0"/>
              </a:rPr>
              <a:t>UCT Libraries</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2F1F3886-8B53-4AEE-B096-8A4EB71E5001}" type="slidenum">
              <a:rPr lang="en-US" smtClean="0"/>
              <a:t>1</a:t>
            </a:fld>
            <a:endParaRPr lang="en-US" dirty="0"/>
          </a:p>
        </p:txBody>
      </p:sp>
    </p:spTree>
    <p:extLst>
      <p:ext uri="{BB962C8B-B14F-4D97-AF65-F5344CB8AC3E}">
        <p14:creationId xmlns:p14="http://schemas.microsoft.com/office/powerpoint/2010/main" val="1513211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709"/>
            <a:ext cx="7620000" cy="990600"/>
          </a:xfrm>
        </p:spPr>
        <p:txBody>
          <a:bodyPr>
            <a:normAutofit fontScale="90000"/>
          </a:bodyPr>
          <a:lstStyle/>
          <a:p>
            <a:r>
              <a:rPr lang="en-US" b="1" dirty="0">
                <a:latin typeface="Times New Roman" panose="02020603050405020304" pitchFamily="18" charset="0"/>
                <a:cs typeface="Times New Roman" panose="02020603050405020304" pitchFamily="18" charset="0"/>
              </a:rPr>
              <a:t>Significance of OA for researchers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066800"/>
            <a:ext cx="8229600" cy="5059363"/>
          </a:xfrm>
        </p:spPr>
        <p:txBody>
          <a:bodyPr>
            <a:normAutofit/>
          </a:bodyPr>
          <a:lstStyle/>
          <a:p>
            <a:pPr marL="0" indent="0" algn="ctr">
              <a:buNone/>
            </a:pPr>
            <a:r>
              <a:rPr lang="en-US" sz="3600" dirty="0">
                <a:latin typeface="Times New Roman" panose="02020603050405020304" pitchFamily="18" charset="0"/>
                <a:cs typeface="Times New Roman" panose="02020603050405020304" pitchFamily="18" charset="0"/>
              </a:rPr>
              <a:t>The researcher in a global university</a:t>
            </a:r>
          </a:p>
        </p:txBody>
      </p:sp>
      <p:pic>
        <p:nvPicPr>
          <p:cNvPr id="5" name="Picture 2" descr="http://previews.123rf.com/images/xiongxunqiang/xiongxunqiang1008/xiongxunqiang100800143/7612043-globe-icon-isolated-on-white--Stock-Vector-globe-world-ma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676400"/>
            <a:ext cx="5060951" cy="46730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667000" y="3124200"/>
            <a:ext cx="3124200" cy="876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Times New Roman" panose="02020603050405020304" pitchFamily="18" charset="0"/>
                <a:cs typeface="Times New Roman" panose="02020603050405020304" pitchFamily="18" charset="0"/>
              </a:rPr>
              <a:t>Global University</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F1F3886-8B53-4AEE-B096-8A4EB71E5001}" type="slidenum">
              <a:rPr lang="en-US" smtClean="0"/>
              <a:t>10</a:t>
            </a:fld>
            <a:endParaRPr lang="en-US" dirty="0"/>
          </a:p>
        </p:txBody>
      </p:sp>
    </p:spTree>
    <p:extLst>
      <p:ext uri="{BB962C8B-B14F-4D97-AF65-F5344CB8AC3E}">
        <p14:creationId xmlns:p14="http://schemas.microsoft.com/office/powerpoint/2010/main" val="459784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709"/>
            <a:ext cx="7620000" cy="990600"/>
          </a:xfrm>
        </p:spPr>
        <p:txBody>
          <a:bodyPr>
            <a:normAutofit fontScale="90000"/>
          </a:bodyPr>
          <a:lstStyle/>
          <a:p>
            <a:r>
              <a:rPr lang="en-US" b="1" dirty="0">
                <a:latin typeface="Times New Roman" panose="02020603050405020304" pitchFamily="18" charset="0"/>
                <a:cs typeface="Times New Roman" panose="02020603050405020304" pitchFamily="18" charset="0"/>
              </a:rPr>
              <a:t>Significance of OA for researchers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838200"/>
            <a:ext cx="8728364" cy="5287963"/>
          </a:xfrm>
        </p:spPr>
        <p:txBody>
          <a:bodyPr>
            <a:normAutofit/>
          </a:bodyPr>
          <a:lstStyle/>
          <a:p>
            <a:pPr marL="0" indent="0" algn="ctr">
              <a:buNone/>
            </a:pPr>
            <a:r>
              <a:rPr lang="en-US" sz="3600" dirty="0">
                <a:latin typeface="Times New Roman" panose="02020603050405020304" pitchFamily="18" charset="0"/>
                <a:cs typeface="Times New Roman" panose="02020603050405020304" pitchFamily="18" charset="0"/>
              </a:rPr>
              <a:t>The researcher in a global university</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5867400"/>
            <a:ext cx="1396127"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1676400"/>
            <a:ext cx="8991600" cy="4893647"/>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Academic researchers are </a:t>
            </a:r>
            <a:r>
              <a:rPr lang="en-US" sz="2400" dirty="0" smtClean="0">
                <a:latin typeface="Times New Roman" panose="02020603050405020304" pitchFamily="18" charset="0"/>
                <a:cs typeface="Times New Roman" panose="02020603050405020304" pitchFamily="18" charset="0"/>
              </a:rPr>
              <a:t>contributing </a:t>
            </a:r>
            <a:r>
              <a:rPr lang="en-US" sz="2400" dirty="0">
                <a:latin typeface="Times New Roman" panose="02020603050405020304" pitchFamily="18" charset="0"/>
                <a:cs typeface="Times New Roman" panose="02020603050405020304" pitchFamily="18" charset="0"/>
              </a:rPr>
              <a:t>to a global </a:t>
            </a:r>
            <a:r>
              <a:rPr lang="en-US" sz="2400" dirty="0" smtClean="0">
                <a:latin typeface="Times New Roman" panose="02020603050405020304" pitchFamily="18" charset="0"/>
                <a:cs typeface="Times New Roman" panose="02020603050405020304" pitchFamily="18" charset="0"/>
              </a:rPr>
              <a:t>university</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Academic </a:t>
            </a:r>
            <a:r>
              <a:rPr lang="en-US" sz="2400" dirty="0">
                <a:latin typeface="Times New Roman" panose="02020603050405020304" pitchFamily="18" charset="0"/>
                <a:cs typeface="Times New Roman" panose="02020603050405020304" pitchFamily="18" charset="0"/>
              </a:rPr>
              <a:t>institutions are supporting their researchers publish in gold OA forums </a:t>
            </a:r>
            <a:r>
              <a:rPr lang="en-US" sz="2400" dirty="0" smtClean="0">
                <a:latin typeface="Times New Roman" panose="02020603050405020304" pitchFamily="18" charset="0"/>
                <a:cs typeface="Times New Roman" panose="02020603050405020304" pitchFamily="18" charset="0"/>
              </a:rPr>
              <a:t> (including Diamond OA)</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Authors </a:t>
            </a:r>
            <a:r>
              <a:rPr lang="en-US" sz="2400" dirty="0">
                <a:latin typeface="Times New Roman" panose="02020603050405020304" pitchFamily="18" charset="0"/>
                <a:cs typeface="Times New Roman" panose="02020603050405020304" pitchFamily="18" charset="0"/>
              </a:rPr>
              <a:t>publish their articles in journals where there is no cost to </a:t>
            </a:r>
            <a:r>
              <a:rPr lang="en-US" sz="2400" dirty="0" smtClean="0">
                <a:latin typeface="Times New Roman" panose="02020603050405020304" pitchFamily="18" charset="0"/>
                <a:cs typeface="Times New Roman" panose="02020603050405020304" pitchFamily="18" charset="0"/>
              </a:rPr>
              <a:t>authors and to the end users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Clobridge </a:t>
            </a:r>
            <a:r>
              <a:rPr lang="en-US" sz="2400" dirty="0">
                <a:latin typeface="Times New Roman" panose="02020603050405020304" pitchFamily="18" charset="0"/>
                <a:cs typeface="Times New Roman" panose="02020603050405020304" pitchFamily="18" charset="0"/>
              </a:rPr>
              <a:t>(2014</a:t>
            </a:r>
            <a:r>
              <a:rPr lang="en-US" sz="2400" dirty="0" smtClean="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W</a:t>
            </a:r>
            <a:r>
              <a:rPr lang="en-US" sz="2400" i="1" dirty="0" smtClean="0">
                <a:latin typeface="Times New Roman" panose="02020603050405020304" pitchFamily="18" charset="0"/>
                <a:cs typeface="Times New Roman" panose="02020603050405020304" pitchFamily="18" charset="0"/>
              </a:rPr>
              <a:t>e </a:t>
            </a:r>
            <a:r>
              <a:rPr lang="en-US" sz="2400" i="1" dirty="0">
                <a:latin typeface="Times New Roman" panose="02020603050405020304" pitchFamily="18" charset="0"/>
                <a:cs typeface="Times New Roman" panose="02020603050405020304" pitchFamily="18" charset="0"/>
              </a:rPr>
              <a:t>have reached the tipping point and appear to have more than half of all scholarly, peer-reviewed research freely accessible via repos­itories, websites, or publishers' platforms</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For </a:t>
            </a:r>
            <a:r>
              <a:rPr lang="en-US" sz="2400" dirty="0">
                <a:latin typeface="Times New Roman" panose="02020603050405020304" pitchFamily="18" charset="0"/>
                <a:cs typeface="Times New Roman" panose="02020603050405020304" pitchFamily="18" charset="0"/>
              </a:rPr>
              <a:t>the percentage that is still "closed" to researchers, the prediction is that will decrease in coming years </a:t>
            </a:r>
            <a:r>
              <a:rPr lang="en-US" sz="2400" dirty="0" smtClean="0">
                <a:latin typeface="Times New Roman" panose="02020603050405020304" pitchFamily="18" charset="0"/>
                <a:cs typeface="Times New Roman" panose="02020603050405020304" pitchFamily="18" charset="0"/>
              </a:rPr>
              <a:t> and should </a:t>
            </a:r>
            <a:r>
              <a:rPr lang="en-US" sz="2400" dirty="0">
                <a:latin typeface="Times New Roman" panose="02020603050405020304" pitchFamily="18" charset="0"/>
                <a:cs typeface="Times New Roman" panose="02020603050405020304" pitchFamily="18" charset="0"/>
              </a:rPr>
              <a:t>diminish at an even greater </a:t>
            </a:r>
            <a:r>
              <a:rPr lang="en-US" sz="2400" dirty="0" smtClean="0">
                <a:latin typeface="Times New Roman" panose="02020603050405020304" pitchFamily="18" charset="0"/>
                <a:cs typeface="Times New Roman" panose="02020603050405020304" pitchFamily="18" charset="0"/>
              </a:rPr>
              <a:t>rate than currently</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Researchers  who are </a:t>
            </a:r>
            <a:r>
              <a:rPr lang="en-US" sz="2400" dirty="0">
                <a:latin typeface="Times New Roman" panose="02020603050405020304" pitchFamily="18" charset="0"/>
                <a:cs typeface="Times New Roman" panose="02020603050405020304" pitchFamily="18" charset="0"/>
              </a:rPr>
              <a:t>not publishing in OA access </a:t>
            </a:r>
            <a:r>
              <a:rPr lang="en-US" sz="2400" dirty="0" smtClean="0">
                <a:latin typeface="Times New Roman" panose="02020603050405020304" pitchFamily="18" charset="0"/>
                <a:cs typeface="Times New Roman" panose="02020603050405020304" pitchFamily="18" charset="0"/>
              </a:rPr>
              <a:t>forums - their </a:t>
            </a:r>
            <a:r>
              <a:rPr lang="en-US" sz="2400" dirty="0">
                <a:latin typeface="Times New Roman" panose="02020603050405020304" pitchFamily="18" charset="0"/>
                <a:cs typeface="Times New Roman" panose="02020603050405020304" pitchFamily="18" charset="0"/>
              </a:rPr>
              <a:t>contribution to the global research community is </a:t>
            </a:r>
            <a:r>
              <a:rPr lang="en-US" sz="2400" dirty="0" smtClean="0">
                <a:latin typeface="Times New Roman" panose="02020603050405020304" pitchFamily="18" charset="0"/>
                <a:cs typeface="Times New Roman" panose="02020603050405020304" pitchFamily="18" charset="0"/>
              </a:rPr>
              <a:t>minimized</a:t>
            </a:r>
            <a:endParaRPr lang="en-US" sz="24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2F1F3886-8B53-4AEE-B096-8A4EB71E5001}" type="slidenum">
              <a:rPr lang="en-US" smtClean="0"/>
              <a:t>11</a:t>
            </a:fld>
            <a:endParaRPr lang="en-US" dirty="0"/>
          </a:p>
        </p:txBody>
      </p:sp>
    </p:spTree>
    <p:extLst>
      <p:ext uri="{BB962C8B-B14F-4D97-AF65-F5344CB8AC3E}">
        <p14:creationId xmlns:p14="http://schemas.microsoft.com/office/powerpoint/2010/main" val="652409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709"/>
            <a:ext cx="7620000" cy="990600"/>
          </a:xfrm>
        </p:spPr>
        <p:txBody>
          <a:bodyPr>
            <a:normAutofit fontScale="90000"/>
          </a:bodyPr>
          <a:lstStyle/>
          <a:p>
            <a:r>
              <a:rPr lang="en-US" b="1" dirty="0">
                <a:latin typeface="Times New Roman" panose="02020603050405020304" pitchFamily="18" charset="0"/>
                <a:cs typeface="Times New Roman" panose="02020603050405020304" pitchFamily="18" charset="0"/>
              </a:rPr>
              <a:t>Significance of OA for researchers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19100" y="914400"/>
            <a:ext cx="8229600" cy="5059363"/>
          </a:xfrm>
        </p:spPr>
        <p:txBody>
          <a:bodyPr>
            <a:normAutofit/>
          </a:bodyPr>
          <a:lstStyle/>
          <a:p>
            <a:pPr marL="0" indent="0" algn="ctr">
              <a:buNone/>
            </a:pPr>
            <a:r>
              <a:rPr lang="en-US" dirty="0">
                <a:latin typeface="Times New Roman" panose="02020603050405020304" pitchFamily="18" charset="0"/>
                <a:cs typeface="Times New Roman" panose="02020603050405020304" pitchFamily="18" charset="0"/>
              </a:rPr>
              <a:t>The researcher seeking improved impact</a:t>
            </a:r>
          </a:p>
        </p:txBody>
      </p:sp>
      <p:sp>
        <p:nvSpPr>
          <p:cNvPr id="4" name="Rectangle 3"/>
          <p:cNvSpPr/>
          <p:nvPr/>
        </p:nvSpPr>
        <p:spPr>
          <a:xfrm>
            <a:off x="76200" y="1600200"/>
            <a:ext cx="8915400" cy="4832092"/>
          </a:xfrm>
          <a:prstGeom prst="rect">
            <a:avLst/>
          </a:prstGeom>
        </p:spPr>
        <p:txBody>
          <a:bodyPr wrap="square">
            <a:spAutoFit/>
          </a:bodyPr>
          <a:lstStyle/>
          <a:p>
            <a:pPr marL="285750" indent="-28575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Citations:</a:t>
            </a:r>
          </a:p>
          <a:p>
            <a:pPr marL="800100" lvl="1" indent="-3429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Authors </a:t>
            </a:r>
            <a:r>
              <a:rPr lang="en-US" sz="2800" dirty="0">
                <a:latin typeface="Times New Roman" panose="02020603050405020304" pitchFamily="18" charset="0"/>
                <a:cs typeface="Times New Roman" panose="02020603050405020304" pitchFamily="18" charset="0"/>
              </a:rPr>
              <a:t>are now driven by </a:t>
            </a:r>
            <a:r>
              <a:rPr lang="en-US" sz="2800" dirty="0" smtClean="0">
                <a:latin typeface="Times New Roman" panose="02020603050405020304" pitchFamily="18" charset="0"/>
                <a:cs typeface="Times New Roman" panose="02020603050405020304" pitchFamily="18" charset="0"/>
              </a:rPr>
              <a:t>larger reading audience and improved citations</a:t>
            </a:r>
          </a:p>
          <a:p>
            <a:pPr marL="800100" lvl="1" indent="-3429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Citations </a:t>
            </a:r>
            <a:r>
              <a:rPr lang="en-US" sz="2800" dirty="0">
                <a:latin typeface="Times New Roman" panose="02020603050405020304" pitchFamily="18" charset="0"/>
                <a:cs typeface="Times New Roman" panose="02020603050405020304" pitchFamily="18" charset="0"/>
              </a:rPr>
              <a:t>are the only public statement of intellectual recognition of the </a:t>
            </a:r>
            <a:r>
              <a:rPr lang="en-US" sz="2800" dirty="0" smtClean="0">
                <a:latin typeface="Times New Roman" panose="02020603050405020304" pitchFamily="18" charset="0"/>
                <a:cs typeface="Times New Roman" panose="02020603050405020304" pitchFamily="18" charset="0"/>
              </a:rPr>
              <a:t>author</a:t>
            </a:r>
          </a:p>
          <a:p>
            <a:pPr marL="800100" lvl="1" indent="-3429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Davis (2006): “Having </a:t>
            </a:r>
            <a:r>
              <a:rPr lang="en-US" sz="2800" dirty="0">
                <a:latin typeface="Times New Roman" panose="02020603050405020304" pitchFamily="18" charset="0"/>
                <a:cs typeface="Times New Roman" panose="02020603050405020304" pitchFamily="18" charset="0"/>
              </a:rPr>
              <a:t>work cited is therefore an incentive for scientists, and in many </a:t>
            </a:r>
            <a:r>
              <a:rPr lang="en-US" sz="2800" dirty="0" smtClean="0">
                <a:latin typeface="Times New Roman" panose="02020603050405020304" pitchFamily="18" charset="0"/>
                <a:cs typeface="Times New Roman" panose="02020603050405020304" pitchFamily="18" charset="0"/>
              </a:rPr>
              <a:t>disciplines, </a:t>
            </a:r>
            <a:r>
              <a:rPr lang="en-US" sz="2800" dirty="0">
                <a:latin typeface="Times New Roman" panose="02020603050405020304" pitchFamily="18" charset="0"/>
                <a:cs typeface="Times New Roman" panose="02020603050405020304" pitchFamily="18" charset="0"/>
              </a:rPr>
              <a:t>it forms the basis of a scientist’s </a:t>
            </a:r>
            <a:r>
              <a:rPr lang="en-US" sz="2800" dirty="0" smtClean="0">
                <a:latin typeface="Times New Roman" panose="02020603050405020304" pitchFamily="18" charset="0"/>
                <a:cs typeface="Times New Roman" panose="02020603050405020304" pitchFamily="18" charset="0"/>
              </a:rPr>
              <a:t>evaluation.” </a:t>
            </a:r>
            <a:endParaRPr lang="en-US"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There </a:t>
            </a:r>
            <a:r>
              <a:rPr lang="en-US" sz="2800" dirty="0">
                <a:latin typeface="Times New Roman" panose="02020603050405020304" pitchFamily="18" charset="0"/>
                <a:cs typeface="Times New Roman" panose="02020603050405020304" pitchFamily="18" charset="0"/>
              </a:rPr>
              <a:t>is no better way to communicate peer-reviewed scientific results than to make it freely available on the Internet (Mullen 2008)</a:t>
            </a:r>
          </a:p>
        </p:txBody>
      </p:sp>
      <p:sp>
        <p:nvSpPr>
          <p:cNvPr id="5" name="Slide Number Placeholder 4"/>
          <p:cNvSpPr>
            <a:spLocks noGrp="1"/>
          </p:cNvSpPr>
          <p:nvPr>
            <p:ph type="sldNum" sz="quarter" idx="12"/>
          </p:nvPr>
        </p:nvSpPr>
        <p:spPr/>
        <p:txBody>
          <a:bodyPr/>
          <a:lstStyle/>
          <a:p>
            <a:fld id="{2F1F3886-8B53-4AEE-B096-8A4EB71E5001}" type="slidenum">
              <a:rPr lang="en-US" smtClean="0"/>
              <a:t>12</a:t>
            </a:fld>
            <a:endParaRPr lang="en-US" dirty="0"/>
          </a:p>
        </p:txBody>
      </p:sp>
    </p:spTree>
    <p:extLst>
      <p:ext uri="{BB962C8B-B14F-4D97-AF65-F5344CB8AC3E}">
        <p14:creationId xmlns:p14="http://schemas.microsoft.com/office/powerpoint/2010/main" val="3595929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3.gstatic.com/images?q=tbn:ANd9GcQMP4HoUDjZ2_dkwA3s7fMaPhXjzTa6olKg_Tgmpeq4n-VAwO5J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345" y="2209800"/>
            <a:ext cx="5106910" cy="36032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4953000" y="914400"/>
            <a:ext cx="3879273" cy="2514600"/>
          </a:xfrm>
          <a:prstGeom prst="rect">
            <a:avLst/>
          </a:prstGeom>
          <a:ln>
            <a:noFill/>
          </a:ln>
          <a:effectLst>
            <a:softEdge rad="112500"/>
          </a:effectLst>
        </p:spPr>
      </p:pic>
      <p:sp>
        <p:nvSpPr>
          <p:cNvPr id="3" name="Multiply 2"/>
          <p:cNvSpPr/>
          <p:nvPr/>
        </p:nvSpPr>
        <p:spPr>
          <a:xfrm>
            <a:off x="914400" y="1787236"/>
            <a:ext cx="2819400" cy="2895600"/>
          </a:xfrm>
          <a:prstGeom prst="mathMultiply">
            <a:avLst>
              <a:gd name="adj1" fmla="val 747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6" name="Picture 5" descr="http://www.clipartbest.com/cliparts/jRT/Gnk/jRTGnkEiL.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1987" y="3314700"/>
            <a:ext cx="200025" cy="228600"/>
          </a:xfrm>
          <a:prstGeom prst="rect">
            <a:avLst/>
          </a:prstGeom>
          <a:noFill/>
          <a:ln>
            <a:noFill/>
          </a:ln>
        </p:spPr>
      </p:pic>
      <p:pic>
        <p:nvPicPr>
          <p:cNvPr id="8" name="Picture 7" descr="http://www.clipartbest.com/cliparts/jRT/Gnk/jRTGnkEiL.png"/>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05600" y="1929246"/>
            <a:ext cx="2286000" cy="1676400"/>
          </a:xfrm>
          <a:prstGeom prst="rect">
            <a:avLst/>
          </a:prstGeom>
          <a:noFill/>
          <a:ln>
            <a:noFill/>
          </a:ln>
        </p:spPr>
      </p:pic>
      <p:sp>
        <p:nvSpPr>
          <p:cNvPr id="2" name="Rectangle 1"/>
          <p:cNvSpPr/>
          <p:nvPr/>
        </p:nvSpPr>
        <p:spPr>
          <a:xfrm>
            <a:off x="1353527" y="76200"/>
            <a:ext cx="7790473" cy="58477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A rapidly growing mantra </a:t>
            </a:r>
            <a:r>
              <a:rPr lang="en-US" sz="3200" dirty="0" smtClean="0">
                <a:latin typeface="Times New Roman" panose="02020603050405020304" pitchFamily="18" charset="0"/>
                <a:cs typeface="Times New Roman" panose="02020603050405020304" pitchFamily="18" charset="0"/>
              </a:rPr>
              <a:t>in </a:t>
            </a:r>
            <a:r>
              <a:rPr lang="en-US" sz="3200" dirty="0">
                <a:latin typeface="Times New Roman" panose="02020603050405020304" pitchFamily="18" charset="0"/>
                <a:cs typeface="Times New Roman" panose="02020603050405020304" pitchFamily="18" charset="0"/>
              </a:rPr>
              <a:t>the online era</a:t>
            </a:r>
          </a:p>
        </p:txBody>
      </p:sp>
      <p:sp>
        <p:nvSpPr>
          <p:cNvPr id="5" name="Slide Number Placeholder 4"/>
          <p:cNvSpPr>
            <a:spLocks noGrp="1"/>
          </p:cNvSpPr>
          <p:nvPr>
            <p:ph type="sldNum" sz="quarter" idx="12"/>
          </p:nvPr>
        </p:nvSpPr>
        <p:spPr/>
        <p:txBody>
          <a:bodyPr/>
          <a:lstStyle/>
          <a:p>
            <a:fld id="{2F1F3886-8B53-4AEE-B096-8A4EB71E5001}" type="slidenum">
              <a:rPr lang="en-US" smtClean="0"/>
              <a:t>13</a:t>
            </a:fld>
            <a:endParaRPr lang="en-US" dirty="0"/>
          </a:p>
        </p:txBody>
      </p:sp>
    </p:spTree>
    <p:extLst>
      <p:ext uri="{BB962C8B-B14F-4D97-AF65-F5344CB8AC3E}">
        <p14:creationId xmlns:p14="http://schemas.microsoft.com/office/powerpoint/2010/main" val="138303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par>
                          <p:cTn id="15" fill="hold">
                            <p:stCondLst>
                              <p:cond delay="500"/>
                            </p:stCondLst>
                            <p:childTnLst>
                              <p:par>
                                <p:cTn id="16" presetID="10" presetClass="entr" presetSubtype="0" fill="hold" nodeType="afterEffect">
                                  <p:stCondLst>
                                    <p:cond delay="10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thumb/2/20/Global_Open_Educational_Resources_Logo.svg/2000px-Global_Open_Educational_Resources_Logo.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228600"/>
            <a:ext cx="5119255" cy="34145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domnorrish.com/wp-content/uploads/2014/01/mooc-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86200"/>
            <a:ext cx="5077577" cy="267518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2F1F3886-8B53-4AEE-B096-8A4EB71E5001}" type="slidenum">
              <a:rPr lang="en-US" smtClean="0"/>
              <a:t>14</a:t>
            </a:fld>
            <a:endParaRPr lang="en-US" dirty="0"/>
          </a:p>
        </p:txBody>
      </p:sp>
    </p:spTree>
    <p:extLst>
      <p:ext uri="{BB962C8B-B14F-4D97-AF65-F5344CB8AC3E}">
        <p14:creationId xmlns:p14="http://schemas.microsoft.com/office/powerpoint/2010/main" val="2846396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709"/>
            <a:ext cx="7620000" cy="990600"/>
          </a:xfrm>
        </p:spPr>
        <p:txBody>
          <a:bodyPr>
            <a:normAutofit/>
          </a:bodyPr>
          <a:lstStyle/>
          <a:p>
            <a:r>
              <a:rPr lang="en-US" b="1" dirty="0">
                <a:latin typeface="Times New Roman" panose="02020603050405020304" pitchFamily="18" charset="0"/>
                <a:cs typeface="Times New Roman" panose="02020603050405020304" pitchFamily="18" charset="0"/>
              </a:rPr>
              <a:t>Open </a:t>
            </a:r>
            <a:r>
              <a:rPr lang="en-US" b="1" dirty="0" smtClean="0">
                <a:latin typeface="Times New Roman" panose="02020603050405020304" pitchFamily="18" charset="0"/>
                <a:cs typeface="Times New Roman" panose="02020603050405020304" pitchFamily="18" charset="0"/>
              </a:rPr>
              <a:t>Educational Resources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066800"/>
            <a:ext cx="8229600" cy="5059363"/>
          </a:xfrm>
        </p:spPr>
        <p:txBody>
          <a:bodyPr>
            <a:normAutofit fontScale="92500" lnSpcReduction="20000"/>
          </a:bodyPr>
          <a:lstStyle/>
          <a:p>
            <a:r>
              <a:rPr lang="en-US" sz="3600" dirty="0">
                <a:latin typeface="Times New Roman" panose="02020603050405020304" pitchFamily="18" charset="0"/>
                <a:cs typeface="Times New Roman" panose="02020603050405020304" pitchFamily="18" charset="0"/>
              </a:rPr>
              <a:t>Olcott (2012</a:t>
            </a:r>
            <a:r>
              <a:rPr lang="en-US" sz="3600" dirty="0" smtClean="0">
                <a:latin typeface="Times New Roman" panose="02020603050405020304" pitchFamily="18" charset="0"/>
                <a:cs typeface="Times New Roman" panose="02020603050405020304" pitchFamily="18" charset="0"/>
              </a:rPr>
              <a:t>): OERs </a:t>
            </a:r>
            <a:r>
              <a:rPr lang="en-US" sz="3600" dirty="0">
                <a:latin typeface="Times New Roman" panose="02020603050405020304" pitchFamily="18" charset="0"/>
                <a:cs typeface="Times New Roman" panose="02020603050405020304" pitchFamily="18" charset="0"/>
              </a:rPr>
              <a:t>have emerged as one of the most powerful resources to transverse the global education landscape in the past </a:t>
            </a:r>
            <a:r>
              <a:rPr lang="en-US" sz="3600" dirty="0" smtClean="0">
                <a:latin typeface="Times New Roman" panose="02020603050405020304" pitchFamily="18" charset="0"/>
                <a:cs typeface="Times New Roman" panose="02020603050405020304" pitchFamily="18" charset="0"/>
              </a:rPr>
              <a:t>century</a:t>
            </a:r>
          </a:p>
          <a:p>
            <a:pPr marL="0" indent="0">
              <a:buNone/>
            </a:pPr>
            <a:r>
              <a:rPr lang="en-US" sz="3600" dirty="0">
                <a:latin typeface="Times New Roman" panose="02020603050405020304" pitchFamily="18" charset="0"/>
                <a:cs typeface="Times New Roman" panose="02020603050405020304" pitchFamily="18" charset="0"/>
              </a:rPr>
              <a:t> </a:t>
            </a:r>
          </a:p>
          <a:p>
            <a:r>
              <a:rPr lang="en-US" sz="3600" dirty="0" smtClean="0">
                <a:latin typeface="Times New Roman" panose="02020603050405020304" pitchFamily="18" charset="0"/>
                <a:cs typeface="Times New Roman" panose="02020603050405020304" pitchFamily="18" charset="0"/>
              </a:rPr>
              <a:t>UNESCO definition: sharing </a:t>
            </a:r>
            <a:r>
              <a:rPr lang="en-US" sz="3600" dirty="0">
                <a:latin typeface="Times New Roman" panose="02020603050405020304" pitchFamily="18" charset="0"/>
                <a:cs typeface="Times New Roman" panose="02020603050405020304" pitchFamily="18" charset="0"/>
              </a:rPr>
              <a:t>of educational resources purely for developmental </a:t>
            </a:r>
            <a:r>
              <a:rPr lang="en-US" sz="3600" dirty="0" smtClean="0">
                <a:latin typeface="Times New Roman" panose="02020603050405020304" pitchFamily="18" charset="0"/>
                <a:cs typeface="Times New Roman" panose="02020603050405020304" pitchFamily="18" charset="0"/>
              </a:rPr>
              <a:t>purposes </a:t>
            </a:r>
          </a:p>
          <a:p>
            <a:endParaRPr lang="en-US" sz="3600" dirty="0">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Two </a:t>
            </a:r>
            <a:r>
              <a:rPr lang="en-US" sz="3600" dirty="0">
                <a:latin typeface="Times New Roman" panose="02020603050405020304" pitchFamily="18" charset="0"/>
                <a:cs typeface="Times New Roman" panose="02020603050405020304" pitchFamily="18" charset="0"/>
              </a:rPr>
              <a:t>key drivers </a:t>
            </a:r>
            <a:endParaRPr lang="en-US" sz="3600" dirty="0"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marketing and public </a:t>
            </a:r>
            <a:r>
              <a:rPr lang="en-US" dirty="0" smtClean="0">
                <a:latin typeface="Times New Roman" panose="02020603050405020304" pitchFamily="18" charset="0"/>
                <a:cs typeface="Times New Roman" panose="02020603050405020304" pitchFamily="18" charset="0"/>
              </a:rPr>
              <a:t>relations</a:t>
            </a:r>
          </a:p>
          <a:p>
            <a:pPr lvl="1">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improvement </a:t>
            </a:r>
            <a:r>
              <a:rPr lang="en-US" dirty="0">
                <a:latin typeface="Times New Roman" panose="02020603050405020304" pitchFamily="18" charset="0"/>
                <a:cs typeface="Times New Roman" panose="02020603050405020304" pitchFamily="18" charset="0"/>
              </a:rPr>
              <a:t>in the quality of teaching and </a:t>
            </a:r>
            <a:r>
              <a:rPr lang="en-US" dirty="0" smtClean="0">
                <a:latin typeface="Times New Roman" panose="02020603050405020304" pitchFamily="18" charset="0"/>
                <a:cs typeface="Times New Roman" panose="02020603050405020304" pitchFamily="18" charset="0"/>
              </a:rPr>
              <a:t>learning</a:t>
            </a:r>
            <a:endParaRPr lang="en-US" dirty="0">
              <a:latin typeface="Times New Roman" panose="02020603050405020304" pitchFamily="18" charset="0"/>
              <a:cs typeface="Times New Roman" panose="02020603050405020304" pitchFamily="18" charset="0"/>
            </a:endParaRPr>
          </a:p>
          <a:p>
            <a:pPr algn="ctr">
              <a:buFont typeface="Wingdings" panose="05000000000000000000" pitchFamily="2" charset="2"/>
              <a:buChar char="Ø"/>
            </a:pPr>
            <a:endParaRPr lang="en-US" sz="3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F1F3886-8B53-4AEE-B096-8A4EB71E5001}" type="slidenum">
              <a:rPr lang="en-US" smtClean="0"/>
              <a:t>15</a:t>
            </a:fld>
            <a:endParaRPr lang="en-US" dirty="0"/>
          </a:p>
        </p:txBody>
      </p:sp>
    </p:spTree>
    <p:extLst>
      <p:ext uri="{BB962C8B-B14F-4D97-AF65-F5344CB8AC3E}">
        <p14:creationId xmlns:p14="http://schemas.microsoft.com/office/powerpoint/2010/main" val="1679541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logs.rch.org.au/education/files/2013/08/inclus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2580010"/>
            <a:ext cx="5579719" cy="42017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400" y="1170709"/>
            <a:ext cx="2667000" cy="111222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Social inclusion</a:t>
            </a:r>
            <a:endParaRPr lang="en-US" sz="3200" dirty="0">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1371600" y="27709"/>
            <a:ext cx="7620000" cy="990600"/>
          </a:xfrm>
        </p:spPr>
        <p:txBody>
          <a:bodyPr>
            <a:normAutofit/>
          </a:bodyPr>
          <a:lstStyle/>
          <a:p>
            <a:r>
              <a:rPr lang="en-US" b="1" dirty="0">
                <a:latin typeface="Times New Roman" panose="02020603050405020304" pitchFamily="18" charset="0"/>
                <a:cs typeface="Times New Roman" panose="02020603050405020304" pitchFamily="18" charset="0"/>
              </a:rPr>
              <a:t>Open </a:t>
            </a:r>
            <a:r>
              <a:rPr lang="en-US" b="1" dirty="0" smtClean="0">
                <a:latin typeface="Times New Roman" panose="02020603050405020304" pitchFamily="18" charset="0"/>
                <a:cs typeface="Times New Roman" panose="02020603050405020304" pitchFamily="18" charset="0"/>
              </a:rPr>
              <a:t>Educational Resources</a:t>
            </a:r>
            <a:endParaRPr lang="en-US" dirty="0">
              <a:latin typeface="Times New Roman" panose="02020603050405020304" pitchFamily="18" charset="0"/>
              <a:cs typeface="Times New Roman" panose="02020603050405020304" pitchFamily="18" charset="0"/>
            </a:endParaRPr>
          </a:p>
        </p:txBody>
      </p:sp>
      <p:pic>
        <p:nvPicPr>
          <p:cNvPr id="1030" name="Picture 6" descr="https://encrypted-tbn0.gstatic.com/images?q=tbn:ANd9GcQjumvU5z49iSmYqxM76d7VIZwtdejAaIch7q24qTqQcIJoizVn7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105299"/>
            <a:ext cx="1600200" cy="16617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53000" y="990600"/>
            <a:ext cx="4114800" cy="563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UK government views OER as an </a:t>
            </a:r>
            <a:r>
              <a:rPr lang="en-US" sz="2000" dirty="0" smtClean="0">
                <a:solidFill>
                  <a:schemeClr val="tx1"/>
                </a:solidFill>
                <a:latin typeface="Times New Roman" panose="02020603050405020304" pitchFamily="18" charset="0"/>
                <a:cs typeface="Times New Roman" panose="02020603050405020304" pitchFamily="18" charset="0"/>
              </a:rPr>
              <a:t>instrument, in </a:t>
            </a:r>
            <a:r>
              <a:rPr lang="en-US" sz="2000" dirty="0">
                <a:solidFill>
                  <a:schemeClr val="tx1"/>
                </a:solidFill>
                <a:latin typeface="Times New Roman" panose="02020603050405020304" pitchFamily="18" charset="0"/>
                <a:cs typeface="Times New Roman" panose="02020603050405020304" pitchFamily="18" charset="0"/>
              </a:rPr>
              <a:t>its social inclusion </a:t>
            </a:r>
            <a:r>
              <a:rPr lang="en-US" sz="2000" dirty="0" smtClean="0">
                <a:solidFill>
                  <a:schemeClr val="tx1"/>
                </a:solidFill>
                <a:latin typeface="Times New Roman" panose="02020603050405020304" pitchFamily="18" charset="0"/>
                <a:cs typeface="Times New Roman" panose="02020603050405020304" pitchFamily="18" charset="0"/>
              </a:rPr>
              <a:t>agenda for </a:t>
            </a:r>
            <a:r>
              <a:rPr lang="en-US" sz="2000" dirty="0">
                <a:solidFill>
                  <a:schemeClr val="tx1"/>
                </a:solidFill>
                <a:latin typeface="Times New Roman" panose="02020603050405020304" pitchFamily="18" charset="0"/>
                <a:cs typeface="Times New Roman" panose="02020603050405020304" pitchFamily="18" charset="0"/>
              </a:rPr>
              <a:t>widening learners’ access to higher </a:t>
            </a:r>
            <a:r>
              <a:rPr lang="en-US" sz="2000" dirty="0" smtClean="0">
                <a:solidFill>
                  <a:schemeClr val="tx1"/>
                </a:solidFill>
                <a:latin typeface="Times New Roman" panose="02020603050405020304" pitchFamily="18" charset="0"/>
                <a:cs typeface="Times New Roman" panose="02020603050405020304" pitchFamily="18" charset="0"/>
              </a:rPr>
              <a:t>education</a:t>
            </a:r>
          </a:p>
          <a:p>
            <a:pPr marL="285750" indent="-285750" algn="just">
              <a:buFont typeface="Arial" panose="020B0604020202020204" pitchFamily="34" charset="0"/>
              <a:buChar char="•"/>
            </a:pPr>
            <a:endParaRPr lang="en-US" sz="200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The Indian </a:t>
            </a:r>
            <a:r>
              <a:rPr lang="en-US" sz="2000" dirty="0" smtClean="0">
                <a:solidFill>
                  <a:schemeClr val="tx1"/>
                </a:solidFill>
                <a:latin typeface="Times New Roman" panose="02020603050405020304" pitchFamily="18" charset="0"/>
                <a:cs typeface="Times New Roman" panose="02020603050405020304" pitchFamily="18" charset="0"/>
              </a:rPr>
              <a:t>government: </a:t>
            </a:r>
            <a:r>
              <a:rPr lang="en-US" sz="2000" i="1" dirty="0" smtClean="0">
                <a:solidFill>
                  <a:schemeClr val="tx1"/>
                </a:solidFill>
                <a:latin typeface="Times New Roman" panose="02020603050405020304" pitchFamily="18" charset="0"/>
                <a:cs typeface="Times New Roman" panose="02020603050405020304" pitchFamily="18" charset="0"/>
              </a:rPr>
              <a:t>Our </a:t>
            </a:r>
            <a:r>
              <a:rPr lang="en-US" sz="2000" i="1" dirty="0">
                <a:solidFill>
                  <a:schemeClr val="tx1"/>
                </a:solidFill>
                <a:latin typeface="Times New Roman" panose="02020603050405020304" pitchFamily="18" charset="0"/>
                <a:cs typeface="Times New Roman" panose="02020603050405020304" pitchFamily="18" charset="0"/>
              </a:rPr>
              <a:t>success in the knowledge economy hinges to a large extent on upgrading the quality of, and enhancing the access to, education. One of the most effective ways of achieving this would be to stimulate the development and dissemination of quality Open Access (OA) materials and Open Educational Resources (OER</a:t>
            </a:r>
            <a:r>
              <a:rPr lang="en-US" sz="2000" i="1" dirty="0" smtClean="0">
                <a:solidFill>
                  <a:schemeClr val="tx1"/>
                </a:solidFill>
                <a:latin typeface="Times New Roman" panose="02020603050405020304" pitchFamily="18" charset="0"/>
                <a:cs typeface="Times New Roman" panose="02020603050405020304" pitchFamily="18" charset="0"/>
              </a:rPr>
              <a:t>)”</a:t>
            </a:r>
            <a:endParaRPr lang="en-US" sz="2000" i="1" dirty="0">
              <a:solidFill>
                <a:schemeClr val="tx1"/>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2F1F3886-8B53-4AEE-B096-8A4EB71E5001}" type="slidenum">
              <a:rPr lang="en-US" smtClean="0"/>
              <a:t>16</a:t>
            </a:fld>
            <a:endParaRPr lang="en-US" dirty="0"/>
          </a:p>
        </p:txBody>
      </p:sp>
    </p:spTree>
    <p:extLst>
      <p:ext uri="{BB962C8B-B14F-4D97-AF65-F5344CB8AC3E}">
        <p14:creationId xmlns:p14="http://schemas.microsoft.com/office/powerpoint/2010/main" val="172524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709"/>
            <a:ext cx="7620000" cy="990600"/>
          </a:xfrm>
        </p:spPr>
        <p:txBody>
          <a:bodyPr>
            <a:normAutofit/>
          </a:bodyPr>
          <a:lstStyle/>
          <a:p>
            <a:r>
              <a:rPr lang="en-US" b="1" dirty="0">
                <a:latin typeface="Times New Roman" panose="02020603050405020304" pitchFamily="18" charset="0"/>
                <a:cs typeface="Times New Roman" panose="02020603050405020304" pitchFamily="18" charset="0"/>
              </a:rPr>
              <a:t>Open </a:t>
            </a:r>
            <a:r>
              <a:rPr lang="en-US" b="1" dirty="0" smtClean="0">
                <a:latin typeface="Times New Roman" panose="02020603050405020304" pitchFamily="18" charset="0"/>
                <a:cs typeface="Times New Roman" panose="02020603050405020304" pitchFamily="18" charset="0"/>
              </a:rPr>
              <a:t>Educational Resources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066800"/>
            <a:ext cx="8610600" cy="5562600"/>
          </a:xfrm>
        </p:spPr>
        <p:txBody>
          <a:bodyPr>
            <a:normAutofit fontScale="47500" lnSpcReduction="20000"/>
          </a:bodyPr>
          <a:lstStyle/>
          <a:p>
            <a:pPr marL="0" indent="0" algn="ctr">
              <a:buNone/>
            </a:pPr>
            <a:r>
              <a:rPr lang="en-US" sz="7600" b="1" dirty="0" smtClean="0">
                <a:latin typeface="Times New Roman" panose="02020603050405020304" pitchFamily="18" charset="0"/>
                <a:cs typeface="Times New Roman" panose="02020603050405020304" pitchFamily="18" charset="0"/>
              </a:rPr>
              <a:t>The </a:t>
            </a:r>
            <a:r>
              <a:rPr lang="en-US" sz="7600" b="1" dirty="0">
                <a:latin typeface="Times New Roman" panose="02020603050405020304" pitchFamily="18" charset="0"/>
                <a:cs typeface="Times New Roman" panose="02020603050405020304" pitchFamily="18" charset="0"/>
              </a:rPr>
              <a:t>two streams of </a:t>
            </a:r>
            <a:r>
              <a:rPr lang="en-US" sz="7600" b="1" dirty="0" smtClean="0">
                <a:latin typeface="Times New Roman" panose="02020603050405020304" pitchFamily="18" charset="0"/>
                <a:cs typeface="Times New Roman" panose="02020603050405020304" pitchFamily="18" charset="0"/>
              </a:rPr>
              <a:t>OERs</a:t>
            </a:r>
          </a:p>
          <a:p>
            <a:pPr marL="0" indent="0" algn="ctr">
              <a:buNone/>
            </a:pPr>
            <a:endParaRPr lang="en-US" sz="5800" b="1" dirty="0" smtClean="0">
              <a:latin typeface="Times New Roman" panose="02020603050405020304" pitchFamily="18" charset="0"/>
              <a:cs typeface="Times New Roman" panose="02020603050405020304" pitchFamily="18" charset="0"/>
            </a:endParaRPr>
          </a:p>
          <a:p>
            <a:r>
              <a:rPr lang="en-US" sz="4800" dirty="0">
                <a:latin typeface="Times New Roman" panose="02020603050405020304" pitchFamily="18" charset="0"/>
                <a:cs typeface="Times New Roman" panose="02020603050405020304" pitchFamily="18" charset="0"/>
              </a:rPr>
              <a:t>Massive </a:t>
            </a:r>
            <a:r>
              <a:rPr lang="en-US" sz="4800" dirty="0" smtClean="0">
                <a:latin typeface="Times New Roman" panose="02020603050405020304" pitchFamily="18" charset="0"/>
                <a:cs typeface="Times New Roman" panose="02020603050405020304" pitchFamily="18" charset="0"/>
              </a:rPr>
              <a:t>Open Online Courses </a:t>
            </a:r>
            <a:r>
              <a:rPr lang="en-US" sz="4800" dirty="0">
                <a:latin typeface="Times New Roman" panose="02020603050405020304" pitchFamily="18" charset="0"/>
                <a:cs typeface="Times New Roman" panose="02020603050405020304" pitchFamily="18" charset="0"/>
              </a:rPr>
              <a:t>(MOOCs</a:t>
            </a:r>
            <a:r>
              <a:rPr lang="en-US" sz="4800" dirty="0" smtClean="0">
                <a:latin typeface="Times New Roman" panose="02020603050405020304" pitchFamily="18" charset="0"/>
                <a:cs typeface="Times New Roman" panose="02020603050405020304" pitchFamily="18" charset="0"/>
              </a:rPr>
              <a:t>) - free </a:t>
            </a:r>
            <a:r>
              <a:rPr lang="en-US" sz="4800" dirty="0">
                <a:latin typeface="Times New Roman" panose="02020603050405020304" pitchFamily="18" charset="0"/>
                <a:cs typeface="Times New Roman" panose="02020603050405020304" pitchFamily="18" charset="0"/>
              </a:rPr>
              <a:t> </a:t>
            </a:r>
            <a:r>
              <a:rPr lang="en-US" sz="4800" dirty="0" smtClean="0">
                <a:latin typeface="Times New Roman" panose="02020603050405020304" pitchFamily="18" charset="0"/>
                <a:cs typeface="Times New Roman" panose="02020603050405020304" pitchFamily="18" charset="0"/>
              </a:rPr>
              <a:t>and </a:t>
            </a:r>
            <a:r>
              <a:rPr lang="en-US" sz="4800" dirty="0">
                <a:latin typeface="Times New Roman" panose="02020603050405020304" pitchFamily="18" charset="0"/>
                <a:cs typeface="Times New Roman" panose="02020603050405020304" pitchFamily="18" charset="0"/>
              </a:rPr>
              <a:t>scalable online higher education </a:t>
            </a:r>
            <a:r>
              <a:rPr lang="en-US" sz="4800" dirty="0" smtClean="0">
                <a:latin typeface="Times New Roman" panose="02020603050405020304" pitchFamily="18" charset="0"/>
                <a:cs typeface="Times New Roman" panose="02020603050405020304" pitchFamily="18" charset="0"/>
              </a:rPr>
              <a:t>courses</a:t>
            </a:r>
          </a:p>
          <a:p>
            <a:endParaRPr lang="en-US" sz="4800" dirty="0" smtClean="0">
              <a:latin typeface="Times New Roman" panose="02020603050405020304" pitchFamily="18" charset="0"/>
              <a:cs typeface="Times New Roman" panose="02020603050405020304" pitchFamily="18" charset="0"/>
            </a:endParaRPr>
          </a:p>
          <a:p>
            <a:r>
              <a:rPr lang="en-US" sz="4800" dirty="0" smtClean="0">
                <a:latin typeface="Times New Roman" panose="02020603050405020304" pitchFamily="18" charset="0"/>
                <a:cs typeface="Times New Roman" panose="02020603050405020304" pitchFamily="18" charset="0"/>
              </a:rPr>
              <a:t>Brain </a:t>
            </a:r>
            <a:r>
              <a:rPr lang="en-US" sz="4800" dirty="0">
                <a:latin typeface="Times New Roman" panose="02020603050405020304" pitchFamily="18" charset="0"/>
                <a:cs typeface="Times New Roman" panose="02020603050405020304" pitchFamily="18" charset="0"/>
              </a:rPr>
              <a:t>child of </a:t>
            </a:r>
            <a:r>
              <a:rPr lang="en-US" sz="4800" dirty="0" smtClean="0">
                <a:latin typeface="Times New Roman" panose="02020603050405020304" pitchFamily="18" charset="0"/>
                <a:cs typeface="Times New Roman" panose="02020603050405020304" pitchFamily="18" charset="0"/>
              </a:rPr>
              <a:t>Downes and Siemens</a:t>
            </a:r>
          </a:p>
          <a:p>
            <a:endParaRPr lang="en-US" sz="4800" dirty="0" smtClean="0">
              <a:latin typeface="Times New Roman" panose="02020603050405020304" pitchFamily="18" charset="0"/>
              <a:cs typeface="Times New Roman" panose="02020603050405020304" pitchFamily="18" charset="0"/>
            </a:endParaRPr>
          </a:p>
          <a:p>
            <a:r>
              <a:rPr lang="en-US" sz="4800" dirty="0" smtClean="0">
                <a:latin typeface="Times New Roman" panose="02020603050405020304" pitchFamily="18" charset="0"/>
                <a:cs typeface="Times New Roman" panose="02020603050405020304" pitchFamily="18" charset="0"/>
              </a:rPr>
              <a:t>Siemens </a:t>
            </a:r>
            <a:r>
              <a:rPr lang="en-US" sz="4800" dirty="0">
                <a:latin typeface="Times New Roman" panose="02020603050405020304" pitchFamily="18" charset="0"/>
                <a:cs typeface="Times New Roman" panose="02020603050405020304" pitchFamily="18" charset="0"/>
              </a:rPr>
              <a:t>(2013) voices his concern about the direction that MOOCs has </a:t>
            </a:r>
            <a:r>
              <a:rPr lang="en-US" sz="4800" dirty="0" smtClean="0">
                <a:latin typeface="Times New Roman" panose="02020603050405020304" pitchFamily="18" charset="0"/>
                <a:cs typeface="Times New Roman" panose="02020603050405020304" pitchFamily="18" charset="0"/>
              </a:rPr>
              <a:t>taken</a:t>
            </a:r>
          </a:p>
          <a:p>
            <a:endParaRPr lang="en-US" sz="4800" dirty="0" smtClean="0">
              <a:latin typeface="Times New Roman" panose="02020603050405020304" pitchFamily="18" charset="0"/>
              <a:cs typeface="Times New Roman" panose="02020603050405020304" pitchFamily="18" charset="0"/>
            </a:endParaRPr>
          </a:p>
          <a:p>
            <a:r>
              <a:rPr lang="en-US" sz="4800" dirty="0" smtClean="0">
                <a:latin typeface="Times New Roman" panose="02020603050405020304" pitchFamily="18" charset="0"/>
                <a:cs typeface="Times New Roman" panose="02020603050405020304" pitchFamily="18" charset="0"/>
              </a:rPr>
              <a:t>MOOCs </a:t>
            </a:r>
            <a:r>
              <a:rPr lang="en-US" sz="4800" dirty="0">
                <a:latin typeface="Times New Roman" panose="02020603050405020304" pitchFamily="18" charset="0"/>
                <a:cs typeface="Times New Roman" panose="02020603050405020304" pitchFamily="18" charset="0"/>
              </a:rPr>
              <a:t>‘open’ in only one respect and that is open </a:t>
            </a:r>
            <a:r>
              <a:rPr lang="en-US" sz="4800" dirty="0" smtClean="0">
                <a:latin typeface="Times New Roman" panose="02020603050405020304" pitchFamily="18" charset="0"/>
                <a:cs typeface="Times New Roman" panose="02020603050405020304" pitchFamily="18" charset="0"/>
              </a:rPr>
              <a:t>enrollment</a:t>
            </a:r>
          </a:p>
          <a:p>
            <a:endParaRPr lang="en-US" sz="4800" dirty="0" smtClean="0">
              <a:latin typeface="Times New Roman" panose="02020603050405020304" pitchFamily="18" charset="0"/>
              <a:cs typeface="Times New Roman" panose="02020603050405020304" pitchFamily="18" charset="0"/>
            </a:endParaRPr>
          </a:p>
          <a:p>
            <a:r>
              <a:rPr lang="en-US" sz="4800" dirty="0" smtClean="0">
                <a:latin typeface="Times New Roman" panose="02020603050405020304" pitchFamily="18" charset="0"/>
                <a:cs typeface="Times New Roman" panose="02020603050405020304" pitchFamily="18" charset="0"/>
              </a:rPr>
              <a:t>New </a:t>
            </a:r>
            <a:r>
              <a:rPr lang="en-US" sz="4800" dirty="0">
                <a:latin typeface="Times New Roman" panose="02020603050405020304" pitchFamily="18" charset="0"/>
                <a:cs typeface="Times New Roman" panose="02020603050405020304" pitchFamily="18" charset="0"/>
              </a:rPr>
              <a:t>(2014) </a:t>
            </a:r>
            <a:r>
              <a:rPr lang="en-US" sz="4800" dirty="0" smtClean="0">
                <a:latin typeface="Times New Roman" panose="02020603050405020304" pitchFamily="18" charset="0"/>
                <a:cs typeface="Times New Roman" panose="02020603050405020304" pitchFamily="18" charset="0"/>
              </a:rPr>
              <a:t>- many </a:t>
            </a:r>
            <a:r>
              <a:rPr lang="en-US" sz="4800" dirty="0">
                <a:latin typeface="Times New Roman" panose="02020603050405020304" pitchFamily="18" charset="0"/>
                <a:cs typeface="Times New Roman" panose="02020603050405020304" pitchFamily="18" charset="0"/>
              </a:rPr>
              <a:t>universities use MOOCs as a marketing tool for the increase in visibility of the institution and to drive student </a:t>
            </a:r>
            <a:r>
              <a:rPr lang="en-US" sz="4800" dirty="0" smtClean="0">
                <a:latin typeface="Times New Roman" panose="02020603050405020304" pitchFamily="18" charset="0"/>
                <a:cs typeface="Times New Roman" panose="02020603050405020304" pitchFamily="18" charset="0"/>
              </a:rPr>
              <a:t>recruitment</a:t>
            </a:r>
            <a:endParaRPr lang="en-US" sz="4800" dirty="0">
              <a:latin typeface="Times New Roman" panose="02020603050405020304" pitchFamily="18" charset="0"/>
              <a:cs typeface="Times New Roman" panose="02020603050405020304" pitchFamily="18" charset="0"/>
            </a:endParaRPr>
          </a:p>
          <a:p>
            <a:pPr marL="0" indent="0" algn="ctr">
              <a:buNone/>
            </a:pPr>
            <a:endParaRPr lang="en-US" sz="4500" dirty="0">
              <a:latin typeface="Times New Roman" panose="02020603050405020304" pitchFamily="18" charset="0"/>
              <a:cs typeface="Times New Roman" panose="02020603050405020304" pitchFamily="18" charset="0"/>
            </a:endParaRPr>
          </a:p>
          <a:p>
            <a:pPr marL="0" indent="0" algn="ctr">
              <a:buNone/>
            </a:pPr>
            <a:endParaRPr lang="en-US" sz="3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F1F3886-8B53-4AEE-B096-8A4EB71E5001}" type="slidenum">
              <a:rPr lang="en-US" smtClean="0"/>
              <a:t>17</a:t>
            </a:fld>
            <a:endParaRPr lang="en-US" dirty="0"/>
          </a:p>
        </p:txBody>
      </p:sp>
    </p:spTree>
    <p:extLst>
      <p:ext uri="{BB962C8B-B14F-4D97-AF65-F5344CB8AC3E}">
        <p14:creationId xmlns:p14="http://schemas.microsoft.com/office/powerpoint/2010/main" val="2750376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4636"/>
            <a:ext cx="5562600" cy="1143000"/>
          </a:xfrm>
        </p:spPr>
        <p:txBody>
          <a:bodyPr/>
          <a:lstStyle/>
          <a:p>
            <a:r>
              <a:rPr lang="en-US" dirty="0" smtClean="0">
                <a:latin typeface="Times New Roman" panose="02020603050405020304" pitchFamily="18" charset="0"/>
                <a:cs typeface="Times New Roman" panose="02020603050405020304" pitchFamily="18" charset="0"/>
              </a:rPr>
              <a:t>OERs vs MOOCs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164650"/>
            <a:ext cx="8839200" cy="569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2F1F3886-8B53-4AEE-B096-8A4EB71E5001}" type="slidenum">
              <a:rPr lang="en-US" smtClean="0"/>
              <a:t>18</a:t>
            </a:fld>
            <a:endParaRPr lang="en-US" dirty="0"/>
          </a:p>
        </p:txBody>
      </p:sp>
    </p:spTree>
    <p:extLst>
      <p:ext uri="{BB962C8B-B14F-4D97-AF65-F5344CB8AC3E}">
        <p14:creationId xmlns:p14="http://schemas.microsoft.com/office/powerpoint/2010/main" val="3525625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377"/>
            <a:ext cx="7620000" cy="990600"/>
          </a:xfrm>
        </p:spPr>
        <p:txBody>
          <a:bodyPr>
            <a:noAutofit/>
          </a:bodyPr>
          <a:lstStyle/>
          <a:p>
            <a:r>
              <a:rPr lang="en-US" sz="4800" b="1" dirty="0" smtClean="0">
                <a:latin typeface="Times New Roman" panose="02020603050405020304" pitchFamily="18" charset="0"/>
                <a:cs typeface="Times New Roman" panose="02020603050405020304" pitchFamily="18" charset="0"/>
              </a:rPr>
              <a:t/>
            </a:r>
            <a:br>
              <a:rPr lang="en-US" sz="4800" b="1" dirty="0" smtClean="0">
                <a:latin typeface="Times New Roman" panose="02020603050405020304" pitchFamily="18" charset="0"/>
                <a:cs typeface="Times New Roman" panose="02020603050405020304" pitchFamily="18" charset="0"/>
              </a:rPr>
            </a:br>
            <a:r>
              <a:rPr lang="en-US" sz="4800" b="1" dirty="0" smtClean="0">
                <a:latin typeface="Times New Roman" panose="02020603050405020304" pitchFamily="18" charset="0"/>
                <a:cs typeface="Times New Roman" panose="02020603050405020304" pitchFamily="18" charset="0"/>
              </a:rPr>
              <a:t>Conclusion</a:t>
            </a:r>
            <a:r>
              <a:rPr lang="en-US" sz="4800" b="1" dirty="0">
                <a:latin typeface="Times New Roman" panose="02020603050405020304" pitchFamily="18" charset="0"/>
                <a:cs typeface="Times New Roman" panose="02020603050405020304" pitchFamily="18" charset="0"/>
              </a:rPr>
              <a:t/>
            </a:r>
            <a:br>
              <a:rPr lang="en-US" sz="4800" b="1" dirty="0">
                <a:latin typeface="Times New Roman" panose="02020603050405020304" pitchFamily="18" charset="0"/>
                <a:cs typeface="Times New Roman" panose="02020603050405020304" pitchFamily="18" charset="0"/>
              </a:rPr>
            </a:br>
            <a:endParaRPr lang="en-US" sz="4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066800"/>
            <a:ext cx="8610600" cy="5562600"/>
          </a:xfrm>
        </p:spPr>
        <p:txBody>
          <a:bodyPr>
            <a:normAutofit fontScale="70000" lnSpcReduction="20000"/>
          </a:bodyPr>
          <a:lstStyle/>
          <a:p>
            <a:r>
              <a:rPr lang="en-US" sz="5100" dirty="0" smtClean="0">
                <a:latin typeface="Times New Roman" panose="02020603050405020304" pitchFamily="18" charset="0"/>
                <a:cs typeface="Times New Roman" panose="02020603050405020304" pitchFamily="18" charset="0"/>
              </a:rPr>
              <a:t>The </a:t>
            </a:r>
            <a:r>
              <a:rPr lang="en-US" sz="5100" dirty="0">
                <a:latin typeface="Times New Roman" panose="02020603050405020304" pitchFamily="18" charset="0"/>
                <a:cs typeface="Times New Roman" panose="02020603050405020304" pitchFamily="18" charset="0"/>
              </a:rPr>
              <a:t>future of research is intrinsic woven in the open scholarship </a:t>
            </a:r>
            <a:r>
              <a:rPr lang="en-US" sz="5100" dirty="0" smtClean="0">
                <a:latin typeface="Times New Roman" panose="02020603050405020304" pitchFamily="18" charset="0"/>
                <a:cs typeface="Times New Roman" panose="02020603050405020304" pitchFamily="18" charset="0"/>
              </a:rPr>
              <a:t>movement</a:t>
            </a:r>
          </a:p>
          <a:p>
            <a:r>
              <a:rPr lang="en-US" sz="5100" dirty="0" smtClean="0">
                <a:latin typeface="Times New Roman" panose="02020603050405020304" pitchFamily="18" charset="0"/>
                <a:cs typeface="Times New Roman" panose="02020603050405020304" pitchFamily="18" charset="0"/>
              </a:rPr>
              <a:t>The </a:t>
            </a:r>
            <a:r>
              <a:rPr lang="en-US" sz="5100" dirty="0">
                <a:latin typeface="Times New Roman" panose="02020603050405020304" pitchFamily="18" charset="0"/>
                <a:cs typeface="Times New Roman" panose="02020603050405020304" pitchFamily="18" charset="0"/>
              </a:rPr>
              <a:t>growth of research and its dissemination is a significant part of the OA </a:t>
            </a:r>
            <a:r>
              <a:rPr lang="en-US" sz="5100" dirty="0" smtClean="0">
                <a:latin typeface="Times New Roman" panose="02020603050405020304" pitchFamily="18" charset="0"/>
                <a:cs typeface="Times New Roman" panose="02020603050405020304" pitchFamily="18" charset="0"/>
              </a:rPr>
              <a:t>fabric</a:t>
            </a:r>
            <a:endParaRPr lang="en-US" sz="5100" dirty="0">
              <a:latin typeface="Times New Roman" panose="02020603050405020304" pitchFamily="18" charset="0"/>
              <a:cs typeface="Times New Roman" panose="02020603050405020304" pitchFamily="18" charset="0"/>
            </a:endParaRPr>
          </a:p>
          <a:p>
            <a:r>
              <a:rPr lang="en-US" sz="5100" dirty="0" smtClean="0">
                <a:latin typeface="Times New Roman" panose="02020603050405020304" pitchFamily="18" charset="0"/>
                <a:cs typeface="Times New Roman" panose="02020603050405020304" pitchFamily="18" charset="0"/>
              </a:rPr>
              <a:t>Currently the only benefit of OER is philanthropism</a:t>
            </a:r>
          </a:p>
          <a:p>
            <a:r>
              <a:rPr lang="en-US" sz="5100" smtClean="0">
                <a:latin typeface="Times New Roman" panose="02020603050405020304" pitchFamily="18" charset="0"/>
                <a:cs typeface="Times New Roman" panose="02020603050405020304" pitchFamily="18" charset="0"/>
              </a:rPr>
              <a:t>Open </a:t>
            </a:r>
            <a:r>
              <a:rPr lang="en-US" sz="5100" dirty="0">
                <a:latin typeface="Times New Roman" panose="02020603050405020304" pitchFamily="18" charset="0"/>
                <a:cs typeface="Times New Roman" panose="02020603050405020304" pitchFamily="18" charset="0"/>
              </a:rPr>
              <a:t>scholarship is the future – researchers not engaging with it do so at </a:t>
            </a:r>
            <a:r>
              <a:rPr lang="en-US" sz="5100">
                <a:latin typeface="Times New Roman" panose="02020603050405020304" pitchFamily="18" charset="0"/>
                <a:cs typeface="Times New Roman" panose="02020603050405020304" pitchFamily="18" charset="0"/>
              </a:rPr>
              <a:t>their </a:t>
            </a:r>
            <a:r>
              <a:rPr lang="en-US" sz="5100" smtClean="0">
                <a:latin typeface="Times New Roman" panose="02020603050405020304" pitchFamily="18" charset="0"/>
                <a:cs typeface="Times New Roman" panose="02020603050405020304" pitchFamily="18" charset="0"/>
              </a:rPr>
              <a:t>peril</a:t>
            </a:r>
            <a:endParaRPr lang="en-US" sz="5100" dirty="0">
              <a:latin typeface="Times New Roman" panose="02020603050405020304" pitchFamily="18" charset="0"/>
              <a:cs typeface="Times New Roman" panose="02020603050405020304" pitchFamily="18" charset="0"/>
            </a:endParaRPr>
          </a:p>
          <a:p>
            <a:pPr marL="0" indent="0" algn="ctr">
              <a:buNone/>
            </a:pPr>
            <a:endParaRPr lang="en-US" sz="4500" dirty="0">
              <a:latin typeface="Times New Roman" panose="02020603050405020304" pitchFamily="18" charset="0"/>
              <a:cs typeface="Times New Roman" panose="02020603050405020304" pitchFamily="18" charset="0"/>
            </a:endParaRPr>
          </a:p>
          <a:p>
            <a:pPr marL="0" indent="0" algn="ctr">
              <a:buNone/>
            </a:pPr>
            <a:endParaRPr lang="en-US" sz="3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F1F3886-8B53-4AEE-B096-8A4EB71E5001}" type="slidenum">
              <a:rPr lang="en-US" smtClean="0"/>
              <a:t>19</a:t>
            </a:fld>
            <a:endParaRPr lang="en-US" dirty="0"/>
          </a:p>
        </p:txBody>
      </p:sp>
    </p:spTree>
    <p:extLst>
      <p:ext uri="{BB962C8B-B14F-4D97-AF65-F5344CB8AC3E}">
        <p14:creationId xmlns:p14="http://schemas.microsoft.com/office/powerpoint/2010/main" val="3448540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4636"/>
            <a:ext cx="5562600" cy="803564"/>
          </a:xfrm>
        </p:spPr>
        <p:txBody>
          <a:bodyPr/>
          <a:lstStyle/>
          <a:p>
            <a:r>
              <a:rPr lang="en-US" b="1" dirty="0">
                <a:latin typeface="Times New Roman" panose="02020603050405020304" pitchFamily="18" charset="0"/>
                <a:cs typeface="Times New Roman" panose="02020603050405020304" pitchFamily="18" charset="0"/>
              </a:rPr>
              <a:t>Discussion outline</a:t>
            </a:r>
            <a:endParaRPr lang="en-US" b="1" dirty="0"/>
          </a:p>
        </p:txBody>
      </p:sp>
      <p:sp>
        <p:nvSpPr>
          <p:cNvPr id="3" name="Content Placeholder 2"/>
          <p:cNvSpPr>
            <a:spLocks noGrp="1"/>
          </p:cNvSpPr>
          <p:nvPr>
            <p:ph idx="1"/>
          </p:nvPr>
        </p:nvSpPr>
        <p:spPr>
          <a:xfrm>
            <a:off x="152400" y="1143000"/>
            <a:ext cx="8915400" cy="5562600"/>
          </a:xfrm>
        </p:spPr>
        <p:txBody>
          <a:bodyPr>
            <a:normAutofit/>
          </a:bodyPr>
          <a:lstStyle/>
          <a:p>
            <a:r>
              <a:rPr lang="en-US" b="1" dirty="0">
                <a:latin typeface="Times New Roman" panose="02020603050405020304" pitchFamily="18" charset="0"/>
                <a:cs typeface="Times New Roman" panose="02020603050405020304" pitchFamily="18" charset="0"/>
              </a:rPr>
              <a:t>Pillars of open scholarship</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Significance </a:t>
            </a:r>
            <a:r>
              <a:rPr lang="en-US" b="1" dirty="0" smtClean="0">
                <a:latin typeface="Times New Roman" panose="02020603050405020304" pitchFamily="18" charset="0"/>
                <a:cs typeface="Times New Roman" panose="02020603050405020304" pitchFamily="18" charset="0"/>
              </a:rPr>
              <a:t>of OA for researchers</a:t>
            </a:r>
          </a:p>
          <a:p>
            <a:pPr lvl="1">
              <a:buFont typeface="Wingdings" panose="05000000000000000000" pitchFamily="2" charset="2"/>
              <a:buChar char="Ø"/>
            </a:pPr>
            <a:r>
              <a:rPr lang="en-US" b="1" i="1" dirty="0">
                <a:latin typeface="Times New Roman" panose="02020603050405020304" pitchFamily="18" charset="0"/>
                <a:cs typeface="Times New Roman" panose="02020603050405020304" pitchFamily="18" charset="0"/>
              </a:rPr>
              <a:t>Changing information landscape</a:t>
            </a: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b="1" i="1" dirty="0">
                <a:latin typeface="Times New Roman" panose="02020603050405020304" pitchFamily="18" charset="0"/>
                <a:cs typeface="Times New Roman" panose="02020603050405020304" pitchFamily="18" charset="0"/>
              </a:rPr>
              <a:t>The researcher in a global university</a:t>
            </a: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b="1" i="1" dirty="0">
                <a:latin typeface="Times New Roman" panose="02020603050405020304" pitchFamily="18" charset="0"/>
                <a:cs typeface="Times New Roman" panose="02020603050405020304" pitchFamily="18" charset="0"/>
              </a:rPr>
              <a:t>The researcher seeking improved impact</a:t>
            </a:r>
            <a:endParaRPr lang="en-US"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Open Educational Resources</a:t>
            </a:r>
          </a:p>
          <a:p>
            <a:pPr lvl="1">
              <a:buFont typeface="Wingdings" panose="05000000000000000000" pitchFamily="2" charset="2"/>
              <a:buChar char="Ø"/>
            </a:pPr>
            <a:r>
              <a:rPr lang="en-US" b="1" i="1" dirty="0">
                <a:latin typeface="Times New Roman" panose="02020603050405020304" pitchFamily="18" charset="0"/>
                <a:cs typeface="Times New Roman" panose="02020603050405020304" pitchFamily="18" charset="0"/>
              </a:rPr>
              <a:t>OER as a social inclusion </a:t>
            </a:r>
            <a:r>
              <a:rPr lang="en-US" b="1" i="1" dirty="0" smtClean="0">
                <a:latin typeface="Times New Roman" panose="02020603050405020304" pitchFamily="18" charset="0"/>
                <a:cs typeface="Times New Roman" panose="02020603050405020304" pitchFamily="18" charset="0"/>
              </a:rPr>
              <a:t>tool</a:t>
            </a:r>
          </a:p>
          <a:p>
            <a:pPr lvl="1">
              <a:buFont typeface="Wingdings" panose="05000000000000000000" pitchFamily="2" charset="2"/>
              <a:buChar char="Ø"/>
            </a:pPr>
            <a:r>
              <a:rPr lang="en-US" b="1" i="1" dirty="0">
                <a:latin typeface="Times New Roman" panose="02020603050405020304" pitchFamily="18" charset="0"/>
                <a:cs typeface="Times New Roman" panose="02020603050405020304" pitchFamily="18" charset="0"/>
              </a:rPr>
              <a:t>The two streams of OERs</a:t>
            </a: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b="1" i="1" dirty="0">
                <a:latin typeface="Times New Roman" panose="02020603050405020304" pitchFamily="18" charset="0"/>
                <a:cs typeface="Times New Roman" panose="02020603050405020304" pitchFamily="18" charset="0"/>
              </a:rPr>
              <a:t>MOOCs </a:t>
            </a:r>
            <a:endParaRPr lang="en-US" b="1" i="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Conclusion</a:t>
            </a:r>
            <a:endParaRPr lang="en-US" b="1" i="1" dirty="0" smtClean="0">
              <a:latin typeface="Times New Roman" panose="02020603050405020304" pitchFamily="18" charset="0"/>
              <a:cs typeface="Times New Roman" panose="02020603050405020304" pitchFamily="18" charset="0"/>
            </a:endParaRPr>
          </a:p>
          <a:p>
            <a:endParaRPr lang="en-US" b="1" i="1" dirty="0" smtClean="0">
              <a:latin typeface="Times New Roman" panose="02020603050405020304" pitchFamily="18" charset="0"/>
              <a:cs typeface="Times New Roman" panose="02020603050405020304" pitchFamily="18" charset="0"/>
            </a:endParaRPr>
          </a:p>
          <a:p>
            <a:endParaRPr lang="en-US" b="1" i="1" dirty="0">
              <a:latin typeface="Times New Roman" panose="02020603050405020304" pitchFamily="18" charset="0"/>
              <a:cs typeface="Times New Roman" panose="02020603050405020304" pitchFamily="18" charset="0"/>
            </a:endParaRPr>
          </a:p>
          <a:p>
            <a:endParaRPr lang="en-US" b="1" i="1" dirty="0" smtClean="0">
              <a:latin typeface="Times New Roman" panose="02020603050405020304" pitchFamily="18" charset="0"/>
              <a:cs typeface="Times New Roman" panose="02020603050405020304" pitchFamily="18" charset="0"/>
            </a:endParaRPr>
          </a:p>
          <a:p>
            <a:endParaRPr lang="en-US" b="1" i="1" dirty="0">
              <a:latin typeface="Times New Roman" panose="02020603050405020304" pitchFamily="18" charset="0"/>
              <a:cs typeface="Times New Roman" panose="02020603050405020304" pitchFamily="18" charset="0"/>
            </a:endParaRPr>
          </a:p>
          <a:p>
            <a:endParaRPr lang="en-US" b="1" i="1" dirty="0" smtClean="0">
              <a:latin typeface="Times New Roman" panose="02020603050405020304" pitchFamily="18" charset="0"/>
              <a:cs typeface="Times New Roman" panose="02020603050405020304" pitchFamily="18" charset="0"/>
            </a:endParaRPr>
          </a:p>
          <a:p>
            <a:pPr lvl="2"/>
            <a:endParaRPr lang="en-US" i="1" dirty="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2F1F3886-8B53-4AEE-B096-8A4EB71E5001}" type="slidenum">
              <a:rPr lang="en-US" smtClean="0"/>
              <a:t>2</a:t>
            </a:fld>
            <a:endParaRPr lang="en-US" dirty="0"/>
          </a:p>
        </p:txBody>
      </p:sp>
    </p:spTree>
    <p:extLst>
      <p:ext uri="{BB962C8B-B14F-4D97-AF65-F5344CB8AC3E}">
        <p14:creationId xmlns:p14="http://schemas.microsoft.com/office/powerpoint/2010/main" val="514242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10600" cy="5562600"/>
          </a:xfrm>
        </p:spPr>
        <p:txBody>
          <a:bodyPr>
            <a:normAutofit/>
          </a:bodyPr>
          <a:lstStyle/>
          <a:p>
            <a:pPr marL="0" indent="0" algn="ctr">
              <a:buNone/>
            </a:pPr>
            <a:endParaRPr lang="en-US" sz="5800" b="1" dirty="0" smtClean="0">
              <a:latin typeface="Times New Roman" panose="02020603050405020304" pitchFamily="18" charset="0"/>
              <a:cs typeface="Times New Roman" panose="02020603050405020304" pitchFamily="18" charset="0"/>
            </a:endParaRPr>
          </a:p>
          <a:p>
            <a:pPr marL="0" indent="0" algn="ctr">
              <a:buNone/>
            </a:pPr>
            <a:r>
              <a:rPr lang="en-US" sz="10000" dirty="0" smtClean="0">
                <a:latin typeface="Times New Roman" panose="02020603050405020304" pitchFamily="18" charset="0"/>
                <a:cs typeface="Times New Roman" panose="02020603050405020304" pitchFamily="18" charset="0"/>
              </a:rPr>
              <a:t>Thank you!</a:t>
            </a:r>
          </a:p>
          <a:p>
            <a:pPr marL="0" indent="0" algn="ctr">
              <a:buNone/>
            </a:pPr>
            <a:r>
              <a:rPr lang="en-US" sz="6000" dirty="0" smtClean="0">
                <a:latin typeface="Times New Roman" panose="02020603050405020304" pitchFamily="18" charset="0"/>
                <a:cs typeface="Times New Roman" panose="02020603050405020304" pitchFamily="18" charset="0"/>
              </a:rPr>
              <a:t>Reggie.raju@uct.ac.za</a:t>
            </a:r>
            <a:endParaRPr lang="en-US" sz="60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2F1F3886-8B53-4AEE-B096-8A4EB71E5001}" type="slidenum">
              <a:rPr lang="en-US" smtClean="0"/>
              <a:t>20</a:t>
            </a:fld>
            <a:endParaRPr lang="en-US" dirty="0"/>
          </a:p>
        </p:txBody>
      </p:sp>
    </p:spTree>
    <p:extLst>
      <p:ext uri="{BB962C8B-B14F-4D97-AF65-F5344CB8AC3E}">
        <p14:creationId xmlns:p14="http://schemas.microsoft.com/office/powerpoint/2010/main" val="3443093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4636"/>
            <a:ext cx="7467600" cy="803564"/>
          </a:xfrm>
        </p:spPr>
        <p:txBody>
          <a:bodyPr>
            <a:normAutofit/>
          </a:bodyPr>
          <a:lstStyle/>
          <a:p>
            <a:r>
              <a:rPr lang="en-US" b="1" dirty="0">
                <a:latin typeface="Times New Roman" panose="02020603050405020304" pitchFamily="18" charset="0"/>
                <a:cs typeface="Times New Roman" panose="02020603050405020304" pitchFamily="18" charset="0"/>
              </a:rPr>
              <a:t>Pillars of open scholarship</a:t>
            </a:r>
            <a:endParaRPr lang="en-US" b="1" dirty="0"/>
          </a:p>
        </p:txBody>
      </p:sp>
      <p:sp>
        <p:nvSpPr>
          <p:cNvPr id="3" name="Content Placeholder 2"/>
          <p:cNvSpPr>
            <a:spLocks noGrp="1"/>
          </p:cNvSpPr>
          <p:nvPr>
            <p:ph idx="1"/>
          </p:nvPr>
        </p:nvSpPr>
        <p:spPr>
          <a:xfrm>
            <a:off x="152400" y="1143000"/>
            <a:ext cx="8915400" cy="5562600"/>
          </a:xfrm>
        </p:spPr>
        <p:txBody>
          <a:bodyPr>
            <a:normAutofit/>
          </a:bodyPr>
          <a:lstStyle/>
          <a:p>
            <a:endParaRPr lang="en-US" b="1" i="1" dirty="0" smtClean="0">
              <a:latin typeface="Times New Roman" panose="02020603050405020304" pitchFamily="18" charset="0"/>
              <a:cs typeface="Times New Roman" panose="02020603050405020304" pitchFamily="18" charset="0"/>
            </a:endParaRPr>
          </a:p>
          <a:p>
            <a:endParaRPr lang="en-US" b="1" i="1" dirty="0">
              <a:latin typeface="Times New Roman" panose="02020603050405020304" pitchFamily="18" charset="0"/>
              <a:cs typeface="Times New Roman" panose="02020603050405020304" pitchFamily="18" charset="0"/>
            </a:endParaRPr>
          </a:p>
          <a:p>
            <a:endParaRPr lang="en-US" b="1" i="1" dirty="0" smtClean="0">
              <a:latin typeface="Times New Roman" panose="02020603050405020304" pitchFamily="18" charset="0"/>
              <a:cs typeface="Times New Roman" panose="02020603050405020304" pitchFamily="18" charset="0"/>
            </a:endParaRPr>
          </a:p>
          <a:p>
            <a:endParaRPr lang="en-US" b="1" i="1" dirty="0">
              <a:latin typeface="Times New Roman" panose="02020603050405020304" pitchFamily="18" charset="0"/>
              <a:cs typeface="Times New Roman" panose="02020603050405020304" pitchFamily="18" charset="0"/>
            </a:endParaRPr>
          </a:p>
          <a:p>
            <a:endParaRPr lang="en-US" b="1" i="1" dirty="0" smtClean="0">
              <a:latin typeface="Times New Roman" panose="02020603050405020304" pitchFamily="18" charset="0"/>
              <a:cs typeface="Times New Roman" panose="02020603050405020304" pitchFamily="18" charset="0"/>
            </a:endParaRPr>
          </a:p>
          <a:p>
            <a:pPr lvl="2"/>
            <a:endParaRPr lang="en-US" i="1" dirty="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2"/>
          </p:nvPr>
        </p:nvSpPr>
        <p:spPr/>
        <p:txBody>
          <a:bodyPr/>
          <a:lstStyle/>
          <a:p>
            <a:fld id="{2F1F3886-8B53-4AEE-B096-8A4EB71E5001}" type="slidenum">
              <a:rPr lang="en-US" smtClean="0"/>
              <a:t>3</a:t>
            </a:fld>
            <a:endParaRPr lang="en-US" dirty="0"/>
          </a:p>
        </p:txBody>
      </p:sp>
      <p:pic>
        <p:nvPicPr>
          <p:cNvPr id="6" name="Picture 5"/>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24000" y="838199"/>
            <a:ext cx="6705600" cy="57912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89739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4636"/>
            <a:ext cx="7467600" cy="803564"/>
          </a:xfrm>
        </p:spPr>
        <p:txBody>
          <a:bodyPr>
            <a:normAutofit/>
          </a:bodyPr>
          <a:lstStyle/>
          <a:p>
            <a:r>
              <a:rPr lang="en-US" b="1" dirty="0">
                <a:latin typeface="Times New Roman" panose="02020603050405020304" pitchFamily="18" charset="0"/>
                <a:cs typeface="Times New Roman" panose="02020603050405020304" pitchFamily="18" charset="0"/>
              </a:rPr>
              <a:t>Pillars of open scholarship</a:t>
            </a:r>
            <a:endParaRPr lang="en-US" b="1" dirty="0"/>
          </a:p>
        </p:txBody>
      </p:sp>
      <p:sp>
        <p:nvSpPr>
          <p:cNvPr id="3" name="Content Placeholder 2"/>
          <p:cNvSpPr>
            <a:spLocks noGrp="1"/>
          </p:cNvSpPr>
          <p:nvPr>
            <p:ph idx="1"/>
          </p:nvPr>
        </p:nvSpPr>
        <p:spPr>
          <a:xfrm>
            <a:off x="152400" y="1143000"/>
            <a:ext cx="8915400" cy="5562600"/>
          </a:xfrm>
        </p:spPr>
        <p:txBody>
          <a:bodyPr>
            <a:normAutofit/>
          </a:bodyPr>
          <a:lstStyle/>
          <a:p>
            <a:endParaRPr lang="en-US" b="1" i="1" dirty="0" smtClean="0">
              <a:latin typeface="Times New Roman" panose="02020603050405020304" pitchFamily="18" charset="0"/>
              <a:cs typeface="Times New Roman" panose="02020603050405020304" pitchFamily="18" charset="0"/>
            </a:endParaRPr>
          </a:p>
          <a:p>
            <a:endParaRPr lang="en-US" b="1" i="1" dirty="0">
              <a:latin typeface="Times New Roman" panose="02020603050405020304" pitchFamily="18" charset="0"/>
              <a:cs typeface="Times New Roman" panose="02020603050405020304" pitchFamily="18" charset="0"/>
            </a:endParaRPr>
          </a:p>
          <a:p>
            <a:endParaRPr lang="en-US" b="1" i="1" dirty="0" smtClean="0">
              <a:latin typeface="Times New Roman" panose="02020603050405020304" pitchFamily="18" charset="0"/>
              <a:cs typeface="Times New Roman" panose="02020603050405020304" pitchFamily="18" charset="0"/>
            </a:endParaRPr>
          </a:p>
          <a:p>
            <a:endParaRPr lang="en-US" b="1" i="1" dirty="0">
              <a:latin typeface="Times New Roman" panose="02020603050405020304" pitchFamily="18" charset="0"/>
              <a:cs typeface="Times New Roman" panose="02020603050405020304" pitchFamily="18" charset="0"/>
            </a:endParaRPr>
          </a:p>
          <a:p>
            <a:endParaRPr lang="en-US" b="1" i="1" dirty="0" smtClean="0">
              <a:latin typeface="Times New Roman" panose="02020603050405020304" pitchFamily="18" charset="0"/>
              <a:cs typeface="Times New Roman" panose="02020603050405020304" pitchFamily="18" charset="0"/>
            </a:endParaRPr>
          </a:p>
          <a:p>
            <a:pPr lvl="2"/>
            <a:endParaRPr lang="en-US" i="1" dirty="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a:p>
            <a:endParaRPr lang="en-US" dirty="0"/>
          </a:p>
        </p:txBody>
      </p:sp>
      <p:pic>
        <p:nvPicPr>
          <p:cNvPr id="4" name="Content Placeholder 3" descr="C:\Users\user\Desktop\Publications\Library trends paper\Working towards finalization\final documents\Figure and tables\Pillars to open scholarship.tif"/>
          <p:cNvPicPr>
            <a:picLocks/>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18230" r="72013"/>
          <a:stretch/>
        </p:blipFill>
        <p:spPr bwMode="auto">
          <a:xfrm>
            <a:off x="131618" y="1219200"/>
            <a:ext cx="2514600" cy="52993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2895600" y="1252268"/>
            <a:ext cx="6019800" cy="4524315"/>
          </a:xfrm>
          <a:prstGeom prst="rect">
            <a:avLst/>
          </a:prstGeom>
        </p:spPr>
        <p:txBody>
          <a:bodyPr wrap="square">
            <a:spAutoFit/>
          </a:bodyPr>
          <a:lstStyle/>
          <a:p>
            <a:r>
              <a:rPr lang="en-US" sz="2400" b="1" u="sng" dirty="0" smtClean="0">
                <a:latin typeface="Times New Roman" panose="02020603050405020304" pitchFamily="18" charset="0"/>
                <a:cs typeface="Times New Roman" panose="02020603050405020304" pitchFamily="18" charset="0"/>
              </a:rPr>
              <a:t>Open </a:t>
            </a:r>
            <a:r>
              <a:rPr lang="en-US" sz="2400" b="1" u="sng" dirty="0">
                <a:latin typeface="Times New Roman" panose="02020603050405020304" pitchFamily="18" charset="0"/>
                <a:cs typeface="Times New Roman" panose="02020603050405020304" pitchFamily="18" charset="0"/>
              </a:rPr>
              <a:t>source  </a:t>
            </a:r>
            <a:r>
              <a:rPr lang="en-US" sz="2400" dirty="0">
                <a:latin typeface="Times New Roman" panose="02020603050405020304" pitchFamily="18" charset="0"/>
                <a:cs typeface="Times New Roman" panose="02020603050405020304" pitchFamily="18" charset="0"/>
              </a:rPr>
              <a:t>uses </a:t>
            </a:r>
            <a:r>
              <a:rPr lang="en-US" sz="2400" b="1" dirty="0">
                <a:latin typeface="Times New Roman" panose="02020603050405020304" pitchFamily="18" charset="0"/>
                <a:cs typeface="Times New Roman" panose="02020603050405020304" pitchFamily="18" charset="0"/>
              </a:rPr>
              <a:t>communities of practice</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crowd sourcing</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refers to the creation of software in which the source code is available, free of charge, to the general public for use and/or modification from its original </a:t>
            </a:r>
            <a:r>
              <a:rPr lang="en-US" sz="2400" dirty="0" smtClean="0">
                <a:latin typeface="Times New Roman" panose="02020603050405020304" pitchFamily="18" charset="0"/>
                <a:cs typeface="Times New Roman" panose="02020603050405020304" pitchFamily="18" charset="0"/>
              </a:rPr>
              <a:t>design</a:t>
            </a:r>
          </a:p>
          <a:p>
            <a:pPr marL="34290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Open </a:t>
            </a:r>
            <a:r>
              <a:rPr lang="en-US" sz="2400" dirty="0">
                <a:latin typeface="Times New Roman" panose="02020603050405020304" pitchFamily="18" charset="0"/>
                <a:cs typeface="Times New Roman" panose="02020603050405020304" pitchFamily="18" charset="0"/>
              </a:rPr>
              <a:t>source </a:t>
            </a:r>
            <a:r>
              <a:rPr lang="en-US" sz="2400" dirty="0" smtClean="0">
                <a:latin typeface="Times New Roman" panose="02020603050405020304" pitchFamily="18" charset="0"/>
                <a:cs typeface="Times New Roman" panose="02020603050405020304" pitchFamily="18" charset="0"/>
              </a:rPr>
              <a:t>was developed </a:t>
            </a:r>
            <a:r>
              <a:rPr lang="en-US" sz="2400" dirty="0">
                <a:latin typeface="Times New Roman" panose="02020603050405020304" pitchFamily="18" charset="0"/>
                <a:cs typeface="Times New Roman" panose="02020603050405020304" pitchFamily="18" charset="0"/>
              </a:rPr>
              <a:t>in the technology community as a </a:t>
            </a:r>
            <a:r>
              <a:rPr lang="en-US" sz="2400" dirty="0" smtClean="0">
                <a:latin typeface="Times New Roman" panose="02020603050405020304" pitchFamily="18" charset="0"/>
                <a:cs typeface="Times New Roman" panose="02020603050405020304" pitchFamily="18" charset="0"/>
              </a:rPr>
              <a:t> counter to </a:t>
            </a:r>
            <a:r>
              <a:rPr lang="en-US" sz="2400" dirty="0">
                <a:latin typeface="Times New Roman" panose="02020603050405020304" pitchFamily="18" charset="0"/>
                <a:cs typeface="Times New Roman" panose="02020603050405020304" pitchFamily="18" charset="0"/>
              </a:rPr>
              <a:t>proprietary software owned by </a:t>
            </a:r>
            <a:r>
              <a:rPr lang="en-US" sz="2400" dirty="0" smtClean="0">
                <a:latin typeface="Times New Roman" panose="02020603050405020304" pitchFamily="18" charset="0"/>
                <a:cs typeface="Times New Roman" panose="02020603050405020304" pitchFamily="18" charset="0"/>
              </a:rPr>
              <a:t>corporations</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8686800" y="6172200"/>
            <a:ext cx="457200" cy="609600"/>
          </a:xfrm>
        </p:spPr>
        <p:txBody>
          <a:bodyPr/>
          <a:lstStyle/>
          <a:p>
            <a:pPr algn="ctr"/>
            <a:fld id="{2F1F3886-8B53-4AEE-B096-8A4EB71E5001}" type="slidenum">
              <a:rPr lang="en-US" sz="2400" b="1" smtClean="0">
                <a:latin typeface="Times New Roman" panose="02020603050405020304" pitchFamily="18" charset="0"/>
                <a:cs typeface="Times New Roman" panose="02020603050405020304" pitchFamily="18" charset="0"/>
              </a:rPr>
              <a:pPr algn="ctr"/>
              <a:t>4</a:t>
            </a:fld>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8976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4636"/>
            <a:ext cx="7467600" cy="803564"/>
          </a:xfrm>
        </p:spPr>
        <p:txBody>
          <a:bodyPr>
            <a:normAutofit/>
          </a:bodyPr>
          <a:lstStyle/>
          <a:p>
            <a:r>
              <a:rPr lang="en-US" b="1" dirty="0">
                <a:latin typeface="Times New Roman" panose="02020603050405020304" pitchFamily="18" charset="0"/>
                <a:cs typeface="Times New Roman" panose="02020603050405020304" pitchFamily="18" charset="0"/>
              </a:rPr>
              <a:t>Pillars of open scholarship</a:t>
            </a:r>
            <a:endParaRPr lang="en-US" b="1" dirty="0"/>
          </a:p>
        </p:txBody>
      </p:sp>
      <p:sp>
        <p:nvSpPr>
          <p:cNvPr id="3" name="Content Placeholder 2"/>
          <p:cNvSpPr>
            <a:spLocks noGrp="1"/>
          </p:cNvSpPr>
          <p:nvPr>
            <p:ph idx="1"/>
          </p:nvPr>
        </p:nvSpPr>
        <p:spPr>
          <a:xfrm>
            <a:off x="152400" y="1143000"/>
            <a:ext cx="8915400" cy="5562600"/>
          </a:xfrm>
        </p:spPr>
        <p:txBody>
          <a:bodyPr>
            <a:normAutofit/>
          </a:bodyPr>
          <a:lstStyle/>
          <a:p>
            <a:endParaRPr lang="en-US" b="1" i="1" dirty="0" smtClean="0">
              <a:latin typeface="Times New Roman" panose="02020603050405020304" pitchFamily="18" charset="0"/>
              <a:cs typeface="Times New Roman" panose="02020603050405020304" pitchFamily="18" charset="0"/>
            </a:endParaRPr>
          </a:p>
          <a:p>
            <a:endParaRPr lang="en-US" b="1" i="1" dirty="0">
              <a:latin typeface="Times New Roman" panose="02020603050405020304" pitchFamily="18" charset="0"/>
              <a:cs typeface="Times New Roman" panose="02020603050405020304" pitchFamily="18" charset="0"/>
            </a:endParaRPr>
          </a:p>
          <a:p>
            <a:endParaRPr lang="en-US" b="1" i="1" dirty="0" smtClean="0">
              <a:latin typeface="Times New Roman" panose="02020603050405020304" pitchFamily="18" charset="0"/>
              <a:cs typeface="Times New Roman" panose="02020603050405020304" pitchFamily="18" charset="0"/>
            </a:endParaRPr>
          </a:p>
          <a:p>
            <a:endParaRPr lang="en-US" b="1" i="1" dirty="0">
              <a:latin typeface="Times New Roman" panose="02020603050405020304" pitchFamily="18" charset="0"/>
              <a:cs typeface="Times New Roman" panose="02020603050405020304" pitchFamily="18" charset="0"/>
            </a:endParaRPr>
          </a:p>
          <a:p>
            <a:endParaRPr lang="en-US" b="1" i="1" dirty="0" smtClean="0">
              <a:latin typeface="Times New Roman" panose="02020603050405020304" pitchFamily="18" charset="0"/>
              <a:cs typeface="Times New Roman" panose="02020603050405020304" pitchFamily="18" charset="0"/>
            </a:endParaRPr>
          </a:p>
          <a:p>
            <a:pPr lvl="2"/>
            <a:endParaRPr lang="en-US" i="1" dirty="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a:p>
            <a:endParaRPr lang="en-US" dirty="0"/>
          </a:p>
        </p:txBody>
      </p:sp>
      <p:pic>
        <p:nvPicPr>
          <p:cNvPr id="4" name="Content Placeholder 3" descr="C:\Users\user\Desktop\Publications\Library trends paper\Working towards finalization\final documents\Figure and tables\Pillars to open scholarship.tif"/>
          <p:cNvPicPr>
            <a:picLocks/>
          </p:cNvPicPr>
          <p:nvPr/>
        </p:nvPicPr>
        <p:blipFill rotWithShape="1">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l="32993" t="17061" r="33504" b="12203"/>
          <a:stretch/>
        </p:blipFill>
        <p:spPr bwMode="auto">
          <a:xfrm>
            <a:off x="152400" y="1295400"/>
            <a:ext cx="2819400" cy="518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3124200" y="1298093"/>
            <a:ext cx="5867400" cy="5632311"/>
          </a:xfrm>
          <a:prstGeom prst="rect">
            <a:avLst/>
          </a:prstGeom>
        </p:spPr>
        <p:txBody>
          <a:bodyPr wrap="square">
            <a:spAutoFit/>
          </a:bodyPr>
          <a:lstStyle/>
          <a:p>
            <a:r>
              <a:rPr lang="en-US" sz="2400" b="1" u="sng" dirty="0">
                <a:latin typeface="Times New Roman" panose="02020603050405020304" pitchFamily="18" charset="0"/>
                <a:cs typeface="Times New Roman" panose="02020603050405020304" pitchFamily="18" charset="0"/>
              </a:rPr>
              <a:t>Open access</a:t>
            </a:r>
            <a:r>
              <a:rPr lang="en-US" sz="2400" dirty="0">
                <a:latin typeface="Times New Roman" panose="02020603050405020304" pitchFamily="18" charset="0"/>
                <a:cs typeface="Times New Roman" panose="02020603050405020304" pitchFamily="18" charset="0"/>
              </a:rPr>
              <a:t> refers to free access to </a:t>
            </a:r>
            <a:r>
              <a:rPr lang="en-US" sz="2400" dirty="0" smtClean="0">
                <a:latin typeface="Times New Roman" panose="02020603050405020304" pitchFamily="18" charset="0"/>
                <a:cs typeface="Times New Roman" panose="02020603050405020304" pitchFamily="18" charset="0"/>
              </a:rPr>
              <a:t>scholarly </a:t>
            </a:r>
            <a:r>
              <a:rPr lang="en-US" sz="2400" dirty="0">
                <a:latin typeface="Times New Roman" panose="02020603050405020304" pitchFamily="18" charset="0"/>
                <a:cs typeface="Times New Roman" panose="02020603050405020304" pitchFamily="18" charset="0"/>
              </a:rPr>
              <a:t>information </a:t>
            </a:r>
            <a:r>
              <a:rPr lang="en-US" sz="2400" dirty="0" smtClean="0">
                <a:latin typeface="Times New Roman" panose="02020603050405020304" pitchFamily="18" charset="0"/>
                <a:cs typeface="Times New Roman" panose="02020603050405020304" pitchFamily="18" charset="0"/>
              </a:rPr>
              <a:t>for </a:t>
            </a:r>
            <a:r>
              <a:rPr lang="en-US" sz="2400" dirty="0">
                <a:latin typeface="Times New Roman" panose="02020603050405020304" pitchFamily="18" charset="0"/>
                <a:cs typeface="Times New Roman" panose="02020603050405020304" pitchFamily="18" charset="0"/>
              </a:rPr>
              <a:t>the </a:t>
            </a:r>
            <a:r>
              <a:rPr lang="en-US" sz="2400" b="1" u="sng" dirty="0">
                <a:latin typeface="Times New Roman" panose="02020603050405020304" pitchFamily="18" charset="0"/>
                <a:cs typeface="Times New Roman" panose="02020603050405020304" pitchFamily="18" charset="0"/>
              </a:rPr>
              <a:t>end </a:t>
            </a:r>
            <a:r>
              <a:rPr lang="en-US" sz="2400" b="1" u="sng" dirty="0" smtClean="0">
                <a:latin typeface="Times New Roman" panose="02020603050405020304" pitchFamily="18" charset="0"/>
                <a:cs typeface="Times New Roman" panose="02020603050405020304" pitchFamily="18" charset="0"/>
              </a:rPr>
              <a:t>user</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founding philosophy of the movement</a:t>
            </a:r>
            <a:r>
              <a:rPr lang="en-US" sz="2400" dirty="0">
                <a:latin typeface="Times New Roman" panose="02020603050405020304" pitchFamily="18" charset="0"/>
                <a:cs typeface="Times New Roman" panose="02020603050405020304" pitchFamily="18" charset="0"/>
              </a:rPr>
              <a:t> was the sharing of scholarly literature for the furtherance of </a:t>
            </a:r>
            <a:r>
              <a:rPr lang="en-US" sz="2400" dirty="0" smtClean="0">
                <a:latin typeface="Times New Roman" panose="02020603050405020304" pitchFamily="18" charset="0"/>
                <a:cs typeface="Times New Roman" panose="02020603050405020304" pitchFamily="18" charset="0"/>
              </a:rPr>
              <a:t>research</a:t>
            </a:r>
          </a:p>
          <a:p>
            <a:pPr marL="34290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philanthropic philosophy, that is, sharing of research output for the benefit of society and the research </a:t>
            </a:r>
            <a:r>
              <a:rPr lang="en-US" sz="2400" dirty="0" smtClean="0">
                <a:latin typeface="Times New Roman" panose="02020603050405020304" pitchFamily="18" charset="0"/>
                <a:cs typeface="Times New Roman" panose="02020603050405020304" pitchFamily="18" charset="0"/>
              </a:rPr>
              <a:t>community</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improves visibility of research output </a:t>
            </a: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Vendors constructed a new business model – APCs</a:t>
            </a:r>
          </a:p>
        </p:txBody>
      </p:sp>
      <p:sp>
        <p:nvSpPr>
          <p:cNvPr id="6" name="Slide Number Placeholder 5"/>
          <p:cNvSpPr>
            <a:spLocks noGrp="1"/>
          </p:cNvSpPr>
          <p:nvPr>
            <p:ph type="sldNum" sz="quarter" idx="12"/>
          </p:nvPr>
        </p:nvSpPr>
        <p:spPr/>
        <p:txBody>
          <a:bodyPr/>
          <a:lstStyle/>
          <a:p>
            <a:fld id="{2F1F3886-8B53-4AEE-B096-8A4EB71E5001}" type="slidenum">
              <a:rPr lang="en-US" smtClean="0"/>
              <a:t>5</a:t>
            </a:fld>
            <a:endParaRPr lang="en-US" dirty="0"/>
          </a:p>
        </p:txBody>
      </p:sp>
    </p:spTree>
    <p:extLst>
      <p:ext uri="{BB962C8B-B14F-4D97-AF65-F5344CB8AC3E}">
        <p14:creationId xmlns:p14="http://schemas.microsoft.com/office/powerpoint/2010/main" val="1383457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4636"/>
            <a:ext cx="7467600" cy="803564"/>
          </a:xfrm>
        </p:spPr>
        <p:txBody>
          <a:bodyPr>
            <a:normAutofit/>
          </a:bodyPr>
          <a:lstStyle/>
          <a:p>
            <a:r>
              <a:rPr lang="en-US" b="1" dirty="0">
                <a:latin typeface="Times New Roman" panose="02020603050405020304" pitchFamily="18" charset="0"/>
                <a:cs typeface="Times New Roman" panose="02020603050405020304" pitchFamily="18" charset="0"/>
              </a:rPr>
              <a:t>Pillars of open scholarship</a:t>
            </a:r>
            <a:endParaRPr lang="en-US" b="1" dirty="0"/>
          </a:p>
        </p:txBody>
      </p:sp>
      <p:sp>
        <p:nvSpPr>
          <p:cNvPr id="3" name="Content Placeholder 2"/>
          <p:cNvSpPr>
            <a:spLocks noGrp="1"/>
          </p:cNvSpPr>
          <p:nvPr>
            <p:ph idx="1"/>
          </p:nvPr>
        </p:nvSpPr>
        <p:spPr>
          <a:xfrm>
            <a:off x="152400" y="1143000"/>
            <a:ext cx="8915400" cy="5562600"/>
          </a:xfrm>
        </p:spPr>
        <p:txBody>
          <a:bodyPr>
            <a:normAutofit/>
          </a:bodyPr>
          <a:lstStyle/>
          <a:p>
            <a:endParaRPr lang="en-US" b="1" i="1" dirty="0" smtClean="0">
              <a:latin typeface="Times New Roman" panose="02020603050405020304" pitchFamily="18" charset="0"/>
              <a:cs typeface="Times New Roman" panose="02020603050405020304" pitchFamily="18" charset="0"/>
            </a:endParaRPr>
          </a:p>
          <a:p>
            <a:endParaRPr lang="en-US" b="1" i="1" dirty="0">
              <a:latin typeface="Times New Roman" panose="02020603050405020304" pitchFamily="18" charset="0"/>
              <a:cs typeface="Times New Roman" panose="02020603050405020304" pitchFamily="18" charset="0"/>
            </a:endParaRPr>
          </a:p>
          <a:p>
            <a:endParaRPr lang="en-US" b="1" i="1" dirty="0" smtClean="0">
              <a:latin typeface="Times New Roman" panose="02020603050405020304" pitchFamily="18" charset="0"/>
              <a:cs typeface="Times New Roman" panose="02020603050405020304" pitchFamily="18" charset="0"/>
            </a:endParaRPr>
          </a:p>
          <a:p>
            <a:endParaRPr lang="en-US" b="1" i="1" dirty="0">
              <a:latin typeface="Times New Roman" panose="02020603050405020304" pitchFamily="18" charset="0"/>
              <a:cs typeface="Times New Roman" panose="02020603050405020304" pitchFamily="18" charset="0"/>
            </a:endParaRPr>
          </a:p>
          <a:p>
            <a:endParaRPr lang="en-US" b="1" i="1" dirty="0" smtClean="0">
              <a:latin typeface="Times New Roman" panose="02020603050405020304" pitchFamily="18" charset="0"/>
              <a:cs typeface="Times New Roman" panose="02020603050405020304" pitchFamily="18" charset="0"/>
            </a:endParaRPr>
          </a:p>
          <a:p>
            <a:pPr lvl="2"/>
            <a:endParaRPr lang="en-US" i="1" dirty="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a:p>
            <a:endParaRPr lang="en-US" dirty="0"/>
          </a:p>
        </p:txBody>
      </p:sp>
      <p:sp>
        <p:nvSpPr>
          <p:cNvPr id="5" name="Rectangle 4"/>
          <p:cNvSpPr/>
          <p:nvPr/>
        </p:nvSpPr>
        <p:spPr>
          <a:xfrm>
            <a:off x="2743200" y="1366421"/>
            <a:ext cx="6096000" cy="3046988"/>
          </a:xfrm>
          <a:prstGeom prst="rect">
            <a:avLst/>
          </a:prstGeom>
        </p:spPr>
        <p:txBody>
          <a:bodyPr wrap="square">
            <a:spAutoFit/>
          </a:bodyPr>
          <a:lstStyle/>
          <a:p>
            <a:r>
              <a:rPr lang="en-US" sz="2400" b="1" u="sng" dirty="0">
                <a:latin typeface="Times New Roman" panose="02020603050405020304" pitchFamily="18" charset="0"/>
                <a:cs typeface="Times New Roman" panose="02020603050405020304" pitchFamily="18" charset="0"/>
              </a:rPr>
              <a:t>Open Educational Resources</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refer </a:t>
            </a:r>
            <a:r>
              <a:rPr lang="en-US" sz="2400" dirty="0">
                <a:latin typeface="Times New Roman" panose="02020603050405020304" pitchFamily="18" charset="0"/>
                <a:cs typeface="Times New Roman" panose="02020603050405020304" pitchFamily="18" charset="0"/>
              </a:rPr>
              <a:t>to teaching and learning materials that are in the public domain </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founding philosophy of the OER movement</a:t>
            </a:r>
            <a:r>
              <a:rPr lang="en-US" sz="2400" dirty="0">
                <a:latin typeface="Times New Roman" panose="02020603050405020304" pitchFamily="18" charset="0"/>
                <a:cs typeface="Times New Roman" panose="02020603050405020304" pitchFamily="18" charset="0"/>
              </a:rPr>
              <a:t> was the improvement of the quality of education </a:t>
            </a: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2F1F3886-8B53-4AEE-B096-8A4EB71E5001}" type="slidenum">
              <a:rPr lang="en-US" smtClean="0"/>
              <a:t>6</a:t>
            </a:fld>
            <a:endParaRPr lang="en-US" dirty="0"/>
          </a:p>
        </p:txBody>
      </p:sp>
      <p:pic>
        <p:nvPicPr>
          <p:cNvPr id="7" name="Picture 6"/>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66509" t="15347" b="13689"/>
          <a:stretch/>
        </p:blipFill>
        <p:spPr bwMode="auto">
          <a:xfrm>
            <a:off x="228600" y="1219200"/>
            <a:ext cx="2362200" cy="5105399"/>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18884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4636"/>
            <a:ext cx="7467600" cy="803564"/>
          </a:xfrm>
        </p:spPr>
        <p:txBody>
          <a:bodyPr>
            <a:normAutofit/>
          </a:bodyPr>
          <a:lstStyle/>
          <a:p>
            <a:r>
              <a:rPr lang="en-US" b="1" dirty="0">
                <a:latin typeface="Times New Roman" panose="02020603050405020304" pitchFamily="18" charset="0"/>
                <a:cs typeface="Times New Roman" panose="02020603050405020304" pitchFamily="18" charset="0"/>
              </a:rPr>
              <a:t>Pillars of open scholarship</a:t>
            </a:r>
            <a:endParaRPr lang="en-US" b="1" dirty="0"/>
          </a:p>
        </p:txBody>
      </p:sp>
      <p:sp>
        <p:nvSpPr>
          <p:cNvPr id="3" name="Content Placeholder 2"/>
          <p:cNvSpPr>
            <a:spLocks noGrp="1"/>
          </p:cNvSpPr>
          <p:nvPr>
            <p:ph idx="1"/>
          </p:nvPr>
        </p:nvSpPr>
        <p:spPr>
          <a:xfrm>
            <a:off x="152400" y="1143000"/>
            <a:ext cx="8915400" cy="5562600"/>
          </a:xfrm>
        </p:spPr>
        <p:txBody>
          <a:bodyPr>
            <a:normAutofit/>
          </a:bodyPr>
          <a:lstStyle/>
          <a:p>
            <a:endParaRPr lang="en-US" b="1" i="1" dirty="0" smtClean="0">
              <a:latin typeface="Times New Roman" panose="02020603050405020304" pitchFamily="18" charset="0"/>
              <a:cs typeface="Times New Roman" panose="02020603050405020304" pitchFamily="18" charset="0"/>
            </a:endParaRPr>
          </a:p>
          <a:p>
            <a:endParaRPr lang="en-US" b="1" i="1" dirty="0">
              <a:latin typeface="Times New Roman" panose="02020603050405020304" pitchFamily="18" charset="0"/>
              <a:cs typeface="Times New Roman" panose="02020603050405020304" pitchFamily="18" charset="0"/>
            </a:endParaRPr>
          </a:p>
          <a:p>
            <a:endParaRPr lang="en-US" b="1" i="1" dirty="0" smtClean="0">
              <a:latin typeface="Times New Roman" panose="02020603050405020304" pitchFamily="18" charset="0"/>
              <a:cs typeface="Times New Roman" panose="02020603050405020304" pitchFamily="18" charset="0"/>
            </a:endParaRPr>
          </a:p>
          <a:p>
            <a:endParaRPr lang="en-US" b="1" i="1" dirty="0">
              <a:latin typeface="Times New Roman" panose="02020603050405020304" pitchFamily="18" charset="0"/>
              <a:cs typeface="Times New Roman" panose="02020603050405020304" pitchFamily="18" charset="0"/>
            </a:endParaRPr>
          </a:p>
          <a:p>
            <a:endParaRPr lang="en-US" b="1" i="1" dirty="0" smtClean="0">
              <a:latin typeface="Times New Roman" panose="02020603050405020304" pitchFamily="18" charset="0"/>
              <a:cs typeface="Times New Roman" panose="02020603050405020304" pitchFamily="18" charset="0"/>
            </a:endParaRPr>
          </a:p>
          <a:p>
            <a:pPr lvl="2"/>
            <a:endParaRPr lang="en-US" i="1" dirty="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a:p>
            <a:endParaRPr lang="en-US" dirty="0"/>
          </a:p>
        </p:txBody>
      </p:sp>
      <p:pic>
        <p:nvPicPr>
          <p:cNvPr id="6" name="Picture 5"/>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066800" y="1066800"/>
            <a:ext cx="7010400" cy="533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fld id="{2F1F3886-8B53-4AEE-B096-8A4EB71E5001}" type="slidenum">
              <a:rPr lang="en-US" smtClean="0"/>
              <a:t>7</a:t>
            </a:fld>
            <a:endParaRPr lang="en-US" dirty="0"/>
          </a:p>
        </p:txBody>
      </p:sp>
    </p:spTree>
    <p:extLst>
      <p:ext uri="{BB962C8B-B14F-4D97-AF65-F5344CB8AC3E}">
        <p14:creationId xmlns:p14="http://schemas.microsoft.com/office/powerpoint/2010/main" val="4123010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709"/>
            <a:ext cx="7620000" cy="990600"/>
          </a:xfrm>
        </p:spPr>
        <p:txBody>
          <a:bodyPr>
            <a:normAutofit fontScale="90000"/>
          </a:bodyPr>
          <a:lstStyle/>
          <a:p>
            <a:r>
              <a:rPr lang="en-US" b="1" dirty="0">
                <a:latin typeface="Times New Roman" panose="02020603050405020304" pitchFamily="18" charset="0"/>
                <a:cs typeface="Times New Roman" panose="02020603050405020304" pitchFamily="18" charset="0"/>
              </a:rPr>
              <a:t>Significance of OA for researchers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066800"/>
            <a:ext cx="8229600" cy="5059363"/>
          </a:xfrm>
        </p:spPr>
        <p:txBody>
          <a:bodyPr>
            <a:normAutofit/>
          </a:bodyPr>
          <a:lstStyle/>
          <a:p>
            <a:pPr marL="0" indent="0" algn="ctr">
              <a:buNone/>
            </a:pPr>
            <a:r>
              <a:rPr lang="en-US" sz="3600" dirty="0">
                <a:latin typeface="Times New Roman" panose="02020603050405020304" pitchFamily="18" charset="0"/>
                <a:cs typeface="Times New Roman" panose="02020603050405020304" pitchFamily="18" charset="0"/>
              </a:rPr>
              <a:t>Changing information landscape</a:t>
            </a:r>
          </a:p>
        </p:txBody>
      </p:sp>
      <p:pic>
        <p:nvPicPr>
          <p:cNvPr id="4" name="Picture 2" descr="http://images.rigzone.com/images/home/article/hf_131948_arti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81200"/>
            <a:ext cx="7531996" cy="42672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2F1F3886-8B53-4AEE-B096-8A4EB71E5001}" type="slidenum">
              <a:rPr lang="en-US" smtClean="0"/>
              <a:t>8</a:t>
            </a:fld>
            <a:endParaRPr lang="en-US" dirty="0"/>
          </a:p>
        </p:txBody>
      </p:sp>
    </p:spTree>
    <p:extLst>
      <p:ext uri="{BB962C8B-B14F-4D97-AF65-F5344CB8AC3E}">
        <p14:creationId xmlns:p14="http://schemas.microsoft.com/office/powerpoint/2010/main" val="3525625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709"/>
            <a:ext cx="7620000" cy="990600"/>
          </a:xfrm>
        </p:spPr>
        <p:txBody>
          <a:bodyPr>
            <a:normAutofit fontScale="90000"/>
          </a:bodyPr>
          <a:lstStyle/>
          <a:p>
            <a:r>
              <a:rPr lang="en-US" b="1" dirty="0">
                <a:latin typeface="Times New Roman" panose="02020603050405020304" pitchFamily="18" charset="0"/>
                <a:cs typeface="Times New Roman" panose="02020603050405020304" pitchFamily="18" charset="0"/>
              </a:rPr>
              <a:t>Significance of OA for researchers</a:t>
            </a:r>
            <a:endParaRPr lang="en-US" dirty="0">
              <a:latin typeface="Times New Roman" panose="02020603050405020304" pitchFamily="18" charset="0"/>
              <a:cs typeface="Times New Roman" panose="02020603050405020304" pitchFamily="18" charset="0"/>
            </a:endParaRPr>
          </a:p>
        </p:txBody>
      </p:sp>
      <p:pic>
        <p:nvPicPr>
          <p:cNvPr id="5" name="Picture 2" descr="http://images.rigzone.com/images/home/article/hf_131948_artic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8118" y="1066800"/>
            <a:ext cx="2046663" cy="14478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1066800"/>
            <a:ext cx="8229600" cy="5059363"/>
          </a:xfrm>
        </p:spPr>
        <p:txBody>
          <a:bodyPr>
            <a:normAutofit/>
          </a:bodyPr>
          <a:lstStyle/>
          <a:p>
            <a:pPr marL="0" indent="0" algn="ctr">
              <a:buNone/>
            </a:pPr>
            <a:r>
              <a:rPr lang="en-US" sz="3600" dirty="0">
                <a:latin typeface="Times New Roman" panose="02020603050405020304" pitchFamily="18" charset="0"/>
                <a:cs typeface="Times New Roman" panose="02020603050405020304" pitchFamily="18" charset="0"/>
              </a:rPr>
              <a:t>Changing information landscape</a:t>
            </a:r>
          </a:p>
        </p:txBody>
      </p:sp>
      <p:sp>
        <p:nvSpPr>
          <p:cNvPr id="4" name="Rectangle 3"/>
          <p:cNvSpPr/>
          <p:nvPr/>
        </p:nvSpPr>
        <p:spPr>
          <a:xfrm>
            <a:off x="173182" y="1676400"/>
            <a:ext cx="8991600" cy="4893647"/>
          </a:xfrm>
          <a:prstGeom prst="rect">
            <a:avLst/>
          </a:prstGeom>
        </p:spPr>
        <p:txBody>
          <a:bodyPr wrap="square">
            <a:spAutoFit/>
          </a:bodyPr>
          <a:lstStyle/>
          <a:p>
            <a:pPr marL="285750" indent="-285750">
              <a:buFont typeface="Arial" panose="020B0604020202020204" pitchFamily="34" charset="0"/>
              <a:buChar char="•"/>
            </a:pPr>
            <a:r>
              <a:rPr lang="en-US" sz="2600" dirty="0"/>
              <a:t> </a:t>
            </a:r>
            <a:r>
              <a:rPr lang="en-US" sz="2600" dirty="0" smtClean="0"/>
              <a:t>Importance of </a:t>
            </a:r>
            <a:r>
              <a:rPr lang="en-US" sz="2600" dirty="0" smtClean="0">
                <a:latin typeface="Times New Roman" panose="02020603050405020304" pitchFamily="18" charset="0"/>
                <a:cs typeface="Times New Roman" panose="02020603050405020304" pitchFamily="18" charset="0"/>
              </a:rPr>
              <a:t>OA </a:t>
            </a:r>
            <a:r>
              <a:rPr lang="en-US" sz="2600" dirty="0">
                <a:latin typeface="Times New Roman" panose="02020603050405020304" pitchFamily="18" charset="0"/>
                <a:cs typeface="Times New Roman" panose="02020603050405020304" pitchFamily="18" charset="0"/>
              </a:rPr>
              <a:t>is </a:t>
            </a:r>
            <a:r>
              <a:rPr lang="en-US" sz="2600" dirty="0" smtClean="0">
                <a:latin typeface="Times New Roman" panose="02020603050405020304" pitchFamily="18" charset="0"/>
                <a:cs typeface="Times New Roman" panose="02020603050405020304" pitchFamily="18" charset="0"/>
              </a:rPr>
              <a:t>split:</a:t>
            </a:r>
          </a:p>
          <a:p>
            <a:pPr marL="914400" lvl="1" indent="-457200">
              <a:buFont typeface="Wingdings" panose="05000000000000000000" pitchFamily="2" charset="2"/>
              <a:buChar char="Ø"/>
            </a:pPr>
            <a:r>
              <a:rPr lang="en-US" sz="2600" dirty="0" smtClean="0">
                <a:latin typeface="Times New Roman" panose="02020603050405020304" pitchFamily="18" charset="0"/>
                <a:cs typeface="Times New Roman" panose="02020603050405020304" pitchFamily="18" charset="0"/>
              </a:rPr>
              <a:t>Access for the furtherance </a:t>
            </a:r>
            <a:r>
              <a:rPr lang="en-US" sz="2600" dirty="0">
                <a:latin typeface="Times New Roman" panose="02020603050405020304" pitchFamily="18" charset="0"/>
                <a:cs typeface="Times New Roman" panose="02020603050405020304" pitchFamily="18" charset="0"/>
              </a:rPr>
              <a:t>of research </a:t>
            </a:r>
            <a:endParaRPr lang="en-US" sz="2600" dirty="0" smtClean="0">
              <a:latin typeface="Times New Roman" panose="02020603050405020304" pitchFamily="18" charset="0"/>
              <a:cs typeface="Times New Roman" panose="02020603050405020304" pitchFamily="18" charset="0"/>
            </a:endParaRPr>
          </a:p>
          <a:p>
            <a:pPr marL="914400" lvl="1" indent="-457200">
              <a:buFont typeface="Wingdings" panose="05000000000000000000" pitchFamily="2" charset="2"/>
              <a:buChar char="Ø"/>
            </a:pPr>
            <a:r>
              <a:rPr lang="en-US" sz="2600" dirty="0" smtClean="0">
                <a:latin typeface="Times New Roman" panose="02020603050405020304" pitchFamily="18" charset="0"/>
                <a:cs typeface="Times New Roman" panose="02020603050405020304" pitchFamily="18" charset="0"/>
              </a:rPr>
              <a:t>potential </a:t>
            </a:r>
            <a:r>
              <a:rPr lang="en-US" sz="2600" dirty="0">
                <a:latin typeface="Times New Roman" panose="02020603050405020304" pitchFamily="18" charset="0"/>
                <a:cs typeface="Times New Roman" panose="02020603050405020304" pitchFamily="18" charset="0"/>
              </a:rPr>
              <a:t>impact and improved visibility of the </a:t>
            </a:r>
            <a:r>
              <a:rPr lang="en-US" sz="2600" dirty="0" smtClean="0">
                <a:latin typeface="Times New Roman" panose="02020603050405020304" pitchFamily="18" charset="0"/>
                <a:cs typeface="Times New Roman" panose="02020603050405020304" pitchFamily="18" charset="0"/>
              </a:rPr>
              <a:t>research</a:t>
            </a:r>
            <a:endParaRPr lang="en-US" sz="2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600" dirty="0" smtClean="0">
                <a:latin typeface="Times New Roman" panose="02020603050405020304" pitchFamily="18" charset="0"/>
                <a:cs typeface="Times New Roman" panose="02020603050405020304" pitchFamily="18" charset="0"/>
              </a:rPr>
              <a:t>Google </a:t>
            </a:r>
            <a:r>
              <a:rPr lang="en-US" sz="2600" dirty="0">
                <a:latin typeface="Times New Roman" panose="02020603050405020304" pitchFamily="18" charset="0"/>
                <a:cs typeface="Times New Roman" panose="02020603050405020304" pitchFamily="18" charset="0"/>
              </a:rPr>
              <a:t>will add value to the discoverability and accessibility of open research </a:t>
            </a:r>
            <a:r>
              <a:rPr lang="en-US" sz="2600" dirty="0" smtClean="0">
                <a:latin typeface="Times New Roman" panose="02020603050405020304" pitchFamily="18" charset="0"/>
                <a:cs typeface="Times New Roman" panose="02020603050405020304" pitchFamily="18" charset="0"/>
              </a:rPr>
              <a:t>content </a:t>
            </a:r>
          </a:p>
          <a:p>
            <a:pPr marL="914400" lvl="1" indent="-457200">
              <a:buFont typeface="Wingdings" panose="05000000000000000000" pitchFamily="2" charset="2"/>
              <a:buChar char="Ø"/>
            </a:pPr>
            <a:r>
              <a:rPr lang="en-US" sz="2600" dirty="0" smtClean="0">
                <a:latin typeface="Times New Roman" panose="02020603050405020304" pitchFamily="18" charset="0"/>
                <a:cs typeface="Times New Roman" panose="02020603050405020304" pitchFamily="18" charset="0"/>
              </a:rPr>
              <a:t>improve </a:t>
            </a:r>
            <a:r>
              <a:rPr lang="en-US" sz="2600" dirty="0">
                <a:latin typeface="Times New Roman" panose="02020603050405020304" pitchFamily="18" charset="0"/>
                <a:cs typeface="Times New Roman" panose="02020603050405020304" pitchFamily="18" charset="0"/>
              </a:rPr>
              <a:t>the research impact through increased usage and </a:t>
            </a:r>
            <a:r>
              <a:rPr lang="en-US" sz="2600" dirty="0" smtClean="0">
                <a:latin typeface="Times New Roman" panose="02020603050405020304" pitchFamily="18" charset="0"/>
                <a:cs typeface="Times New Roman" panose="02020603050405020304" pitchFamily="18" charset="0"/>
              </a:rPr>
              <a:t>citation</a:t>
            </a:r>
          </a:p>
          <a:p>
            <a:pPr marL="285750" indent="-285750">
              <a:buFont typeface="Arial" panose="020B0604020202020204" pitchFamily="34" charset="0"/>
              <a:buChar char="•"/>
            </a:pPr>
            <a:r>
              <a:rPr lang="en-US" sz="2600" dirty="0" smtClean="0">
                <a:latin typeface="Times New Roman" panose="02020603050405020304" pitchFamily="18" charset="0"/>
                <a:cs typeface="Times New Roman" panose="02020603050405020304" pitchFamily="18" charset="0"/>
              </a:rPr>
              <a:t>In the main, if </a:t>
            </a:r>
            <a:r>
              <a:rPr lang="en-US" sz="2600" dirty="0">
                <a:latin typeface="Times New Roman" panose="02020603050405020304" pitchFamily="18" charset="0"/>
                <a:cs typeface="Times New Roman" panose="02020603050405020304" pitchFamily="18" charset="0"/>
              </a:rPr>
              <a:t>the researcher can see it but cannot get access then it does not exist as the researcher will seek </a:t>
            </a:r>
            <a:r>
              <a:rPr lang="en-US" sz="2600" dirty="0" smtClean="0">
                <a:latin typeface="Times New Roman" panose="02020603050405020304" pitchFamily="18" charset="0"/>
                <a:cs typeface="Times New Roman" panose="02020603050405020304" pitchFamily="18" charset="0"/>
              </a:rPr>
              <a:t>alternatives</a:t>
            </a:r>
          </a:p>
          <a:p>
            <a:pPr marL="285750" indent="-285750">
              <a:buFont typeface="Arial" panose="020B0604020202020204" pitchFamily="34" charset="0"/>
              <a:buChar char="•"/>
            </a:pPr>
            <a:r>
              <a:rPr lang="en-US" sz="2600" dirty="0" smtClean="0">
                <a:latin typeface="Times New Roman" panose="02020603050405020304" pitchFamily="18" charset="0"/>
                <a:cs typeface="Times New Roman" panose="02020603050405020304" pitchFamily="18" charset="0"/>
              </a:rPr>
              <a:t>Despite </a:t>
            </a:r>
            <a:r>
              <a:rPr lang="en-US" sz="2600" dirty="0">
                <a:latin typeface="Times New Roman" panose="02020603050405020304" pitchFamily="18" charset="0"/>
                <a:cs typeface="Times New Roman" panose="02020603050405020304" pitchFamily="18" charset="0"/>
              </a:rPr>
              <a:t>the fact that scholarly information is ubiquitously visible, if it cannot be discovered and accessed, it will negate its capacity to impact the furtherance of </a:t>
            </a:r>
            <a:r>
              <a:rPr lang="en-US" sz="2600" dirty="0" smtClean="0">
                <a:latin typeface="Times New Roman" panose="02020603050405020304" pitchFamily="18" charset="0"/>
                <a:cs typeface="Times New Roman" panose="02020603050405020304" pitchFamily="18" charset="0"/>
              </a:rPr>
              <a:t>research</a:t>
            </a:r>
            <a:endParaRPr lang="en-US" sz="26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2F1F3886-8B53-4AEE-B096-8A4EB71E5001}" type="slidenum">
              <a:rPr lang="en-US" smtClean="0"/>
              <a:t>9</a:t>
            </a:fld>
            <a:endParaRPr lang="en-US" dirty="0"/>
          </a:p>
        </p:txBody>
      </p:sp>
    </p:spTree>
    <p:extLst>
      <p:ext uri="{BB962C8B-B14F-4D97-AF65-F5344CB8AC3E}">
        <p14:creationId xmlns:p14="http://schemas.microsoft.com/office/powerpoint/2010/main" val="1480045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856</TotalTime>
  <Words>1075</Words>
  <Application>Microsoft Office PowerPoint</Application>
  <PresentationFormat>On-screen Show (4:3)</PresentationFormat>
  <Paragraphs>177</Paragraphs>
  <Slides>20</Slides>
  <Notes>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Discussion outline</vt:lpstr>
      <vt:lpstr>Pillars of open scholarship</vt:lpstr>
      <vt:lpstr>Pillars of open scholarship</vt:lpstr>
      <vt:lpstr>Pillars of open scholarship</vt:lpstr>
      <vt:lpstr>Pillars of open scholarship</vt:lpstr>
      <vt:lpstr>Pillars of open scholarship</vt:lpstr>
      <vt:lpstr>Significance of OA for researchers</vt:lpstr>
      <vt:lpstr>Significance of OA for researchers</vt:lpstr>
      <vt:lpstr>Significance of OA for researchers</vt:lpstr>
      <vt:lpstr>Significance of OA for researchers</vt:lpstr>
      <vt:lpstr>Significance of OA for researchers</vt:lpstr>
      <vt:lpstr>PowerPoint Presentation</vt:lpstr>
      <vt:lpstr>PowerPoint Presentation</vt:lpstr>
      <vt:lpstr>Open Educational Resources</vt:lpstr>
      <vt:lpstr>Open Educational Resources</vt:lpstr>
      <vt:lpstr>Open Educational Resources</vt:lpstr>
      <vt:lpstr>OERs vs MOOCs</vt:lpstr>
      <vt:lpstr> Conclusion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151</cp:revision>
  <dcterms:created xsi:type="dcterms:W3CDTF">2015-07-02T13:53:20Z</dcterms:created>
  <dcterms:modified xsi:type="dcterms:W3CDTF">2015-07-27T04:11:43Z</dcterms:modified>
</cp:coreProperties>
</file>