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  <p:sldMasterId id="2147484372" r:id="rId2"/>
    <p:sldMasterId id="2147484379" r:id="rId3"/>
    <p:sldMasterId id="2147484394" r:id="rId4"/>
    <p:sldMasterId id="2147484406" r:id="rId5"/>
    <p:sldMasterId id="2147484604" r:id="rId6"/>
    <p:sldMasterId id="2147484636" r:id="rId7"/>
    <p:sldMasterId id="2147484656" r:id="rId8"/>
    <p:sldMasterId id="2147484677" r:id="rId9"/>
  </p:sldMasterIdLst>
  <p:notesMasterIdLst>
    <p:notesMasterId r:id="rId44"/>
  </p:notesMasterIdLst>
  <p:handoutMasterIdLst>
    <p:handoutMasterId r:id="rId45"/>
  </p:handoutMasterIdLst>
  <p:sldIdLst>
    <p:sldId id="444" r:id="rId10"/>
    <p:sldId id="447" r:id="rId11"/>
    <p:sldId id="449" r:id="rId12"/>
    <p:sldId id="450" r:id="rId13"/>
    <p:sldId id="451" r:id="rId14"/>
    <p:sldId id="452" r:id="rId15"/>
    <p:sldId id="453" r:id="rId16"/>
    <p:sldId id="454" r:id="rId17"/>
    <p:sldId id="455" r:id="rId18"/>
    <p:sldId id="456" r:id="rId19"/>
    <p:sldId id="457" r:id="rId20"/>
    <p:sldId id="458" r:id="rId21"/>
    <p:sldId id="459" r:id="rId22"/>
    <p:sldId id="460" r:id="rId23"/>
    <p:sldId id="461" r:id="rId24"/>
    <p:sldId id="462" r:id="rId25"/>
    <p:sldId id="463" r:id="rId26"/>
    <p:sldId id="464" r:id="rId27"/>
    <p:sldId id="465" r:id="rId28"/>
    <p:sldId id="466" r:id="rId29"/>
    <p:sldId id="467" r:id="rId30"/>
    <p:sldId id="468" r:id="rId31"/>
    <p:sldId id="494" r:id="rId32"/>
    <p:sldId id="495" r:id="rId33"/>
    <p:sldId id="499" r:id="rId34"/>
    <p:sldId id="496" r:id="rId35"/>
    <p:sldId id="497" r:id="rId36"/>
    <p:sldId id="500" r:id="rId37"/>
    <p:sldId id="501" r:id="rId38"/>
    <p:sldId id="503" r:id="rId39"/>
    <p:sldId id="502" r:id="rId40"/>
    <p:sldId id="504" r:id="rId41"/>
    <p:sldId id="492" r:id="rId42"/>
    <p:sldId id="493" r:id="rId4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0A0A"/>
    <a:srgbClr val="78A22F"/>
    <a:srgbClr val="0083BF"/>
    <a:srgbClr val="FF9100"/>
    <a:srgbClr val="A00000"/>
    <a:srgbClr val="505050"/>
    <a:srgbClr val="FFB400"/>
    <a:srgbClr val="4E4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2115" autoAdjust="0"/>
  </p:normalViewPr>
  <p:slideViewPr>
    <p:cSldViewPr snapToGrid="0">
      <p:cViewPr>
        <p:scale>
          <a:sx n="70" d="100"/>
          <a:sy n="70" d="100"/>
        </p:scale>
        <p:origin x="-47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95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7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7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B55D6FC-56BD-409C-87CC-569B20963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99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0" rIns="92301" bIns="46150" numCol="1" anchor="t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0" rIns="92301" bIns="46150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4135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15913" y="4295775"/>
            <a:ext cx="6281737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0" rIns="92301" bIns="46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0" rIns="92301" bIns="46150" numCol="1" anchor="b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0" rIns="92301" bIns="46150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D12136F-A1EC-40C5-8C4C-CDFB2EEA7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97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03346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87C96-5F32-49C5-86DC-CBA4DA69FC7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87C96-5F32-49C5-86DC-CBA4DA69FC73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2936">
              <a:defRPr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Currently research evaluation is the most reliant on external information sources and benchmarks and least well defined in terms of regulatory, practice, or regional drivers</a:t>
            </a:r>
          </a:p>
          <a:p>
            <a:endParaRPr lang="en-US" dirty="0" smtClean="0"/>
          </a:p>
          <a:p>
            <a:r>
              <a:rPr lang="en-US" dirty="0" smtClean="0"/>
              <a:t>There are various</a:t>
            </a:r>
            <a:r>
              <a:rPr lang="en-US" baseline="0" dirty="0" smtClean="0"/>
              <a:t> ways to measure and manage research – all important and all connected to an overall research management strategy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these involve analyzing a variety of data points and often require new metrics or indicators</a:t>
            </a:r>
          </a:p>
          <a:p>
            <a:pPr defTabSz="922936">
              <a:defRPr/>
            </a:pPr>
            <a:endParaRPr lang="en-US" dirty="0" smtClean="0"/>
          </a:p>
          <a:p>
            <a:pPr defTabSz="922936">
              <a:defRPr/>
            </a:pPr>
            <a:r>
              <a:rPr lang="en-US" dirty="0" smtClean="0"/>
              <a:t>Additional information and data sources provide context for a multidimensional  approach to assessment. This can include:</a:t>
            </a:r>
          </a:p>
          <a:p>
            <a:endParaRPr lang="en-US" baseline="0" dirty="0" smtClean="0"/>
          </a:p>
          <a:p>
            <a:pPr lvl="0"/>
            <a:r>
              <a:rPr lang="en-US" dirty="0" smtClean="0"/>
              <a:t>University Data – </a:t>
            </a:r>
            <a:r>
              <a:rPr lang="en-US" dirty="0" err="1" smtClean="0"/>
              <a:t>ie</a:t>
            </a:r>
            <a:r>
              <a:rPr lang="en-US" dirty="0" smtClean="0"/>
              <a:t> HR information</a:t>
            </a:r>
          </a:p>
          <a:p>
            <a:pPr lvl="0"/>
            <a:r>
              <a:rPr lang="en-US" dirty="0" smtClean="0"/>
              <a:t>Faculty Data – </a:t>
            </a:r>
            <a:r>
              <a:rPr lang="en-US" dirty="0" err="1" smtClean="0"/>
              <a:t>ie</a:t>
            </a:r>
            <a:r>
              <a:rPr lang="en-US" dirty="0" smtClean="0"/>
              <a:t> courses taught</a:t>
            </a:r>
          </a:p>
          <a:p>
            <a:pPr lvl="0"/>
            <a:r>
              <a:rPr lang="en-US" dirty="0" smtClean="0"/>
              <a:t>Funding Data</a:t>
            </a:r>
          </a:p>
          <a:p>
            <a:pPr lvl="0"/>
            <a:r>
              <a:rPr lang="en-US" dirty="0" smtClean="0"/>
              <a:t>Reputational Data</a:t>
            </a:r>
          </a:p>
          <a:p>
            <a:pPr lvl="0"/>
            <a:r>
              <a:rPr lang="en-US" dirty="0" smtClean="0"/>
              <a:t>Citation Metrics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5951-B456-456C-BC35-23AA61DEA90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87C96-5F32-49C5-86DC-CBA4DA69FC7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Measuring the impact</a:t>
            </a:r>
          </a:p>
          <a:p>
            <a:r>
              <a:rPr lang="en-ZA" dirty="0" smtClean="0"/>
              <a:t>#</a:t>
            </a:r>
            <a:r>
              <a:rPr lang="en-ZA" baseline="0" dirty="0" smtClean="0"/>
              <a:t> of citations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4FE4D-D970-41C4-A419-AB92A14E0D4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C1B811-BC4F-4F8C-916C-EB4CA46839D2}" type="slidenum">
              <a:rPr lang="en-US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9</a:t>
            </a:fld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C1B811-BC4F-4F8C-916C-EB4CA46839D2}" type="slidenum">
              <a:rPr lang="en-US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12</a:t>
            </a:fld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C1B811-BC4F-4F8C-916C-EB4CA46839D2}" type="slidenum">
              <a:rPr lang="en-US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13</a:t>
            </a:fld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C1B811-BC4F-4F8C-916C-EB4CA46839D2}" type="slidenum">
              <a:rPr lang="en-US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14</a:t>
            </a:fld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The official InCites environment only provides us with access to the “</a:t>
            </a:r>
            <a:r>
              <a:rPr lang="en-GB" altLang="en-US" i="1" smtClean="0"/>
              <a:t>People</a:t>
            </a:r>
            <a:r>
              <a:rPr lang="en-GB" altLang="en-US" smtClean="0"/>
              <a:t>” and “</a:t>
            </a:r>
            <a:r>
              <a:rPr lang="en-GB" altLang="en-US" i="1" smtClean="0"/>
              <a:t>Organizations</a:t>
            </a:r>
            <a:r>
              <a:rPr lang="en-GB" altLang="en-US" smtClean="0"/>
              <a:t>” sections.</a:t>
            </a:r>
          </a:p>
          <a:p>
            <a:r>
              <a:rPr lang="en-GB" altLang="en-US" smtClean="0"/>
              <a:t>In QA you will also get access to:</a:t>
            </a:r>
          </a:p>
          <a:p>
            <a:pPr>
              <a:buFontTx/>
              <a:buChar char="-"/>
            </a:pPr>
            <a:r>
              <a:rPr lang="en-GB" altLang="en-US" smtClean="0"/>
              <a:t> </a:t>
            </a:r>
            <a:r>
              <a:rPr lang="en-GB" altLang="en-US" i="1" smtClean="0"/>
              <a:t>Regions</a:t>
            </a:r>
            <a:r>
              <a:rPr lang="en-GB" altLang="en-US" smtClean="0"/>
              <a:t>: (This could be compared to “national comparisons” in IC1) it allows you to work on national levels.</a:t>
            </a:r>
          </a:p>
          <a:p>
            <a:pPr>
              <a:buFontTx/>
              <a:buChar char="-"/>
            </a:pPr>
            <a:r>
              <a:rPr lang="en-GB" altLang="en-US" smtClean="0"/>
              <a:t> </a:t>
            </a:r>
            <a:r>
              <a:rPr lang="en-GB" altLang="en-US" i="1" smtClean="0"/>
              <a:t>Research Areas</a:t>
            </a:r>
            <a:r>
              <a:rPr lang="en-GB" altLang="en-US" smtClean="0"/>
              <a:t>: This section allows you to select specific research areas and use that angle to generate reports.</a:t>
            </a:r>
          </a:p>
          <a:p>
            <a:pPr>
              <a:buFontTx/>
              <a:buChar char="-"/>
            </a:pPr>
            <a:r>
              <a:rPr lang="en-GB" altLang="en-US" smtClean="0"/>
              <a:t> </a:t>
            </a:r>
            <a:r>
              <a:rPr lang="en-GB" altLang="en-US" i="1" smtClean="0"/>
              <a:t>Journals</a:t>
            </a:r>
            <a:r>
              <a:rPr lang="en-GB" altLang="en-US" smtClean="0"/>
              <a:t>: This will allow a user to drill into the bibliometric analysis of specific journals or groups of journals, and run comparisons, with and without using specific filters.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4740C9-8AF7-454D-8D75-F120DE5D177D}" type="slidenum">
              <a:rPr lang="en-US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15</a:t>
            </a:fld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42912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64980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459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3D5C3-764C-4C4E-851D-7D6E2F19A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251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e - white (graphs)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ncites.qa.thomsonreuters.com/images/8fc20d3c.background.png"/>
          <p:cNvPicPr>
            <a:picLocks noChangeAspect="1" noChangeArrowheads="1"/>
          </p:cNvPicPr>
          <p:nvPr userDrawn="1"/>
        </p:nvPicPr>
        <p:blipFill>
          <a:blip r:embed="rId2" cstate="print"/>
          <a:srcRect b="56786"/>
          <a:stretch>
            <a:fillRect/>
          </a:stretch>
        </p:blipFill>
        <p:spPr bwMode="auto">
          <a:xfrm>
            <a:off x="0" y="-18178"/>
            <a:ext cx="9144000" cy="691513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-13648"/>
            <a:ext cx="9153604" cy="111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91831-B690-48CC-9A59-818B8D7FE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 noChangeAspect="1"/>
          </p:cNvSpPr>
          <p:nvPr>
            <p:ph sz="half" idx="17"/>
          </p:nvPr>
        </p:nvSpPr>
        <p:spPr>
          <a:xfrm>
            <a:off x="190497" y="1475506"/>
            <a:ext cx="8776857" cy="4389120"/>
          </a:xfrm>
          <a:solidFill>
            <a:schemeClr val="bg1"/>
          </a:solidFill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548640" rIns="91440" bIns="91440"/>
          <a:lstStyle>
            <a:lvl1pPr marL="0">
              <a:buNone/>
              <a:defRPr/>
            </a:lvl1pPr>
          </a:lstStyle>
          <a:p>
            <a:r>
              <a:rPr lang="en-CA" i="1" dirty="0" smtClean="0"/>
              <a:t>Insert a mock up of the visualization or analysis here  </a:t>
            </a:r>
            <a:endParaRPr lang="en-GB" i="1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346" y="1569026"/>
            <a:ext cx="8177645" cy="353291"/>
          </a:xfrm>
          <a:solidFill>
            <a:srgbClr val="505050"/>
          </a:solidFill>
        </p:spPr>
        <p:txBody>
          <a:bodyPr lIns="274320" tIns="0" anchor="ctr"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736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le - white (graphs)dwed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ncites.qa.thomsonreuters.com/images/8fc20d3c.background.png"/>
          <p:cNvPicPr>
            <a:picLocks noChangeAspect="1" noChangeArrowheads="1"/>
          </p:cNvPicPr>
          <p:nvPr userDrawn="1"/>
        </p:nvPicPr>
        <p:blipFill>
          <a:blip r:embed="rId2" cstate="print"/>
          <a:srcRect b="56786"/>
          <a:stretch>
            <a:fillRect/>
          </a:stretch>
        </p:blipFill>
        <p:spPr bwMode="auto">
          <a:xfrm>
            <a:off x="0" y="-18178"/>
            <a:ext cx="9144000" cy="6915138"/>
          </a:xfrm>
          <a:prstGeom prst="rect">
            <a:avLst/>
          </a:prstGeom>
          <a:noFill/>
        </p:spPr>
      </p:pic>
      <p:sp>
        <p:nvSpPr>
          <p:cNvPr id="8" name="Content Placeholder 3"/>
          <p:cNvSpPr>
            <a:spLocks noGrp="1" noChangeAspect="1"/>
          </p:cNvSpPr>
          <p:nvPr userDrawn="1">
            <p:ph sz="half" idx="1"/>
          </p:nvPr>
        </p:nvSpPr>
        <p:spPr>
          <a:xfrm>
            <a:off x="1838902" y="1265877"/>
            <a:ext cx="5486400" cy="5486400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548640" rIns="91440" bIns="91440"/>
          <a:lstStyle>
            <a:lvl1pPr marL="0">
              <a:buNone/>
              <a:defRPr/>
            </a:lvl1pPr>
          </a:lstStyle>
          <a:p>
            <a:r>
              <a:rPr lang="en-CA" i="1" dirty="0" smtClean="0"/>
              <a:t>Insert a mock up of the visualization or analysis here  </a:t>
            </a:r>
            <a:endParaRPr lang="en-GB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-13648"/>
            <a:ext cx="9153604" cy="111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91831-B690-48CC-9A59-818B8D7FE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756067" y="1350817"/>
            <a:ext cx="4623952" cy="290946"/>
          </a:xfrm>
          <a:solidFill>
            <a:srgbClr val="505050"/>
          </a:solidFill>
        </p:spPr>
        <p:txBody>
          <a:bodyPr lIns="274320" tIns="0" rIns="91440" anchor="ctr"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0169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1118" y="274638"/>
            <a:ext cx="4935682" cy="681326"/>
          </a:xfrm>
        </p:spPr>
        <p:txBody>
          <a:bodyPr/>
          <a:lstStyle>
            <a:lvl1pPr>
              <a:defRPr>
                <a:solidFill>
                  <a:srgbClr val="FF91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DD2C5-0B03-4DD0-9532-C65FBB28C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186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E5BED-CA4A-4881-B354-B38C0086F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174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AD533-952A-4104-A5CE-5CBB434DF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80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6159B-8338-42E2-8079-F02526C1B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256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F01D0-7AF4-46D4-943A-CDBE8AA12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299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50321-CCE4-44FA-8A92-DB29518A7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907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A155-D4CA-4623-936D-AE486228B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832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512CB-9C8F-40C5-98FA-43F02087D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82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ECB56-562F-4FFC-84A9-E03606A86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735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7575" y="1525588"/>
            <a:ext cx="7369175" cy="45704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C2C90-4A7D-40F7-B71B-9E48C03F8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04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1967"/>
          <a:stretch>
            <a:fillRect/>
          </a:stretch>
        </p:blipFill>
        <p:spPr bwMode="auto">
          <a:xfrm>
            <a:off x="0" y="-1"/>
            <a:ext cx="9144000" cy="435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3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34216" y="1604626"/>
            <a:ext cx="8382000" cy="232842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i="1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6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Title 1</a:t>
            </a:r>
            <a:br>
              <a:rPr kumimoji="0" lang="en-US" sz="6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</a:b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subtitle</a:t>
            </a:r>
            <a:b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</a:b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subtitle (cont)</a:t>
            </a:r>
            <a:endParaRPr kumimoji="0" lang="ru-RU" sz="4000" b="0" i="1" u="none" strike="noStrike" kern="1200" cap="none" spc="0" normalizeH="0" baseline="0" noProof="0" dirty="0">
              <a:ln>
                <a:noFill/>
              </a:ln>
              <a:solidFill>
                <a:srgbClr val="FF8000"/>
              </a:solidFill>
              <a:effectLst/>
              <a:uLnTx/>
              <a:uFillTx/>
              <a:latin typeface="Georg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9887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>
                <a:solidFill>
                  <a:srgbClr val="4B4B4B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3689" y="1604178"/>
            <a:ext cx="0" cy="2340000"/>
          </a:xfrm>
          <a:prstGeom prst="line">
            <a:avLst/>
          </a:prstGeom>
          <a:ln w="152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782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5" y="189485"/>
            <a:ext cx="8580115" cy="836612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marL="177800" indent="0">
              <a:defRPr i="1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89831" y="188894"/>
            <a:ext cx="0" cy="835200"/>
          </a:xfrm>
          <a:prstGeom prst="line">
            <a:avLst/>
          </a:prstGeom>
          <a:ln w="152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-7869" b="6598"/>
          <a:stretch>
            <a:fillRect/>
          </a:stretch>
        </p:blipFill>
        <p:spPr bwMode="auto">
          <a:xfrm>
            <a:off x="51353" y="6165304"/>
            <a:ext cx="229139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-7869" r="88488" b="6598"/>
          <a:stretch>
            <a:fillRect/>
          </a:stretch>
        </p:blipFill>
        <p:spPr bwMode="auto">
          <a:xfrm>
            <a:off x="0" y="6165304"/>
            <a:ext cx="26379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5247" t="-7869" r="88488" b="6598"/>
          <a:stretch>
            <a:fillRect/>
          </a:stretch>
        </p:blipFill>
        <p:spPr bwMode="auto">
          <a:xfrm>
            <a:off x="2028066" y="6165304"/>
            <a:ext cx="71159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6186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-7869" b="6598"/>
          <a:stretch>
            <a:fillRect/>
          </a:stretch>
        </p:blipFill>
        <p:spPr bwMode="auto">
          <a:xfrm>
            <a:off x="51353" y="6165304"/>
            <a:ext cx="229139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-7869" r="88488" b="6598"/>
          <a:stretch>
            <a:fillRect/>
          </a:stretch>
        </p:blipFill>
        <p:spPr bwMode="auto">
          <a:xfrm>
            <a:off x="0" y="6165304"/>
            <a:ext cx="26379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247" t="-7869" r="88488" b="6598"/>
          <a:stretch>
            <a:fillRect/>
          </a:stretch>
        </p:blipFill>
        <p:spPr bwMode="auto">
          <a:xfrm>
            <a:off x="2028066" y="6165304"/>
            <a:ext cx="71159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7574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92088" y="2435746"/>
            <a:ext cx="0" cy="1800000"/>
          </a:xfrm>
          <a:prstGeom prst="line">
            <a:avLst/>
          </a:prstGeom>
          <a:ln w="152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2304168"/>
            <a:ext cx="7704459" cy="201560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Statement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Message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3 lines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t="-7869" b="6598"/>
          <a:stretch>
            <a:fillRect/>
          </a:stretch>
        </p:blipFill>
        <p:spPr bwMode="auto">
          <a:xfrm>
            <a:off x="51353" y="6165304"/>
            <a:ext cx="229139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t="-7869" r="88488" b="6598"/>
          <a:stretch>
            <a:fillRect/>
          </a:stretch>
        </p:blipFill>
        <p:spPr bwMode="auto">
          <a:xfrm>
            <a:off x="0" y="6165304"/>
            <a:ext cx="26379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5247" t="-7869" r="88488" b="6598"/>
          <a:stretch>
            <a:fillRect/>
          </a:stretch>
        </p:blipFill>
        <p:spPr bwMode="auto">
          <a:xfrm>
            <a:off x="2028066" y="6165304"/>
            <a:ext cx="71159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0099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2304168"/>
            <a:ext cx="7704459" cy="1268848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Statement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Message 2 lines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92088" y="2435746"/>
            <a:ext cx="0" cy="1166400"/>
          </a:xfrm>
          <a:prstGeom prst="line">
            <a:avLst/>
          </a:prstGeom>
          <a:ln w="152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t="-7869" b="6598"/>
          <a:stretch>
            <a:fillRect/>
          </a:stretch>
        </p:blipFill>
        <p:spPr bwMode="auto">
          <a:xfrm>
            <a:off x="51353" y="6165304"/>
            <a:ext cx="229139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 t="-7869" r="88488" b="6598"/>
          <a:stretch>
            <a:fillRect/>
          </a:stretch>
        </p:blipFill>
        <p:spPr bwMode="auto">
          <a:xfrm>
            <a:off x="0" y="6165304"/>
            <a:ext cx="26379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l="5247" t="-7869" r="88488" b="6598"/>
          <a:stretch>
            <a:fillRect/>
          </a:stretch>
        </p:blipFill>
        <p:spPr bwMode="auto">
          <a:xfrm>
            <a:off x="2028066" y="6165304"/>
            <a:ext cx="71159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746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2298078"/>
            <a:ext cx="7704459" cy="69278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Statement Message 1 line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92088" y="2435746"/>
            <a:ext cx="0" cy="540000"/>
          </a:xfrm>
          <a:prstGeom prst="line">
            <a:avLst/>
          </a:prstGeom>
          <a:ln w="152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-7869" b="6598"/>
          <a:stretch>
            <a:fillRect/>
          </a:stretch>
        </p:blipFill>
        <p:spPr bwMode="auto">
          <a:xfrm>
            <a:off x="51353" y="6165304"/>
            <a:ext cx="229139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-7869" r="88488" b="6598"/>
          <a:stretch>
            <a:fillRect/>
          </a:stretch>
        </p:blipFill>
        <p:spPr bwMode="auto">
          <a:xfrm>
            <a:off x="0" y="6165304"/>
            <a:ext cx="26379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247" t="-7869" r="88488" b="6598"/>
          <a:stretch>
            <a:fillRect/>
          </a:stretch>
        </p:blipFill>
        <p:spPr bwMode="auto">
          <a:xfrm>
            <a:off x="2028066" y="6165304"/>
            <a:ext cx="71159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3215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406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700213"/>
            <a:ext cx="8642350" cy="439261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defRPr>
                <a:solidFill>
                  <a:srgbClr val="4D4D4D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rgbClr val="4D4D4D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rgbClr val="4D4D4D"/>
                </a:solidFill>
              </a:defRPr>
            </a:lvl3pPr>
            <a:lvl4pPr marL="714375" indent="-176213">
              <a:buClr>
                <a:schemeClr val="accent1"/>
              </a:buClr>
              <a:defRPr>
                <a:solidFill>
                  <a:srgbClr val="4D4D4D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[]</a:t>
            </a:r>
          </a:p>
          <a:p>
            <a:pPr lvl="0"/>
            <a:r>
              <a:rPr lang="en-US" dirty="0" smtClean="0"/>
              <a:t>[]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[]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[]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r>
              <a:rPr lang="en-US" dirty="0" smtClean="0"/>
              <a:t>[]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0825" y="1196977"/>
            <a:ext cx="8642350" cy="360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 baseline="0">
                <a:solidFill>
                  <a:schemeClr val="accent1"/>
                </a:solidFill>
              </a:defRPr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538162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72668" y="6199488"/>
            <a:ext cx="7759772" cy="46987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FontTx/>
              <a:buNone/>
              <a:defRPr sz="80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2566225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98710"/>
            <a:ext cx="8042294" cy="461665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42911" y="1571612"/>
            <a:ext cx="8286808" cy="49292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80505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8CE57-740F-459E-85C6-6E27C7E7E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0021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94450"/>
            <a:ext cx="5172075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srgbClr val="4B4B4B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24863" y="6394450"/>
            <a:ext cx="457200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7DFB6-8DB6-4931-A732-D42DAE82BF57}" type="slidenum">
              <a:rPr lang="en-US" sz="1800">
                <a:solidFill>
                  <a:srgbClr val="4B4B4B"/>
                </a:solidFill>
                <a:ea typeface="MS PGothic" pitchFamily="34" charset="-128"/>
                <a:cs typeface="+mn-cs"/>
              </a:rPr>
              <a:pPr>
                <a:defRPr/>
              </a:pPr>
              <a:t>‹#›</a:t>
            </a:fld>
            <a:endParaRPr lang="en-US" sz="1800">
              <a:solidFill>
                <a:srgbClr val="4B4B4B"/>
              </a:solidFill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5743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57200" y="1600200"/>
            <a:ext cx="3124200" cy="2057400"/>
          </a:xfrm>
          <a:solidFill>
            <a:schemeClr val="tx1"/>
          </a:solidFill>
        </p:spPr>
        <p:txBody>
          <a:bodyPr tIns="91440" rIns="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00200"/>
            <a:ext cx="4876800" cy="4267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57200" y="3429000"/>
            <a:ext cx="3124200" cy="228600"/>
          </a:xfrm>
          <a:solidFill>
            <a:srgbClr val="000000">
              <a:alpha val="70000"/>
            </a:srgbClr>
          </a:solidFill>
          <a:ln>
            <a:noFill/>
          </a:ln>
        </p:spPr>
        <p:txBody>
          <a:bodyPr lIns="91440" anchor="ctr"/>
          <a:lstStyle>
            <a:lvl1pPr algn="l">
              <a:buNone/>
              <a:defRPr sz="9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57200" y="3657600"/>
            <a:ext cx="3124200" cy="228600"/>
          </a:xfrm>
        </p:spPr>
        <p:txBody>
          <a:bodyPr lIns="91440" anchor="ctr"/>
          <a:lstStyle>
            <a:lvl1pPr>
              <a:buNone/>
              <a:defRPr sz="800" cap="all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8"/>
          </p:nvPr>
        </p:nvSpPr>
        <p:spPr>
          <a:xfrm>
            <a:off x="3124200" y="6350000"/>
            <a:ext cx="4876800" cy="374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9"/>
          </p:nvPr>
        </p:nvSpPr>
        <p:spPr>
          <a:xfrm>
            <a:off x="8001000" y="635635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76C7CD-1BDE-4BD7-8417-F317BDB339C7}" type="slidenum">
              <a:rPr lang="en-US" sz="1800">
                <a:solidFill>
                  <a:srgbClr val="FFFFFF"/>
                </a:solidFill>
                <a:ea typeface="MS PGothic" pitchFamily="34" charset="-128"/>
                <a:cs typeface="+mn-cs"/>
              </a:rPr>
              <a:pPr/>
              <a:t>‹#›</a:t>
            </a:fld>
            <a:endParaRPr lang="en-US" sz="1800">
              <a:solidFill>
                <a:srgbClr val="FFFFFF"/>
              </a:solidFill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326361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69900" y="1600200"/>
            <a:ext cx="3886200" cy="4267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4787900" y="1600200"/>
            <a:ext cx="3886200" cy="4267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6"/>
          </p:nvPr>
        </p:nvSpPr>
        <p:spPr>
          <a:xfrm>
            <a:off x="3124200" y="6350000"/>
            <a:ext cx="4876800" cy="374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7"/>
          </p:nvPr>
        </p:nvSpPr>
        <p:spPr>
          <a:xfrm>
            <a:off x="8001000" y="635635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F470E8-0C5D-49FC-8FCE-BF85D5531638}" type="slidenum">
              <a:rPr lang="en-US" sz="1800">
                <a:solidFill>
                  <a:srgbClr val="FFFFFF"/>
                </a:solidFill>
                <a:ea typeface="MS PGothic" pitchFamily="34" charset="-128"/>
                <a:cs typeface="+mn-cs"/>
              </a:rPr>
              <a:pPr/>
              <a:t>‹#›</a:t>
            </a:fld>
            <a:endParaRPr lang="en-US" sz="1800">
              <a:solidFill>
                <a:srgbClr val="FFFFFF"/>
              </a:solidFill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8354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le - white (graphs)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ncites.qa.thomsonreuters.com/images/8fc20d3c.background.png"/>
          <p:cNvPicPr>
            <a:picLocks noChangeAspect="1" noChangeArrowheads="1"/>
          </p:cNvPicPr>
          <p:nvPr userDrawn="1"/>
        </p:nvPicPr>
        <p:blipFill>
          <a:blip r:embed="rId2" cstate="print"/>
          <a:srcRect b="56786"/>
          <a:stretch>
            <a:fillRect/>
          </a:stretch>
        </p:blipFill>
        <p:spPr bwMode="auto">
          <a:xfrm>
            <a:off x="0" y="-18178"/>
            <a:ext cx="9144000" cy="6915138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94450"/>
            <a:ext cx="5172075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srgbClr val="4B4B4B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24863" y="6394450"/>
            <a:ext cx="457200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91831-B690-48CC-9A59-818B8D7FEB00}" type="slidenum">
              <a:rPr lang="en-US" sz="1800">
                <a:solidFill>
                  <a:srgbClr val="4B4B4B"/>
                </a:solidFill>
                <a:ea typeface="MS PGothic" pitchFamily="34" charset="-128"/>
                <a:cs typeface="+mn-cs"/>
              </a:rPr>
              <a:pPr>
                <a:defRPr/>
              </a:pPr>
              <a:t>‹#›</a:t>
            </a:fld>
            <a:endParaRPr lang="en-US" sz="1800">
              <a:solidFill>
                <a:srgbClr val="4B4B4B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1" name="Content Placeholder 3"/>
          <p:cNvSpPr>
            <a:spLocks noGrp="1" noChangeAspect="1"/>
          </p:cNvSpPr>
          <p:nvPr>
            <p:ph sz="half" idx="17"/>
          </p:nvPr>
        </p:nvSpPr>
        <p:spPr>
          <a:xfrm>
            <a:off x="969819" y="1589809"/>
            <a:ext cx="4384964" cy="4389120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548640" rIns="91440" bIns="91440"/>
          <a:lstStyle>
            <a:lvl1pPr marL="0">
              <a:buNone/>
              <a:defRPr/>
            </a:lvl1pPr>
          </a:lstStyle>
          <a:p>
            <a:r>
              <a:rPr lang="en-CA" i="1" dirty="0" smtClean="0"/>
              <a:t>Insert a mock up of the visualization or analysis here  </a:t>
            </a:r>
            <a:endParaRPr lang="en-GB" i="1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52056" y="1683326"/>
            <a:ext cx="4281054" cy="353292"/>
          </a:xfrm>
          <a:solidFill>
            <a:srgbClr val="505050"/>
          </a:solidFill>
        </p:spPr>
        <p:txBody>
          <a:bodyPr lIns="274320" tIns="0" anchor="ctr"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title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20782"/>
            <a:ext cx="9144000" cy="89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009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8EE07-A6A9-43E5-B8DF-7F3CB5283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40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05F5D-5656-4AA3-96DA-4A43FB923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9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ED488-E29F-4841-8614-762FEF2DA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54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E3D6C-E020-4D73-8028-B8BED02D0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7575" y="1525588"/>
            <a:ext cx="7369175" cy="45704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6C9C3-AB2F-424B-8D33-17BF25C84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2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5" name="Picture 18" descr="tr_hrz_rgb_p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 bwMode="auto">
          <a:xfrm>
            <a:off x="846138" y="609600"/>
            <a:ext cx="7535862" cy="220980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182880" bIns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>
                    <a:lumMod val="75000"/>
                  </a:srgbClr>
                </a:solidFill>
                <a:latin typeface="Arial"/>
                <a:cs typeface="+mn-cs"/>
              </a:rPr>
              <a:t>Cover Page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800" i="1" dirty="0">
                <a:solidFill>
                  <a:srgbClr val="FFFFFF">
                    <a:lumMod val="75000"/>
                  </a:srgbClr>
                </a:solidFill>
                <a:latin typeface="Arial"/>
                <a:cs typeface="+mn-cs"/>
              </a:rPr>
              <a:t>Please choose proper image and copy here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486561"/>
          </a:xfrm>
        </p:spPr>
        <p:txBody>
          <a:bodyPr tIns="91440" rIns="0" bIns="9144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Tx/>
              <a:buFontTx/>
              <a:buNone/>
              <a:tabLst/>
              <a:defRPr sz="1800" baseline="0"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53639210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27" y="118243"/>
            <a:ext cx="7841472" cy="836612"/>
          </a:xfrm>
        </p:spPr>
        <p:txBody>
          <a:bodyPr/>
          <a:lstStyle>
            <a:lvl1pPr>
              <a:defRPr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427" y="1180548"/>
            <a:ext cx="7841472" cy="1610697"/>
          </a:xfrm>
        </p:spPr>
        <p:txBody>
          <a:bodyPr/>
          <a:lstStyle>
            <a:lvl1pPr>
              <a:spcBef>
                <a:spcPts val="900"/>
              </a:spcBef>
              <a:buSzPct val="115000"/>
              <a:buFont typeface="Wingdings" pitchFamily="2" charset="2"/>
              <a:buChar char="§"/>
              <a:defRPr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  <a:lvl2pPr marL="574675" indent="-231775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2pPr>
            <a:lvl3pPr marL="796925" indent="-169863">
              <a:spcBef>
                <a:spcPts val="300"/>
              </a:spcBef>
              <a:buFont typeface="Arial" pitchFamily="34" charset="0"/>
              <a:buChar char="–"/>
              <a:defRPr sz="18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3pPr>
            <a:lvl4pPr marL="1084263" indent="-222250">
              <a:spcBef>
                <a:spcPts val="3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4pPr>
            <a:lvl5pPr marL="1254125" indent="-169863">
              <a:spcBef>
                <a:spcPts val="3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6DEAAA32-CFFC-4DDA-A6B2-0552D85442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38466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8D549-EC9D-471C-B65A-FF97654DB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99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154670"/>
            <a:ext cx="3608388" cy="1163395"/>
          </a:xfrm>
        </p:spPr>
        <p:txBody>
          <a:bodyPr/>
          <a:lstStyle>
            <a:lvl1pPr>
              <a:defRPr sz="1600"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  <a:lvl2pPr>
              <a:defRPr sz="1400">
                <a:latin typeface="Arial" pitchFamily="34" charset="0"/>
                <a:ea typeface="HY견고딕" pitchFamily="18" charset="-127"/>
                <a:cs typeface="Arial" pitchFamily="34" charset="0"/>
              </a:defRPr>
            </a:lvl2pPr>
            <a:lvl3pPr>
              <a:defRPr sz="1200">
                <a:latin typeface="Arial" pitchFamily="34" charset="0"/>
                <a:ea typeface="HY견고딕" pitchFamily="18" charset="-127"/>
                <a:cs typeface="Arial" pitchFamily="34" charset="0"/>
              </a:defRPr>
            </a:lvl3pPr>
            <a:lvl4pPr>
              <a:defRPr sz="1100">
                <a:latin typeface="Arial" pitchFamily="34" charset="0"/>
                <a:ea typeface="HY견고딕" pitchFamily="18" charset="-127"/>
                <a:cs typeface="Arial" pitchFamily="34" charset="0"/>
              </a:defRPr>
            </a:lvl4pPr>
            <a:lvl5pPr>
              <a:defRPr sz="1100">
                <a:latin typeface="Arial" pitchFamily="34" charset="0"/>
                <a:ea typeface="HY견고딕" pitchFamily="18" charset="-127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154670"/>
            <a:ext cx="3608387" cy="1163395"/>
          </a:xfrm>
        </p:spPr>
        <p:txBody>
          <a:bodyPr/>
          <a:lstStyle>
            <a:lvl1pPr>
              <a:defRPr sz="1600"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  <a:lvl2pPr>
              <a:defRPr sz="1400">
                <a:latin typeface="Arial" pitchFamily="34" charset="0"/>
                <a:ea typeface="HY견고딕" pitchFamily="18" charset="-127"/>
                <a:cs typeface="Arial" pitchFamily="34" charset="0"/>
              </a:defRPr>
            </a:lvl2pPr>
            <a:lvl3pPr>
              <a:defRPr sz="1200">
                <a:latin typeface="Arial" pitchFamily="34" charset="0"/>
                <a:ea typeface="HY견고딕" pitchFamily="18" charset="-127"/>
                <a:cs typeface="Arial" pitchFamily="34" charset="0"/>
              </a:defRPr>
            </a:lvl3pPr>
            <a:lvl4pPr>
              <a:defRPr sz="1100">
                <a:latin typeface="Arial" pitchFamily="34" charset="0"/>
                <a:ea typeface="HY견고딕" pitchFamily="18" charset="-127"/>
                <a:cs typeface="Arial" pitchFamily="34" charset="0"/>
              </a:defRPr>
            </a:lvl4pPr>
            <a:lvl5pPr>
              <a:defRPr sz="1100">
                <a:latin typeface="Arial" pitchFamily="34" charset="0"/>
                <a:ea typeface="HY견고딕" pitchFamily="18" charset="-127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9151B5A6-4EAA-475E-B533-C4F143EBBF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8999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146AB50A-3FBF-48F9-B07E-DDC540DEDE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4234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800A6692-D98F-4A3A-A8C5-BC303756C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0375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TR_SlideLogo_BW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316663"/>
            <a:ext cx="16525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slideMaster_Logo6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377825" y="6323013"/>
            <a:ext cx="16446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50900" y="1538288"/>
            <a:ext cx="7445375" cy="4035425"/>
          </a:xfrm>
        </p:spPr>
        <p:txBody>
          <a:bodyPr anchor="t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993A3DFD-E2F4-403C-9469-38EBB7692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4161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_TitleLogo_BW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5967413"/>
            <a:ext cx="274161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TR_TitleLogo_BW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5967413"/>
            <a:ext cx="274161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55600" y="20605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7" name="Picture 7" descr="titleMaster_Logo600id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6045200" y="5965825"/>
            <a:ext cx="27463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1950" y="292100"/>
            <a:ext cx="8382000" cy="1665288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61950" y="2390775"/>
            <a:ext cx="8382000" cy="1800225"/>
          </a:xfrm>
        </p:spPr>
        <p:txBody>
          <a:bodyPr rIns="0"/>
          <a:lstStyle>
            <a:lvl1pPr>
              <a:spcBef>
                <a:spcPct val="0"/>
              </a:spcBef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5366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8CD1025-0B95-4569-A83B-E1893DEC3B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4754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3331A80-F866-48FD-82BD-15C5717F77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03473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0900" y="1528763"/>
            <a:ext cx="36464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528763"/>
            <a:ext cx="36464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DED237E-38C0-4C20-980B-A13DB11391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1938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80AC7DE-A097-4628-ADC4-08138D6185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023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89FDA43-95B6-48FA-A20E-28F455E0D3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12294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433945"/>
            <a:ext cx="7367155" cy="46922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8528C-9255-4060-868B-49F0F9410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17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D9D0226-12D9-45E3-A0EE-A93D60C727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4735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26F379D-7FF1-4D74-8EBD-2E55D887F4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2248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E79DE48-519E-4220-85C4-F11496FA98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3067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C79197D-6F6F-441C-A59B-F0B0293C8A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2027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5725" y="457200"/>
            <a:ext cx="1860550" cy="5641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0900" y="457200"/>
            <a:ext cx="5432425" cy="5641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E4292A1-59B8-42E2-A59D-BD8D9F292A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2081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7575" y="1525588"/>
            <a:ext cx="7369175" cy="457041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94450"/>
            <a:ext cx="5172075" cy="23177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Please do not distribute outside of CTSA bibliometrics group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  <a:cs typeface="Arial" charset="0"/>
              </a:defRPr>
            </a:lvl1pPr>
          </a:lstStyle>
          <a:p>
            <a:pPr>
              <a:defRPr/>
            </a:pPr>
            <a:fld id="{F9ED508D-C159-4325-A092-EB8472FBC8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1091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110743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1782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5" name="Picture 5" descr="RTR1KWE8_cropp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39725" y="371475"/>
            <a:ext cx="84518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tr_hrz_rgb_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139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Thomson Reuters 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5D591-CA77-4323-9304-0340FA141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384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e - white (graphs)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ncites.qa.thomsonreuters.com/images/8fc20d3c.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86"/>
          <a:stretch>
            <a:fillRect/>
          </a:stretch>
        </p:blipFill>
        <p:spPr bwMode="auto">
          <a:xfrm>
            <a:off x="0" y="-17463"/>
            <a:ext cx="9144000" cy="691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3"/>
          <p:cNvSpPr>
            <a:spLocks noGrp="1" noChangeAspect="1"/>
          </p:cNvSpPr>
          <p:nvPr>
            <p:ph sz="half" idx="17"/>
          </p:nvPr>
        </p:nvSpPr>
        <p:spPr>
          <a:xfrm>
            <a:off x="969819" y="1589809"/>
            <a:ext cx="4384964" cy="4389120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0" tIns="548640" rIns="91440" bIns="91440"/>
          <a:lstStyle>
            <a:lvl1pPr marL="0">
              <a:buNone/>
              <a:defRPr/>
            </a:lvl1pPr>
          </a:lstStyle>
          <a:p>
            <a:r>
              <a:rPr lang="en-CA" dirty="0" smtClean="0"/>
              <a:t>Insert a mock up of the visualization or analysis here  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852056" y="1683326"/>
            <a:ext cx="4281054" cy="353292"/>
          </a:xfrm>
          <a:solidFill>
            <a:srgbClr val="505050"/>
          </a:solidFill>
        </p:spPr>
        <p:txBody>
          <a:bodyPr lIns="274320" anchor="ctr"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26370-8D67-4E0E-A353-848F8849B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488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Thomson Reuters 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E1075-D309-4CE4-B252-2A328532F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7522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Thomson Reuters 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9B28E-42B2-4C56-91F3-6FCF7C8F4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1022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Thomson Reuters Confidential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B96A9-4187-4BD2-B0EF-1F8E28A57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9559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626225"/>
            <a:ext cx="5172075" cy="231775"/>
          </a:xfrm>
        </p:spPr>
        <p:txBody>
          <a:bodyPr/>
          <a:lstStyle>
            <a:lvl1pPr>
              <a:defRPr>
                <a:solidFill>
                  <a:srgbClr val="4B4B4B"/>
                </a:solidFill>
              </a:defRPr>
            </a:lvl1pPr>
          </a:lstStyle>
          <a:p>
            <a:pPr>
              <a:defRPr/>
            </a:pPr>
            <a:r>
              <a:rPr lang="en-US"/>
              <a:t>Thomson Reuters Confidential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58200" y="6626225"/>
            <a:ext cx="4572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56509-B8FD-4C40-BE7A-F3128D898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7486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Thomson Reuters Confidential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C1735-3268-4486-A1BF-35A6CA528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5947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Thomson Reuters 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34C11-7AB7-4891-9EB1-448BE64DB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5597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Thomson Reuters 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1D1A6-26C8-4480-A294-4A3374C15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2411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Thomson Reuters 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D64E6-A30D-4140-84D9-8FF01C1F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4634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Thomson Reuters 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148E1-E8E0-4031-A0D5-349A78735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6119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>
                <a:solidFill>
                  <a:srgbClr val="FF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>
                <a:solidFill>
                  <a:srgbClr val="4B4B4B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961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le - white (graphs)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ncites.qa.thomsonreuters.com/images/8fc20d3c.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86"/>
          <a:stretch>
            <a:fillRect/>
          </a:stretch>
        </p:blipFill>
        <p:spPr bwMode="auto">
          <a:xfrm>
            <a:off x="0" y="-17463"/>
            <a:ext cx="9144000" cy="691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53525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3"/>
          <p:cNvSpPr>
            <a:spLocks noGrp="1" noChangeAspect="1"/>
          </p:cNvSpPr>
          <p:nvPr>
            <p:ph sz="half" idx="17"/>
          </p:nvPr>
        </p:nvSpPr>
        <p:spPr>
          <a:xfrm>
            <a:off x="117757" y="1589809"/>
            <a:ext cx="4389120" cy="4386216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0" tIns="548640" rIns="91440" bIns="91440"/>
          <a:lstStyle>
            <a:lvl1pPr marL="0">
              <a:buNone/>
              <a:defRPr/>
            </a:lvl1pPr>
          </a:lstStyle>
          <a:p>
            <a:r>
              <a:rPr lang="en-CA" dirty="0" smtClean="0"/>
              <a:t>Insert a mock up of the visualization or analysis here  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-6" y="1683326"/>
            <a:ext cx="4281054" cy="353292"/>
          </a:xfrm>
          <a:solidFill>
            <a:srgbClr val="505050"/>
          </a:solidFill>
        </p:spPr>
        <p:txBody>
          <a:bodyPr lIns="274320" anchor="ctr"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 noChangeAspect="1"/>
          </p:cNvSpPr>
          <p:nvPr>
            <p:ph sz="half" idx="18"/>
          </p:nvPr>
        </p:nvSpPr>
        <p:spPr>
          <a:xfrm>
            <a:off x="4696690" y="1596736"/>
            <a:ext cx="4392026" cy="4389120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0" tIns="548640" rIns="91440" bIns="91440"/>
          <a:lstStyle>
            <a:lvl1pPr marL="0">
              <a:buNone/>
              <a:defRPr/>
            </a:lvl1pPr>
          </a:lstStyle>
          <a:p>
            <a:r>
              <a:rPr lang="en-CA" dirty="0" smtClean="0"/>
              <a:t>Insert a mock up of the visualization or analysis here  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9"/>
          </p:nvPr>
        </p:nvSpPr>
        <p:spPr>
          <a:xfrm>
            <a:off x="4578927" y="1690253"/>
            <a:ext cx="4281054" cy="353292"/>
          </a:xfrm>
          <a:solidFill>
            <a:srgbClr val="505050"/>
          </a:solidFill>
        </p:spPr>
        <p:txBody>
          <a:bodyPr lIns="274320" anchor="ctr"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106C0-ED7D-4009-AB61-A348E3656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646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6C7E450-471E-4F24-A2E1-6102DCC557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73718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F6EF9E4-AFA6-438A-AB54-26CCE4C6C0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49391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921FCF8-0EF9-4F15-971F-F26BB06936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7795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BCB65ED-D7F9-469C-87B9-2E6DF8130F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27758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BDA4BBB-B6BB-4EE7-9A56-1F47C88E3F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90218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8FC2F82-A4B9-4799-B8DC-DC3863BCAB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355024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D154FC8-A632-49BE-A20E-B2B3B41975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439060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3687F8F-CAFF-499F-B2F2-5347005B55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97680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F22A6A-CCD7-49CA-BEAD-107BAC3865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7847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E1E712C-A728-4463-BB3D-5C5F6583D3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72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e - white (graphs) &amp; orange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ncites.qa.thomsonreuters.com/images/8fc20d3c.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86"/>
          <a:stretch>
            <a:fillRect/>
          </a:stretch>
        </p:blipFill>
        <p:spPr bwMode="auto">
          <a:xfrm>
            <a:off x="0" y="-17463"/>
            <a:ext cx="9144000" cy="691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53525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16"/>
          <p:cNvSpPr>
            <a:spLocks noGrp="1" noChangeAspect="1"/>
          </p:cNvSpPr>
          <p:nvPr>
            <p:ph type="body" sz="quarter" idx="14"/>
          </p:nvPr>
        </p:nvSpPr>
        <p:spPr>
          <a:xfrm>
            <a:off x="5791781" y="1590096"/>
            <a:ext cx="2103120" cy="2098675"/>
          </a:xfrm>
          <a:gradFill>
            <a:gsLst>
              <a:gs pos="0">
                <a:srgbClr val="FF9100"/>
              </a:gs>
              <a:gs pos="90000">
                <a:srgbClr val="FFB400"/>
              </a:gs>
              <a:gs pos="100000">
                <a:srgbClr val="FFB400"/>
              </a:gs>
            </a:gsLst>
            <a:lin ang="5400000" scaled="0"/>
          </a:gradFill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 lIns="91440" tIns="457200" rIns="91440" bIns="91440"/>
          <a:lstStyle>
            <a:lvl1pPr marL="0">
              <a:buNone/>
              <a:defRPr sz="4400" b="1">
                <a:solidFill>
                  <a:schemeClr val="bg1"/>
                </a:solidFill>
              </a:defRPr>
            </a:lvl1pPr>
            <a:lvl2pPr marL="0">
              <a:buNone/>
              <a:defRPr b="1" i="1">
                <a:solidFill>
                  <a:schemeClr val="bg1"/>
                </a:solidFill>
              </a:defRPr>
            </a:lvl2pPr>
            <a:lvl3pPr marL="0">
              <a:buNone/>
              <a:defRPr sz="18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16"/>
          <p:cNvSpPr>
            <a:spLocks noGrp="1" noChangeAspect="1"/>
          </p:cNvSpPr>
          <p:nvPr>
            <p:ph type="body" sz="quarter" idx="15"/>
          </p:nvPr>
        </p:nvSpPr>
        <p:spPr>
          <a:xfrm>
            <a:off x="5788316" y="3897647"/>
            <a:ext cx="2103120" cy="2098675"/>
          </a:xfrm>
          <a:gradFill>
            <a:gsLst>
              <a:gs pos="0">
                <a:srgbClr val="FF9100"/>
              </a:gs>
              <a:gs pos="90000">
                <a:srgbClr val="FFB400"/>
              </a:gs>
              <a:gs pos="100000">
                <a:srgbClr val="FFB400"/>
              </a:gs>
            </a:gsLst>
            <a:lin ang="5400000" scaled="0"/>
          </a:gradFill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 lIns="91440" tIns="457200" rIns="91440" bIns="91440"/>
          <a:lstStyle>
            <a:lvl1pPr marL="0">
              <a:buNone/>
              <a:defRPr sz="4400" b="1">
                <a:solidFill>
                  <a:schemeClr val="bg1"/>
                </a:solidFill>
              </a:defRPr>
            </a:lvl1pPr>
            <a:lvl2pPr marL="0">
              <a:buNone/>
              <a:defRPr b="1" i="1">
                <a:solidFill>
                  <a:schemeClr val="bg1"/>
                </a:solidFill>
              </a:defRPr>
            </a:lvl2pPr>
            <a:lvl3pPr marL="0">
              <a:buNone/>
              <a:defRPr sz="18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Content Placeholder 3"/>
          <p:cNvSpPr>
            <a:spLocks noGrp="1" noChangeAspect="1"/>
          </p:cNvSpPr>
          <p:nvPr>
            <p:ph sz="half" idx="17"/>
          </p:nvPr>
        </p:nvSpPr>
        <p:spPr>
          <a:xfrm>
            <a:off x="969819" y="1589809"/>
            <a:ext cx="4384964" cy="4389120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0" tIns="548640" rIns="91440" bIns="91440"/>
          <a:lstStyle>
            <a:lvl1pPr marL="0">
              <a:buNone/>
              <a:defRPr/>
            </a:lvl1pPr>
          </a:lstStyle>
          <a:p>
            <a:r>
              <a:rPr lang="en-CA" dirty="0" smtClean="0"/>
              <a:t>Insert a mock up of the visualization or analysis here  </a:t>
            </a:r>
            <a:endParaRPr lang="en-GB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852056" y="1683326"/>
            <a:ext cx="4281054" cy="353292"/>
          </a:xfrm>
          <a:solidFill>
            <a:srgbClr val="505050"/>
          </a:solidFill>
        </p:spPr>
        <p:txBody>
          <a:bodyPr lIns="274320" anchor="ctr"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06AD0-6AC4-449F-9B1B-D13C30FC1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019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1226" y="536575"/>
            <a:ext cx="7373938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9250" y="1547813"/>
            <a:ext cx="8450263" cy="18811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1E8775C-1ACF-4C93-9149-12E8A24DA0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01899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26" y="536575"/>
            <a:ext cx="7373938" cy="831850"/>
          </a:xfrm>
        </p:spPr>
        <p:txBody>
          <a:bodyPr/>
          <a:lstStyle>
            <a:lvl1pPr>
              <a:defRPr lang="en-US" sz="2800" b="0" dirty="0">
                <a:solidFill>
                  <a:schemeClr val="tx2"/>
                </a:solidFill>
                <a:latin typeface="Knowledge Light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1224" y="1547813"/>
            <a:ext cx="3561715" cy="2828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68568" y="1547813"/>
            <a:ext cx="3616595" cy="2828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B1EDB49-E345-4527-8F64-A407DE7B05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91249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225" y="1996262"/>
            <a:ext cx="3564208" cy="4001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000" dirty="0" smtClean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8568" y="2051662"/>
            <a:ext cx="3616595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88" tIns="18288" rIns="18288" bIns="18288" anchor="b"/>
          <a:lstStyle>
            <a:lvl1pPr marL="0" indent="0">
              <a:buNone/>
              <a:defRPr lang="en-US" sz="2000" dirty="0" smtClean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11226" y="536575"/>
            <a:ext cx="7373938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1224" y="2498725"/>
            <a:ext cx="3571239" cy="171329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68568" y="2498725"/>
            <a:ext cx="3616595" cy="171329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A61ABE0-8368-44DA-A1D5-76AAC062BF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2179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_TitleLogo_BW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0438" y="5967413"/>
            <a:ext cx="2741612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TR_TitleLogo_BW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0438" y="5967413"/>
            <a:ext cx="2741612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55600" y="20605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666666"/>
              </a:solidFill>
              <a:latin typeface="Arial"/>
              <a:cs typeface="+mn-cs"/>
            </a:endParaRPr>
          </a:p>
        </p:txBody>
      </p:sp>
      <p:pic>
        <p:nvPicPr>
          <p:cNvPr id="7" name="Picture 7" descr="titleMaster_Logo600id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6045200" y="5965825"/>
            <a:ext cx="27463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1950" y="292100"/>
            <a:ext cx="8382000" cy="1665288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61950" y="2390775"/>
            <a:ext cx="8382000" cy="1800225"/>
          </a:xfrm>
        </p:spPr>
        <p:txBody>
          <a:bodyPr rIns="0"/>
          <a:lstStyle>
            <a:lvl1pPr>
              <a:spcBef>
                <a:spcPct val="0"/>
              </a:spcBef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73597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773AB-B90E-42BB-83D1-5A68D614A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836563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CC9C5-2553-44F3-8696-A584103832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63962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0900" y="1528763"/>
            <a:ext cx="36464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528763"/>
            <a:ext cx="36464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2761D-EC42-42E2-A2D4-8F750159D5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73594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02562-C5DD-431A-B959-6EC8D03DC1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290404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9F2F7-2C15-4F5F-9070-EF76233F3D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49641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2B5AC-8861-4710-B7BE-234529B903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0081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e - white (graphs)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ncites.qa.thomsonreuters.com/images/8fc20d3c.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86"/>
          <a:stretch>
            <a:fillRect/>
          </a:stretch>
        </p:blipFill>
        <p:spPr bwMode="auto">
          <a:xfrm>
            <a:off x="0" y="-17463"/>
            <a:ext cx="9144000" cy="691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53525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3"/>
          <p:cNvSpPr>
            <a:spLocks noGrp="1" noChangeAspect="1"/>
          </p:cNvSpPr>
          <p:nvPr>
            <p:ph sz="half" idx="17"/>
          </p:nvPr>
        </p:nvSpPr>
        <p:spPr>
          <a:xfrm>
            <a:off x="190497" y="1475506"/>
            <a:ext cx="8776857" cy="4389120"/>
          </a:xfrm>
          <a:solidFill>
            <a:schemeClr val="bg1"/>
          </a:solidFill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lIns="91440" tIns="548640" rIns="91440" bIns="91440"/>
          <a:lstStyle>
            <a:lvl1pPr marL="0">
              <a:buNone/>
              <a:defRPr/>
            </a:lvl1pPr>
          </a:lstStyle>
          <a:p>
            <a:r>
              <a:rPr lang="en-CA" dirty="0" smtClean="0"/>
              <a:t>Insert a mock up of the visualization or analysis here  </a:t>
            </a:r>
            <a:endParaRPr lang="en-GB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2346" y="1569026"/>
            <a:ext cx="8177645" cy="353291"/>
          </a:xfrm>
          <a:solidFill>
            <a:srgbClr val="505050"/>
          </a:solidFill>
        </p:spPr>
        <p:txBody>
          <a:bodyPr lIns="274320" anchor="ctr"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ABC3B-3FDD-4055-B020-2389BDAB2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870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07D09-2602-4D23-85E0-449583F78A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50980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3D1B2-6B4F-42ED-8854-3D6690F895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59384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0FF30-B86D-49EC-AF33-DC7450F027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90743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5725" y="457200"/>
            <a:ext cx="1860550" cy="5641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0900" y="457200"/>
            <a:ext cx="5432425" cy="5641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9F9F5-5A2B-42B7-9999-7D5928F5ED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92165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7575" y="1525588"/>
            <a:ext cx="7369175" cy="457041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94450"/>
            <a:ext cx="5172075" cy="231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z="1800">
                <a:cs typeface="+mn-cs"/>
              </a:rPr>
              <a:t>Please do not distribute outside of CTSA bibliometrics group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6D7794BD-2FE5-4FB1-845D-9917DDB7E1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62481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751567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474680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42912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4B4B4B"/>
              </a:solidFill>
              <a:latin typeface="Arial" charset="0"/>
              <a:cs typeface="+mn-cs"/>
            </a:endParaRPr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4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64980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85160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F9440-C00C-4570-92DF-538988589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415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C2C90-4A7D-40F7-B71B-9E48C03F8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433945"/>
            <a:ext cx="7367155" cy="46922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88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le - white (graphs)dwed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ncites.qa.thomsonreuters.com/images/8fc20d3c.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86"/>
          <a:stretch>
            <a:fillRect/>
          </a:stretch>
        </p:blipFill>
        <p:spPr bwMode="auto">
          <a:xfrm>
            <a:off x="0" y="-17463"/>
            <a:ext cx="9144000" cy="691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53525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3"/>
          <p:cNvSpPr>
            <a:spLocks noGrp="1" noChangeAspect="1"/>
          </p:cNvSpPr>
          <p:nvPr>
            <p:ph sz="half" idx="1"/>
          </p:nvPr>
        </p:nvSpPr>
        <p:spPr>
          <a:xfrm>
            <a:off x="1838902" y="1265877"/>
            <a:ext cx="5486400" cy="5486400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0" tIns="548640" rIns="91440" bIns="91440"/>
          <a:lstStyle>
            <a:lvl1pPr marL="0">
              <a:buNone/>
              <a:defRPr/>
            </a:lvl1pPr>
          </a:lstStyle>
          <a:p>
            <a:r>
              <a:rPr lang="en-CA" dirty="0" smtClean="0"/>
              <a:t>Insert a mock up of the visualization or analysis here 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6067" y="1350817"/>
            <a:ext cx="4623952" cy="290946"/>
          </a:xfrm>
          <a:solidFill>
            <a:srgbClr val="505050"/>
          </a:solidFill>
        </p:spPr>
        <p:txBody>
          <a:bodyPr lIns="274320" rIns="91440" anchor="ctr"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30015-D096-45C2-ABB6-E5CBA0253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227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e - white (graphs)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ncites.qa.thomsonreuters.com/images/8fc20d3c.background.png"/>
          <p:cNvPicPr>
            <a:picLocks noChangeAspect="1" noChangeArrowheads="1"/>
          </p:cNvPicPr>
          <p:nvPr userDrawn="1"/>
        </p:nvPicPr>
        <p:blipFill>
          <a:blip r:embed="rId2" cstate="print"/>
          <a:srcRect b="56786"/>
          <a:stretch>
            <a:fillRect/>
          </a:stretch>
        </p:blipFill>
        <p:spPr bwMode="auto">
          <a:xfrm>
            <a:off x="0" y="-18178"/>
            <a:ext cx="9144000" cy="691513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91831-B690-48CC-9A59-818B8D7FE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 noChangeAspect="1"/>
          </p:cNvSpPr>
          <p:nvPr>
            <p:ph sz="half" idx="17"/>
          </p:nvPr>
        </p:nvSpPr>
        <p:spPr>
          <a:xfrm>
            <a:off x="969819" y="1589809"/>
            <a:ext cx="4384964" cy="4389120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548640" rIns="91440" bIns="91440"/>
          <a:lstStyle>
            <a:lvl1pPr marL="0">
              <a:buNone/>
              <a:defRPr/>
            </a:lvl1pPr>
          </a:lstStyle>
          <a:p>
            <a:r>
              <a:rPr lang="en-CA" i="1" dirty="0" smtClean="0"/>
              <a:t>Insert a mock up of the visualization or analysis here  </a:t>
            </a:r>
            <a:endParaRPr lang="en-GB" i="1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52056" y="1683326"/>
            <a:ext cx="4281054" cy="353292"/>
          </a:xfrm>
          <a:solidFill>
            <a:srgbClr val="505050"/>
          </a:solidFill>
        </p:spPr>
        <p:txBody>
          <a:bodyPr lIns="274320" tIns="0" anchor="ctr"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title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20782"/>
            <a:ext cx="9144000" cy="89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4229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le - white (graphs)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incites.qa.thomsonreuters.com/images/8fc20d3c.background.png"/>
          <p:cNvPicPr>
            <a:picLocks noChangeAspect="1" noChangeArrowheads="1"/>
          </p:cNvPicPr>
          <p:nvPr userDrawn="1"/>
        </p:nvPicPr>
        <p:blipFill>
          <a:blip r:embed="rId2" cstate="print"/>
          <a:srcRect b="56786"/>
          <a:stretch>
            <a:fillRect/>
          </a:stretch>
        </p:blipFill>
        <p:spPr bwMode="auto">
          <a:xfrm>
            <a:off x="0" y="-18178"/>
            <a:ext cx="9144000" cy="691513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-13648"/>
            <a:ext cx="9153604" cy="111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91831-B690-48CC-9A59-818B8D7FE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 noChangeAspect="1"/>
          </p:cNvSpPr>
          <p:nvPr>
            <p:ph sz="half" idx="17"/>
          </p:nvPr>
        </p:nvSpPr>
        <p:spPr>
          <a:xfrm>
            <a:off x="117757" y="1589809"/>
            <a:ext cx="4389120" cy="4386216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548640" rIns="91440" bIns="91440"/>
          <a:lstStyle>
            <a:lvl1pPr marL="0">
              <a:buNone/>
              <a:defRPr/>
            </a:lvl1pPr>
          </a:lstStyle>
          <a:p>
            <a:r>
              <a:rPr lang="en-CA" i="1" dirty="0" smtClean="0"/>
              <a:t>Insert a mock up of the visualization or analysis here  </a:t>
            </a:r>
            <a:endParaRPr lang="en-GB" i="1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-6" y="1683326"/>
            <a:ext cx="4281054" cy="353292"/>
          </a:xfrm>
          <a:solidFill>
            <a:srgbClr val="505050"/>
          </a:solidFill>
        </p:spPr>
        <p:txBody>
          <a:bodyPr lIns="274320" tIns="0" anchor="ctr"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title </a:t>
            </a:r>
            <a:endParaRPr lang="en-US" dirty="0"/>
          </a:p>
        </p:txBody>
      </p:sp>
      <p:sp>
        <p:nvSpPr>
          <p:cNvPr id="8" name="Content Placeholder 3"/>
          <p:cNvSpPr>
            <a:spLocks noGrp="1" noChangeAspect="1"/>
          </p:cNvSpPr>
          <p:nvPr>
            <p:ph sz="half" idx="18"/>
          </p:nvPr>
        </p:nvSpPr>
        <p:spPr>
          <a:xfrm>
            <a:off x="4696690" y="1596736"/>
            <a:ext cx="4392026" cy="4389120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548640" rIns="91440" bIns="91440"/>
          <a:lstStyle>
            <a:lvl1pPr marL="0">
              <a:buNone/>
              <a:defRPr/>
            </a:lvl1pPr>
          </a:lstStyle>
          <a:p>
            <a:r>
              <a:rPr lang="en-CA" i="1" dirty="0" smtClean="0"/>
              <a:t>Insert a mock up of the visualization or analysis here  </a:t>
            </a:r>
            <a:endParaRPr lang="en-GB" i="1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4578927" y="1690253"/>
            <a:ext cx="4281054" cy="353292"/>
          </a:xfrm>
          <a:solidFill>
            <a:srgbClr val="505050"/>
          </a:solidFill>
        </p:spPr>
        <p:txBody>
          <a:bodyPr lIns="274320" tIns="0" anchor="ctr"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672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e - white (graphs) &amp; orange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ncites.qa.thomsonreuters.com/images/8fc20d3c.background.png"/>
          <p:cNvPicPr>
            <a:picLocks noChangeAspect="1" noChangeArrowheads="1"/>
          </p:cNvPicPr>
          <p:nvPr userDrawn="1"/>
        </p:nvPicPr>
        <p:blipFill>
          <a:blip r:embed="rId2" cstate="print"/>
          <a:srcRect b="56786"/>
          <a:stretch>
            <a:fillRect/>
          </a:stretch>
        </p:blipFill>
        <p:spPr bwMode="auto">
          <a:xfrm>
            <a:off x="0" y="-18178"/>
            <a:ext cx="9144000" cy="691513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-13648"/>
            <a:ext cx="9153604" cy="111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91831-B690-48CC-9A59-818B8D7FE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ext Placeholder 16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5791781" y="1590096"/>
            <a:ext cx="2103120" cy="2098675"/>
          </a:xfrm>
          <a:gradFill>
            <a:gsLst>
              <a:gs pos="0">
                <a:srgbClr val="FF9100"/>
              </a:gs>
              <a:gs pos="90000">
                <a:srgbClr val="FFB400"/>
              </a:gs>
              <a:gs pos="100000">
                <a:srgbClr val="FFB400"/>
              </a:gs>
            </a:gsLst>
            <a:lin ang="5400000" scaled="0"/>
          </a:gradFill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 lIns="91440" tIns="457200" rIns="91440" bIns="91440"/>
          <a:lstStyle>
            <a:lvl1pPr marL="0">
              <a:buNone/>
              <a:defRPr sz="4400" b="1">
                <a:solidFill>
                  <a:schemeClr val="bg1"/>
                </a:solidFill>
              </a:defRPr>
            </a:lvl1pPr>
            <a:lvl2pPr marL="0">
              <a:buNone/>
              <a:defRPr b="1" i="1">
                <a:solidFill>
                  <a:schemeClr val="bg1"/>
                </a:solidFill>
              </a:defRPr>
            </a:lvl2pPr>
            <a:lvl3pPr marL="0">
              <a:buNone/>
              <a:defRPr sz="18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#</a:t>
            </a:r>
          </a:p>
          <a:p>
            <a:pPr lvl="1"/>
            <a:r>
              <a:rPr lang="en-US" dirty="0" smtClean="0"/>
              <a:t>Description 1</a:t>
            </a:r>
          </a:p>
          <a:p>
            <a:pPr lvl="2"/>
            <a:r>
              <a:rPr lang="en-US" dirty="0" smtClean="0"/>
              <a:t>Description 2</a:t>
            </a:r>
          </a:p>
        </p:txBody>
      </p:sp>
      <p:sp>
        <p:nvSpPr>
          <p:cNvPr id="18" name="Text Placeholder 16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788316" y="3897647"/>
            <a:ext cx="2103120" cy="2098675"/>
          </a:xfrm>
          <a:gradFill>
            <a:gsLst>
              <a:gs pos="0">
                <a:srgbClr val="FF9100"/>
              </a:gs>
              <a:gs pos="90000">
                <a:srgbClr val="FFB400"/>
              </a:gs>
              <a:gs pos="100000">
                <a:srgbClr val="FFB400"/>
              </a:gs>
            </a:gsLst>
            <a:lin ang="5400000" scaled="0"/>
          </a:gradFill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 lIns="91440" tIns="457200" rIns="91440" bIns="91440"/>
          <a:lstStyle>
            <a:lvl1pPr marL="0">
              <a:buNone/>
              <a:defRPr sz="4400" b="1">
                <a:solidFill>
                  <a:schemeClr val="bg1"/>
                </a:solidFill>
              </a:defRPr>
            </a:lvl1pPr>
            <a:lvl2pPr marL="0">
              <a:buNone/>
              <a:defRPr b="1" i="1">
                <a:solidFill>
                  <a:schemeClr val="bg1"/>
                </a:solidFill>
              </a:defRPr>
            </a:lvl2pPr>
            <a:lvl3pPr marL="0">
              <a:buNone/>
              <a:defRPr sz="18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#</a:t>
            </a:r>
          </a:p>
          <a:p>
            <a:pPr lvl="1"/>
            <a:r>
              <a:rPr lang="en-US" dirty="0" smtClean="0"/>
              <a:t>Description 1</a:t>
            </a:r>
          </a:p>
          <a:p>
            <a:pPr lvl="2"/>
            <a:r>
              <a:rPr lang="en-US" dirty="0" smtClean="0"/>
              <a:t>Description 2</a:t>
            </a:r>
          </a:p>
        </p:txBody>
      </p:sp>
      <p:sp>
        <p:nvSpPr>
          <p:cNvPr id="11" name="Content Placeholder 3"/>
          <p:cNvSpPr>
            <a:spLocks noGrp="1" noChangeAspect="1"/>
          </p:cNvSpPr>
          <p:nvPr>
            <p:ph sz="half" idx="17"/>
          </p:nvPr>
        </p:nvSpPr>
        <p:spPr>
          <a:xfrm>
            <a:off x="969819" y="1589809"/>
            <a:ext cx="4384964" cy="4389120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548640" rIns="91440" bIns="91440"/>
          <a:lstStyle>
            <a:lvl1pPr marL="0">
              <a:buNone/>
              <a:defRPr/>
            </a:lvl1pPr>
          </a:lstStyle>
          <a:p>
            <a:r>
              <a:rPr lang="en-CA" i="1" dirty="0" smtClean="0"/>
              <a:t>Insert a mock up of the visualization or analysis here  </a:t>
            </a:r>
            <a:endParaRPr lang="en-GB" i="1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52056" y="1683326"/>
            <a:ext cx="4281054" cy="353292"/>
          </a:xfrm>
          <a:solidFill>
            <a:srgbClr val="505050"/>
          </a:solidFill>
        </p:spPr>
        <p:txBody>
          <a:bodyPr lIns="274320" tIns="0" anchor="ctr"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888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e - white (graphs)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ncites.qa.thomsonreuters.com/images/8fc20d3c.background.png"/>
          <p:cNvPicPr>
            <a:picLocks noChangeAspect="1" noChangeArrowheads="1"/>
          </p:cNvPicPr>
          <p:nvPr userDrawn="1"/>
        </p:nvPicPr>
        <p:blipFill>
          <a:blip r:embed="rId2" cstate="print"/>
          <a:srcRect b="56786"/>
          <a:stretch>
            <a:fillRect/>
          </a:stretch>
        </p:blipFill>
        <p:spPr bwMode="auto">
          <a:xfrm>
            <a:off x="0" y="-18178"/>
            <a:ext cx="9144000" cy="691513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-13648"/>
            <a:ext cx="9153604" cy="111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91831-B690-48CC-9A59-818B8D7FE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 noChangeAspect="1"/>
          </p:cNvSpPr>
          <p:nvPr>
            <p:ph sz="half" idx="17"/>
          </p:nvPr>
        </p:nvSpPr>
        <p:spPr>
          <a:xfrm>
            <a:off x="190497" y="1475506"/>
            <a:ext cx="8776857" cy="4389120"/>
          </a:xfrm>
          <a:solidFill>
            <a:schemeClr val="bg1"/>
          </a:solidFill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548640" rIns="91440" bIns="91440"/>
          <a:lstStyle>
            <a:lvl1pPr marL="0">
              <a:buNone/>
              <a:defRPr/>
            </a:lvl1pPr>
          </a:lstStyle>
          <a:p>
            <a:r>
              <a:rPr lang="en-CA" i="1" dirty="0" smtClean="0"/>
              <a:t>Insert a mock up of the visualization or analysis here  </a:t>
            </a:r>
            <a:endParaRPr lang="en-GB" i="1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346" y="1569026"/>
            <a:ext cx="8177645" cy="353291"/>
          </a:xfrm>
          <a:solidFill>
            <a:srgbClr val="505050"/>
          </a:solidFill>
        </p:spPr>
        <p:txBody>
          <a:bodyPr lIns="274320" tIns="0" anchor="ctr"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838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le - white (graphs)dwed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ncites.qa.thomsonreuters.com/images/8fc20d3c.background.png"/>
          <p:cNvPicPr>
            <a:picLocks noChangeAspect="1" noChangeArrowheads="1"/>
          </p:cNvPicPr>
          <p:nvPr userDrawn="1"/>
        </p:nvPicPr>
        <p:blipFill>
          <a:blip r:embed="rId2" cstate="print"/>
          <a:srcRect b="56786"/>
          <a:stretch>
            <a:fillRect/>
          </a:stretch>
        </p:blipFill>
        <p:spPr bwMode="auto">
          <a:xfrm>
            <a:off x="0" y="-18178"/>
            <a:ext cx="9144000" cy="6915138"/>
          </a:xfrm>
          <a:prstGeom prst="rect">
            <a:avLst/>
          </a:prstGeom>
          <a:noFill/>
        </p:spPr>
      </p:pic>
      <p:sp>
        <p:nvSpPr>
          <p:cNvPr id="8" name="Content Placeholder 3"/>
          <p:cNvSpPr>
            <a:spLocks noGrp="1" noChangeAspect="1"/>
          </p:cNvSpPr>
          <p:nvPr userDrawn="1">
            <p:ph sz="half" idx="1"/>
          </p:nvPr>
        </p:nvSpPr>
        <p:spPr>
          <a:xfrm>
            <a:off x="1838902" y="1265877"/>
            <a:ext cx="5486400" cy="5486400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548640" rIns="91440" bIns="91440"/>
          <a:lstStyle>
            <a:lvl1pPr marL="0">
              <a:buNone/>
              <a:defRPr/>
            </a:lvl1pPr>
          </a:lstStyle>
          <a:p>
            <a:r>
              <a:rPr lang="en-CA" i="1" dirty="0" smtClean="0"/>
              <a:t>Insert a mock up of the visualization or analysis here  </a:t>
            </a:r>
            <a:endParaRPr lang="en-GB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-13648"/>
            <a:ext cx="9153604" cy="111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91831-B690-48CC-9A59-818B8D7FE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756067" y="1350817"/>
            <a:ext cx="4623952" cy="290946"/>
          </a:xfrm>
          <a:solidFill>
            <a:srgbClr val="505050"/>
          </a:solidFill>
        </p:spPr>
        <p:txBody>
          <a:bodyPr lIns="274320" tIns="0" rIns="91440" anchor="ctr"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000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1118" y="274638"/>
            <a:ext cx="4935682" cy="681326"/>
          </a:xfrm>
        </p:spPr>
        <p:txBody>
          <a:bodyPr/>
          <a:lstStyle>
            <a:lvl1pPr>
              <a:defRPr>
                <a:solidFill>
                  <a:srgbClr val="FF91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DD2C5-0B03-4DD0-9532-C65FBB28C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568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E5BED-CA4A-4881-B354-B38C0086F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849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AD533-952A-4104-A5CE-5CBB434DF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962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6159B-8338-42E2-8079-F02526C1B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252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F01D0-7AF4-46D4-943A-CDBE8AA12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1118" y="274638"/>
            <a:ext cx="4935682" cy="681326"/>
          </a:xfrm>
        </p:spPr>
        <p:txBody>
          <a:bodyPr/>
          <a:lstStyle>
            <a:lvl1pPr>
              <a:defRPr>
                <a:solidFill>
                  <a:srgbClr val="FF91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D6651-0237-4229-B157-81ABEDC22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385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50321-CCE4-44FA-8A92-DB29518A7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549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A155-D4CA-4623-936D-AE486228B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658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512CB-9C8F-40C5-98FA-43F02087D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838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7575" y="1525588"/>
            <a:ext cx="7369175" cy="45704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C2C90-4A7D-40F7-B71B-9E48C03F8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25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42912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4B4B4B"/>
              </a:solidFill>
              <a:latin typeface="Arial" charset="0"/>
              <a:cs typeface="+mn-cs"/>
            </a:endParaRPr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4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64980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510011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F9440-C00C-4570-92DF-538988589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656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C2C90-4A7D-40F7-B71B-9E48C03F8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433945"/>
            <a:ext cx="7367155" cy="46922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744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e - white (graphs)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ncites.qa.thomsonreuters.com/images/8fc20d3c.background.png"/>
          <p:cNvPicPr>
            <a:picLocks noChangeAspect="1" noChangeArrowheads="1"/>
          </p:cNvPicPr>
          <p:nvPr userDrawn="1"/>
        </p:nvPicPr>
        <p:blipFill>
          <a:blip r:embed="rId2" cstate="print"/>
          <a:srcRect b="56786"/>
          <a:stretch>
            <a:fillRect/>
          </a:stretch>
        </p:blipFill>
        <p:spPr bwMode="auto">
          <a:xfrm>
            <a:off x="0" y="-18178"/>
            <a:ext cx="9144000" cy="691513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91831-B690-48CC-9A59-818B8D7FE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 noChangeAspect="1"/>
          </p:cNvSpPr>
          <p:nvPr>
            <p:ph sz="half" idx="17"/>
          </p:nvPr>
        </p:nvSpPr>
        <p:spPr>
          <a:xfrm>
            <a:off x="969819" y="1589809"/>
            <a:ext cx="4384964" cy="4389120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548640" rIns="91440" bIns="91440"/>
          <a:lstStyle>
            <a:lvl1pPr marL="0">
              <a:buNone/>
              <a:defRPr/>
            </a:lvl1pPr>
          </a:lstStyle>
          <a:p>
            <a:r>
              <a:rPr lang="en-CA" i="1" dirty="0" smtClean="0"/>
              <a:t>Insert a mock up of the visualization or analysis here  </a:t>
            </a:r>
            <a:endParaRPr lang="en-GB" i="1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52056" y="1683326"/>
            <a:ext cx="4281054" cy="353292"/>
          </a:xfrm>
          <a:solidFill>
            <a:srgbClr val="505050"/>
          </a:solidFill>
        </p:spPr>
        <p:txBody>
          <a:bodyPr lIns="274320" tIns="0" anchor="ctr"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title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20782"/>
            <a:ext cx="9144000" cy="89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35848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le - white (graphs)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incites.qa.thomsonreuters.com/images/8fc20d3c.background.png"/>
          <p:cNvPicPr>
            <a:picLocks noChangeAspect="1" noChangeArrowheads="1"/>
          </p:cNvPicPr>
          <p:nvPr userDrawn="1"/>
        </p:nvPicPr>
        <p:blipFill>
          <a:blip r:embed="rId2" cstate="print"/>
          <a:srcRect b="56786"/>
          <a:stretch>
            <a:fillRect/>
          </a:stretch>
        </p:blipFill>
        <p:spPr bwMode="auto">
          <a:xfrm>
            <a:off x="0" y="-18178"/>
            <a:ext cx="9144000" cy="691513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-13648"/>
            <a:ext cx="9153604" cy="111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91831-B690-48CC-9A59-818B8D7FE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 noChangeAspect="1"/>
          </p:cNvSpPr>
          <p:nvPr>
            <p:ph sz="half" idx="17"/>
          </p:nvPr>
        </p:nvSpPr>
        <p:spPr>
          <a:xfrm>
            <a:off x="117757" y="1589809"/>
            <a:ext cx="4389120" cy="4386216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548640" rIns="91440" bIns="91440"/>
          <a:lstStyle>
            <a:lvl1pPr marL="0">
              <a:buNone/>
              <a:defRPr/>
            </a:lvl1pPr>
          </a:lstStyle>
          <a:p>
            <a:r>
              <a:rPr lang="en-CA" i="1" dirty="0" smtClean="0"/>
              <a:t>Insert a mock up of the visualization or analysis here  </a:t>
            </a:r>
            <a:endParaRPr lang="en-GB" i="1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-6" y="1683326"/>
            <a:ext cx="4281054" cy="353292"/>
          </a:xfrm>
          <a:solidFill>
            <a:srgbClr val="505050"/>
          </a:solidFill>
        </p:spPr>
        <p:txBody>
          <a:bodyPr lIns="274320" tIns="0" anchor="ctr"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title </a:t>
            </a:r>
            <a:endParaRPr lang="en-US" dirty="0"/>
          </a:p>
        </p:txBody>
      </p:sp>
      <p:sp>
        <p:nvSpPr>
          <p:cNvPr id="8" name="Content Placeholder 3"/>
          <p:cNvSpPr>
            <a:spLocks noGrp="1" noChangeAspect="1"/>
          </p:cNvSpPr>
          <p:nvPr>
            <p:ph sz="half" idx="18"/>
          </p:nvPr>
        </p:nvSpPr>
        <p:spPr>
          <a:xfrm>
            <a:off x="4696690" y="1596736"/>
            <a:ext cx="4392026" cy="4389120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548640" rIns="91440" bIns="91440"/>
          <a:lstStyle>
            <a:lvl1pPr marL="0">
              <a:buNone/>
              <a:defRPr/>
            </a:lvl1pPr>
          </a:lstStyle>
          <a:p>
            <a:r>
              <a:rPr lang="en-CA" i="1" dirty="0" smtClean="0"/>
              <a:t>Insert a mock up of the visualization or analysis here  </a:t>
            </a:r>
            <a:endParaRPr lang="en-GB" i="1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4578927" y="1690253"/>
            <a:ext cx="4281054" cy="353292"/>
          </a:xfrm>
          <a:solidFill>
            <a:srgbClr val="505050"/>
          </a:solidFill>
        </p:spPr>
        <p:txBody>
          <a:bodyPr lIns="274320" tIns="0" anchor="ctr"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513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e - white (graphs) &amp; orange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ncites.qa.thomsonreuters.com/images/8fc20d3c.background.png"/>
          <p:cNvPicPr>
            <a:picLocks noChangeAspect="1" noChangeArrowheads="1"/>
          </p:cNvPicPr>
          <p:nvPr userDrawn="1"/>
        </p:nvPicPr>
        <p:blipFill>
          <a:blip r:embed="rId2" cstate="print"/>
          <a:srcRect b="56786"/>
          <a:stretch>
            <a:fillRect/>
          </a:stretch>
        </p:blipFill>
        <p:spPr bwMode="auto">
          <a:xfrm>
            <a:off x="0" y="-18178"/>
            <a:ext cx="9144000" cy="691513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-13648"/>
            <a:ext cx="9153604" cy="111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91831-B690-48CC-9A59-818B8D7FE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ext Placeholder 16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5791781" y="1590096"/>
            <a:ext cx="2103120" cy="2098675"/>
          </a:xfrm>
          <a:gradFill>
            <a:gsLst>
              <a:gs pos="0">
                <a:srgbClr val="FF9100"/>
              </a:gs>
              <a:gs pos="90000">
                <a:srgbClr val="FFB400"/>
              </a:gs>
              <a:gs pos="100000">
                <a:srgbClr val="FFB400"/>
              </a:gs>
            </a:gsLst>
            <a:lin ang="5400000" scaled="0"/>
          </a:gradFill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 lIns="91440" tIns="457200" rIns="91440" bIns="91440"/>
          <a:lstStyle>
            <a:lvl1pPr marL="0">
              <a:buNone/>
              <a:defRPr sz="4400" b="1">
                <a:solidFill>
                  <a:schemeClr val="bg1"/>
                </a:solidFill>
              </a:defRPr>
            </a:lvl1pPr>
            <a:lvl2pPr marL="0">
              <a:buNone/>
              <a:defRPr b="1" i="1">
                <a:solidFill>
                  <a:schemeClr val="bg1"/>
                </a:solidFill>
              </a:defRPr>
            </a:lvl2pPr>
            <a:lvl3pPr marL="0">
              <a:buNone/>
              <a:defRPr sz="18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#</a:t>
            </a:r>
          </a:p>
          <a:p>
            <a:pPr lvl="1"/>
            <a:r>
              <a:rPr lang="en-US" dirty="0" smtClean="0"/>
              <a:t>Description 1</a:t>
            </a:r>
          </a:p>
          <a:p>
            <a:pPr lvl="2"/>
            <a:r>
              <a:rPr lang="en-US" dirty="0" smtClean="0"/>
              <a:t>Description 2</a:t>
            </a:r>
          </a:p>
        </p:txBody>
      </p:sp>
      <p:sp>
        <p:nvSpPr>
          <p:cNvPr id="18" name="Text Placeholder 16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788316" y="3897647"/>
            <a:ext cx="2103120" cy="2098675"/>
          </a:xfrm>
          <a:gradFill>
            <a:gsLst>
              <a:gs pos="0">
                <a:srgbClr val="FF9100"/>
              </a:gs>
              <a:gs pos="90000">
                <a:srgbClr val="FFB400"/>
              </a:gs>
              <a:gs pos="100000">
                <a:srgbClr val="FFB400"/>
              </a:gs>
            </a:gsLst>
            <a:lin ang="5400000" scaled="0"/>
          </a:gradFill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 lIns="91440" tIns="457200" rIns="91440" bIns="91440"/>
          <a:lstStyle>
            <a:lvl1pPr marL="0">
              <a:buNone/>
              <a:defRPr sz="4400" b="1">
                <a:solidFill>
                  <a:schemeClr val="bg1"/>
                </a:solidFill>
              </a:defRPr>
            </a:lvl1pPr>
            <a:lvl2pPr marL="0">
              <a:buNone/>
              <a:defRPr b="1" i="1">
                <a:solidFill>
                  <a:schemeClr val="bg1"/>
                </a:solidFill>
              </a:defRPr>
            </a:lvl2pPr>
            <a:lvl3pPr marL="0">
              <a:buNone/>
              <a:defRPr sz="18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#</a:t>
            </a:r>
          </a:p>
          <a:p>
            <a:pPr lvl="1"/>
            <a:r>
              <a:rPr lang="en-US" dirty="0" smtClean="0"/>
              <a:t>Description 1</a:t>
            </a:r>
          </a:p>
          <a:p>
            <a:pPr lvl="2"/>
            <a:r>
              <a:rPr lang="en-US" dirty="0" smtClean="0"/>
              <a:t>Description 2</a:t>
            </a:r>
          </a:p>
        </p:txBody>
      </p:sp>
      <p:sp>
        <p:nvSpPr>
          <p:cNvPr id="11" name="Content Placeholder 3"/>
          <p:cNvSpPr>
            <a:spLocks noGrp="1" noChangeAspect="1"/>
          </p:cNvSpPr>
          <p:nvPr>
            <p:ph sz="half" idx="17"/>
          </p:nvPr>
        </p:nvSpPr>
        <p:spPr>
          <a:xfrm>
            <a:off x="969819" y="1589809"/>
            <a:ext cx="4384964" cy="4389120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548640" rIns="91440" bIns="91440"/>
          <a:lstStyle>
            <a:lvl1pPr marL="0">
              <a:buNone/>
              <a:defRPr/>
            </a:lvl1pPr>
          </a:lstStyle>
          <a:p>
            <a:r>
              <a:rPr lang="en-CA" i="1" dirty="0" smtClean="0"/>
              <a:t>Insert a mock up of the visualization or analysis here  </a:t>
            </a:r>
            <a:endParaRPr lang="en-GB" i="1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52056" y="1683326"/>
            <a:ext cx="4281054" cy="353292"/>
          </a:xfrm>
          <a:solidFill>
            <a:srgbClr val="505050"/>
          </a:solidFill>
        </p:spPr>
        <p:txBody>
          <a:bodyPr lIns="274320" tIns="0" anchor="ctr"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8000"/>
              </a:buClr>
              <a:buFontTx/>
              <a:buChar char="•"/>
            </a:pPr>
            <a:endParaRPr lang="en-US" altLang="en-US">
              <a:solidFill>
                <a:srgbClr val="4B4B4B"/>
              </a:solidFill>
            </a:endParaRPr>
          </a:p>
        </p:txBody>
      </p:sp>
      <p:pic>
        <p:nvPicPr>
          <p:cNvPr id="1027" name="Picture 3" descr="TR_SlideLogo_BW60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31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B4B4B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C7537A6-9C6E-4B09-9BE7-ABF08A21C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2" name="Picture 8" descr="slideMaster_Logo60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04" r:id="rId2"/>
    <p:sldLayoutId id="2147484505" r:id="rId3"/>
    <p:sldLayoutId id="2147484547" r:id="rId4"/>
    <p:sldLayoutId id="2147484548" r:id="rId5"/>
    <p:sldLayoutId id="2147484549" r:id="rId6"/>
    <p:sldLayoutId id="2147484550" r:id="rId7"/>
    <p:sldLayoutId id="2147484551" r:id="rId8"/>
    <p:sldLayoutId id="2147484506" r:id="rId9"/>
    <p:sldLayoutId id="2147484507" r:id="rId10"/>
    <p:sldLayoutId id="2147484508" r:id="rId11"/>
    <p:sldLayoutId id="2147484509" r:id="rId12"/>
    <p:sldLayoutId id="2147484510" r:id="rId13"/>
    <p:sldLayoutId id="2147484511" r:id="rId14"/>
    <p:sldLayoutId id="2147484512" r:id="rId15"/>
    <p:sldLayoutId id="2147484513" r:id="rId16"/>
    <p:sldLayoutId id="2147484514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19431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003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8575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147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8" descr="TR_SlideLogo_BW6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32663" y="6394450"/>
            <a:ext cx="9636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ts val="0"/>
              </a:spcAft>
              <a:defRPr sz="900">
                <a:solidFill>
                  <a:srgbClr val="4B4B4B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93AB0CE1-D731-4808-A56B-5B906124F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63575" y="117475"/>
            <a:ext cx="78771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1171575"/>
            <a:ext cx="7877175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pic>
        <p:nvPicPr>
          <p:cNvPr id="3079" name="Picture 17" descr="slideMaster_Logo60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19"/>
          <p:cNvSpPr>
            <a:spLocks noChangeShapeType="1"/>
          </p:cNvSpPr>
          <p:nvPr/>
        </p:nvSpPr>
        <p:spPr bwMode="auto">
          <a:xfrm>
            <a:off x="663575" y="1020763"/>
            <a:ext cx="7877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  <p:sldLayoutId id="2147484560" r:id="rId2"/>
    <p:sldLayoutId id="2147484561" r:id="rId3"/>
    <p:sldLayoutId id="2147484562" r:id="rId4"/>
    <p:sldLayoutId id="2147484563" r:id="rId5"/>
    <p:sldLayoutId id="2147484564" r:id="rId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HY견고딕" pitchFamily="18" charset="-127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HY견고딕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HY견고딕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HY견고딕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HY견고딕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87338" indent="-287338" algn="l" rtl="0" eaLnBrk="0" fontAlgn="base" hangingPunct="0">
        <a:spcBef>
          <a:spcPct val="0"/>
        </a:spcBef>
        <a:spcAft>
          <a:spcPct val="0"/>
        </a:spcAft>
        <a:buClr>
          <a:srgbClr val="FF8000"/>
        </a:buClr>
        <a:buSzPct val="125000"/>
        <a:buFont typeface="Wingdings" pitchFamily="2" charset="2"/>
        <a:buChar char="§"/>
        <a:defRPr sz="2400" b="1">
          <a:solidFill>
            <a:srgbClr val="040404"/>
          </a:solidFill>
          <a:latin typeface="Arial" pitchFamily="34" charset="0"/>
          <a:ea typeface="HY견고딕" pitchFamily="18" charset="-127"/>
          <a:cs typeface="Arial" pitchFamily="34" charset="0"/>
        </a:defRPr>
      </a:lvl1pPr>
      <a:lvl2pPr marL="574675" indent="-234950" algn="l" rtl="0" eaLnBrk="0" fontAlgn="base" hangingPunct="0">
        <a:spcBef>
          <a:spcPct val="0"/>
        </a:spcBef>
        <a:spcAft>
          <a:spcPct val="0"/>
        </a:spcAft>
        <a:buClr>
          <a:srgbClr val="FF8000"/>
        </a:buClr>
        <a:buFont typeface="Arial" pitchFamily="34" charset="0"/>
        <a:buChar char="•"/>
        <a:tabLst>
          <a:tab pos="574675" algn="l"/>
        </a:tabLst>
        <a:defRPr sz="2000">
          <a:solidFill>
            <a:srgbClr val="040404"/>
          </a:solidFill>
          <a:latin typeface="Arial" pitchFamily="34" charset="0"/>
          <a:ea typeface="HY견고딕" pitchFamily="18" charset="-127"/>
          <a:cs typeface="Arial" pitchFamily="34" charset="0"/>
        </a:defRPr>
      </a:lvl2pPr>
      <a:lvl3pPr marL="914400" indent="-287338" algn="l" rtl="0" eaLnBrk="0" fontAlgn="base" hangingPunct="0">
        <a:spcBef>
          <a:spcPct val="0"/>
        </a:spcBef>
        <a:spcAft>
          <a:spcPct val="0"/>
        </a:spcAft>
        <a:buClr>
          <a:srgbClr val="FF8000"/>
        </a:buClr>
        <a:buFont typeface="Arial" pitchFamily="34" charset="0"/>
        <a:buChar char="–"/>
        <a:defRPr>
          <a:solidFill>
            <a:srgbClr val="040404"/>
          </a:solidFill>
          <a:latin typeface="Arial" pitchFamily="34" charset="0"/>
          <a:ea typeface="HY견고딕" pitchFamily="18" charset="-127"/>
          <a:cs typeface="Arial" pitchFamily="34" charset="0"/>
        </a:defRPr>
      </a:lvl3pPr>
      <a:lvl4pPr marL="1201738" indent="-287338" algn="l" rtl="0" eaLnBrk="0" fontAlgn="base" hangingPunct="0">
        <a:spcBef>
          <a:spcPct val="0"/>
        </a:spcBef>
        <a:spcAft>
          <a:spcPct val="0"/>
        </a:spcAft>
        <a:buClr>
          <a:srgbClr val="FF8000"/>
        </a:buClr>
        <a:buFont typeface="Courier New" pitchFamily="49" charset="0"/>
        <a:buChar char="o"/>
        <a:defRPr sz="1600">
          <a:solidFill>
            <a:srgbClr val="040404"/>
          </a:solidFill>
          <a:latin typeface="Arial" pitchFamily="34" charset="0"/>
          <a:ea typeface="HY견고딕" pitchFamily="18" charset="-127"/>
          <a:cs typeface="Arial" pitchFamily="34" charset="0"/>
        </a:defRPr>
      </a:lvl4pPr>
      <a:lvl5pPr marL="1371600" indent="-169863" algn="l" rtl="0" eaLnBrk="0" fontAlgn="base" hangingPunct="0">
        <a:spcBef>
          <a:spcPct val="0"/>
        </a:spcBef>
        <a:spcAft>
          <a:spcPct val="0"/>
        </a:spcAft>
        <a:buClr>
          <a:srgbClr val="FF8000"/>
        </a:buClr>
        <a:buChar char="•"/>
        <a:defRPr sz="1400">
          <a:solidFill>
            <a:srgbClr val="040404"/>
          </a:solidFill>
          <a:latin typeface="Arial" pitchFamily="34" charset="0"/>
          <a:ea typeface="HY견고딕" pitchFamily="18" charset="-127"/>
          <a:cs typeface="Arial" pitchFamily="34" charset="0"/>
        </a:defRPr>
      </a:lvl5pPr>
      <a:lvl6pPr marL="19431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003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8575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147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_SlideLogo_BW60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315075"/>
            <a:ext cx="16525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slideMaster_Logo6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377825" y="6323013"/>
            <a:ext cx="16446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6666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C4E923-A822-42C0-BE3B-885D7395F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50900" y="457200"/>
            <a:ext cx="74453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0900" y="1528763"/>
            <a:ext cx="744537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3" name="Line 8"/>
          <p:cNvSpPr>
            <a:spLocks noChangeShapeType="1"/>
          </p:cNvSpPr>
          <p:nvPr/>
        </p:nvSpPr>
        <p:spPr bwMode="auto">
          <a:xfrm>
            <a:off x="850900" y="1371600"/>
            <a:ext cx="7445375" cy="1588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5" r:id="rId1"/>
    <p:sldLayoutId id="2147484566" r:id="rId2"/>
    <p:sldLayoutId id="214748456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573" r:id="rId9"/>
    <p:sldLayoutId id="2147484574" r:id="rId10"/>
    <p:sldLayoutId id="2147484575" r:id="rId11"/>
    <p:sldLayoutId id="2147484576" r:id="rId12"/>
    <p:sldLayoutId id="2147484577" r:id="rId13"/>
    <p:sldLayoutId id="2147484578" r:id="rId14"/>
  </p:sldLayoutIdLst>
  <p:transition>
    <p:fade/>
  </p:transition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87338" indent="-28575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569913" indent="-280988" algn="l" rtl="0" eaLnBrk="0" fontAlgn="base" hangingPunct="0">
        <a:spcBef>
          <a:spcPct val="3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3pPr>
      <a:lvl4pPr marL="852488" indent="-280988" algn="l" rtl="0" eaLnBrk="0" fontAlgn="base" hangingPunct="0">
        <a:spcBef>
          <a:spcPct val="2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1135063" indent="-280988" algn="l" rtl="0" eaLnBrk="0" fontAlgn="base" hangingPunct="0">
        <a:spcBef>
          <a:spcPct val="20000"/>
        </a:spcBef>
        <a:spcAft>
          <a:spcPct val="2000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5922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20494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5066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9638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8000"/>
              </a:buClr>
              <a:buFontTx/>
              <a:buChar char="•"/>
            </a:pPr>
            <a:endParaRPr lang="en-US" altLang="en-US">
              <a:solidFill>
                <a:srgbClr val="4B4B4B"/>
              </a:solidFill>
            </a:endParaRPr>
          </a:p>
        </p:txBody>
      </p:sp>
      <p:pic>
        <p:nvPicPr>
          <p:cNvPr id="5123" name="Picture 3" descr="TR_SlideLogo_BW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Thomson Reuters Confidential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4B4B4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7CCE6A-ECFD-46EB-BE76-A5F9D25C9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5128" name="Picture 8" descr="slideMaster_Logo6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9" r:id="rId1"/>
    <p:sldLayoutId id="2147484523" r:id="rId2"/>
    <p:sldLayoutId id="2147484524" r:id="rId3"/>
    <p:sldLayoutId id="2147484525" r:id="rId4"/>
    <p:sldLayoutId id="2147484526" r:id="rId5"/>
    <p:sldLayoutId id="2147484580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ransition>
    <p:fade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19431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003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8575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147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8000"/>
              </a:buClr>
              <a:buFontTx/>
              <a:buChar char="•"/>
            </a:pPr>
            <a:endParaRPr lang="en-US" altLang="en-US">
              <a:solidFill>
                <a:srgbClr val="4B4B4B"/>
              </a:solidFill>
              <a:ea typeface="ＭＳ Ｐゴシック" pitchFamily="34" charset="-128"/>
            </a:endParaRPr>
          </a:p>
        </p:txBody>
      </p:sp>
      <p:pic>
        <p:nvPicPr>
          <p:cNvPr id="6147" name="Picture 3" descr="TR_SlideLogo_BW60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B4B4B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4CED8C0-FC00-42A8-A585-23E1BF753F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6152" name="Picture 8" descr="slideMaster_Logo6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1" r:id="rId1"/>
    <p:sldLayoutId id="2147484582" r:id="rId2"/>
    <p:sldLayoutId id="2147484583" r:id="rId3"/>
    <p:sldLayoutId id="2147484584" r:id="rId4"/>
    <p:sldLayoutId id="2147484585" r:id="rId5"/>
    <p:sldLayoutId id="2147484586" r:id="rId6"/>
    <p:sldLayoutId id="2147484587" r:id="rId7"/>
    <p:sldLayoutId id="2147484588" r:id="rId8"/>
    <p:sldLayoutId id="2147484589" r:id="rId9"/>
    <p:sldLayoutId id="2147484590" r:id="rId10"/>
    <p:sldLayoutId id="2147484591" r:id="rId11"/>
    <p:sldLayoutId id="2147484592" r:id="rId12"/>
    <p:sldLayoutId id="2147484593" r:id="rId13"/>
    <p:sldLayoutId id="2147484594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pitchFamily="34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ＭＳ Ｐゴシック" pitchFamily="34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ＭＳ Ｐゴシック" pitchFamily="34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ＭＳ Ｐゴシック" pitchFamily="34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ＭＳ Ｐゴシック" pitchFamily="34" charset="-128"/>
          <a:cs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 charset="-128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ＭＳ Ｐゴシック" pitchFamily="34" charset="-128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5pPr>
      <a:lvl6pPr marL="19431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6pPr>
      <a:lvl7pPr marL="24003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7pPr>
      <a:lvl8pPr marL="28575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8pPr>
      <a:lvl9pPr marL="33147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R_SlideLogo_BW60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1475" y="6315075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slideMaster_Logo60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hidden">
          <a:xfrm>
            <a:off x="37782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1E84B2E9-E10F-418B-8F81-68BFE2564237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 dirty="0">
              <a:cs typeface="+mn-cs"/>
            </a:endParaRPr>
          </a:p>
        </p:txBody>
      </p:sp>
      <p:sp>
        <p:nvSpPr>
          <p:cNvPr id="2253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50900" y="457200"/>
            <a:ext cx="74453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0900" y="1528763"/>
            <a:ext cx="74453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850900" y="1371600"/>
            <a:ext cx="7445375" cy="1588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666666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71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  <p:sldLayoutId id="2147484614" r:id="rId10"/>
    <p:sldLayoutId id="2147484615" r:id="rId11"/>
    <p:sldLayoutId id="2147484616" r:id="rId12"/>
    <p:sldLayoutId id="2147484617" r:id="rId13"/>
    <p:sldLayoutId id="2147484618" r:id="rId14"/>
  </p:sldLayoutIdLst>
  <p:transition>
    <p:fade/>
  </p:transition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87338" indent="-28575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569913" indent="-280988" algn="l" rtl="0" eaLnBrk="0" fontAlgn="base" hangingPunct="0">
        <a:spcBef>
          <a:spcPct val="3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3pPr>
      <a:lvl4pPr marL="852488" indent="-280988" algn="l" rtl="0" eaLnBrk="0" fontAlgn="base" hangingPunct="0">
        <a:spcBef>
          <a:spcPct val="2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1135063" indent="-280988" algn="l" rtl="0" eaLnBrk="0" fontAlgn="base" hangingPunct="0">
        <a:spcBef>
          <a:spcPct val="20000"/>
        </a:spcBef>
        <a:spcAft>
          <a:spcPct val="2000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5922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20494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5066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9638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rgbClr val="FF8000"/>
              </a:buClr>
              <a:buFontTx/>
              <a:buChar char="•"/>
              <a:defRPr/>
            </a:pPr>
            <a:endParaRPr lang="en-US">
              <a:solidFill>
                <a:srgbClr val="4B4B4B"/>
              </a:solidFill>
              <a:latin typeface="Arial" charset="0"/>
              <a:cs typeface="+mn-cs"/>
            </a:endParaRPr>
          </a:p>
        </p:txBody>
      </p:sp>
      <p:pic>
        <p:nvPicPr>
          <p:cNvPr id="3075" name="Picture 3" descr="TR_SlideLogo_BW60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1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31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B4B4B"/>
                </a:solidFill>
                <a:latin typeface="Arial" charset="0"/>
              </a:defRPr>
            </a:lvl1pPr>
          </a:lstStyle>
          <a:p>
            <a:pPr>
              <a:defRPr/>
            </a:pPr>
            <a:fld id="{12A42CF1-9CF6-4260-92F0-D7C148F09C54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80" name="Picture 8" descr="slideMaster_Logo60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649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7" r:id="rId1"/>
    <p:sldLayoutId id="2147484638" r:id="rId2"/>
    <p:sldLayoutId id="2147484639" r:id="rId3"/>
    <p:sldLayoutId id="2147484640" r:id="rId4"/>
    <p:sldLayoutId id="2147484641" r:id="rId5"/>
    <p:sldLayoutId id="2147484642" r:id="rId6"/>
    <p:sldLayoutId id="2147484643" r:id="rId7"/>
    <p:sldLayoutId id="2147484644" r:id="rId8"/>
    <p:sldLayoutId id="2147484645" r:id="rId9"/>
    <p:sldLayoutId id="2147484646" r:id="rId10"/>
    <p:sldLayoutId id="2147484647" r:id="rId11"/>
    <p:sldLayoutId id="2147484648" r:id="rId12"/>
    <p:sldLayoutId id="2147484649" r:id="rId13"/>
    <p:sldLayoutId id="2147484650" r:id="rId14"/>
    <p:sldLayoutId id="2147484651" r:id="rId15"/>
    <p:sldLayoutId id="2147484652" r:id="rId16"/>
    <p:sldLayoutId id="2147484653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19431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003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8575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147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rgbClr val="FF8000"/>
              </a:buClr>
              <a:buFontTx/>
              <a:buChar char="•"/>
              <a:defRPr/>
            </a:pPr>
            <a:endParaRPr lang="en-US">
              <a:solidFill>
                <a:srgbClr val="4B4B4B"/>
              </a:solidFill>
              <a:latin typeface="Arial" charset="0"/>
              <a:cs typeface="+mn-cs"/>
            </a:endParaRPr>
          </a:p>
        </p:txBody>
      </p:sp>
      <p:pic>
        <p:nvPicPr>
          <p:cNvPr id="3075" name="Picture 3" descr="TR_SlideLogo_BW60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1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31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B4B4B"/>
                </a:solidFill>
                <a:latin typeface="Arial" charset="0"/>
              </a:defRPr>
            </a:lvl1pPr>
          </a:lstStyle>
          <a:p>
            <a:pPr>
              <a:defRPr/>
            </a:pPr>
            <a:fld id="{12A42CF1-9CF6-4260-92F0-D7C148F09C54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80" name="Picture 8" descr="slideMaster_Logo60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177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7" r:id="rId1"/>
    <p:sldLayoutId id="2147484658" r:id="rId2"/>
    <p:sldLayoutId id="2147484659" r:id="rId3"/>
    <p:sldLayoutId id="2147484660" r:id="rId4"/>
    <p:sldLayoutId id="2147484661" r:id="rId5"/>
    <p:sldLayoutId id="2147484662" r:id="rId6"/>
    <p:sldLayoutId id="2147484663" r:id="rId7"/>
    <p:sldLayoutId id="2147484664" r:id="rId8"/>
    <p:sldLayoutId id="2147484665" r:id="rId9"/>
    <p:sldLayoutId id="2147484666" r:id="rId10"/>
    <p:sldLayoutId id="2147484667" r:id="rId11"/>
    <p:sldLayoutId id="2147484668" r:id="rId12"/>
    <p:sldLayoutId id="2147484669" r:id="rId13"/>
    <p:sldLayoutId id="2147484670" r:id="rId14"/>
    <p:sldLayoutId id="2147484671" r:id="rId15"/>
    <p:sldLayoutId id="2147484672" r:id="rId16"/>
    <p:sldLayoutId id="2147484673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19431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003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8575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147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rgbClr val="FF8000"/>
              </a:buClr>
              <a:buFontTx/>
              <a:buChar char="•"/>
              <a:defRPr/>
            </a:pPr>
            <a:endParaRPr lang="en-US">
              <a:solidFill>
                <a:srgbClr val="4B4B4B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75656" y="188640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560" y="1268760"/>
            <a:ext cx="828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113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8" r:id="rId1"/>
    <p:sldLayoutId id="2147484679" r:id="rId2"/>
    <p:sldLayoutId id="2147484680" r:id="rId3"/>
    <p:sldLayoutId id="2147484681" r:id="rId4"/>
    <p:sldLayoutId id="2147484682" r:id="rId5"/>
    <p:sldLayoutId id="2147484683" r:id="rId6"/>
    <p:sldLayoutId id="2147484684" r:id="rId7"/>
    <p:sldLayoutId id="2147484685" r:id="rId8"/>
    <p:sldLayoutId id="2147484686" r:id="rId9"/>
    <p:sldLayoutId id="2147484687" r:id="rId10"/>
    <p:sldLayoutId id="2147484688" r:id="rId11"/>
    <p:sldLayoutId id="2147484689" r:id="rId12"/>
    <p:sldLayoutId id="2147484690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628650" indent="-28575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914400" indent="-17145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2573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4859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19431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6pPr>
      <a:lvl7pPr marL="24003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7pPr>
      <a:lvl8pPr marL="28575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8pPr>
      <a:lvl9pPr marL="33147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lissa.badenhorst@wwis.co.z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216" y="1556792"/>
            <a:ext cx="8382000" cy="2328429"/>
          </a:xfrm>
        </p:spPr>
        <p:txBody>
          <a:bodyPr/>
          <a:lstStyle/>
          <a:p>
            <a:r>
              <a:rPr lang="en-ZA" sz="4600" b="1" i="0" dirty="0">
                <a:solidFill>
                  <a:schemeClr val="tx2"/>
                </a:solidFill>
              </a:rPr>
              <a:t>Tracking &amp; Monitoring</a:t>
            </a:r>
            <a:br>
              <a:rPr lang="en-ZA" sz="4600" b="1" i="0" dirty="0">
                <a:solidFill>
                  <a:schemeClr val="tx2"/>
                </a:solidFill>
              </a:rPr>
            </a:br>
            <a:r>
              <a:rPr lang="en-ZA" sz="4600" b="1" i="0" dirty="0">
                <a:solidFill>
                  <a:schemeClr val="tx2"/>
                </a:solidFill>
              </a:rPr>
              <a:t>Research output, Trends &amp;</a:t>
            </a:r>
            <a:br>
              <a:rPr lang="en-ZA" sz="4600" b="1" i="0" dirty="0">
                <a:solidFill>
                  <a:schemeClr val="tx2"/>
                </a:solidFill>
              </a:rPr>
            </a:br>
            <a:r>
              <a:rPr lang="en-ZA" sz="4600" b="1" i="0" dirty="0">
                <a:solidFill>
                  <a:schemeClr val="tx2"/>
                </a:solidFill>
              </a:rPr>
              <a:t>Evaluation with </a:t>
            </a:r>
            <a:r>
              <a:rPr lang="en-ZA" sz="4600" b="1" i="0" dirty="0" err="1">
                <a:solidFill>
                  <a:schemeClr val="tx2"/>
                </a:solidFill>
              </a:rPr>
              <a:t>InCites</a:t>
            </a:r>
            <a:endParaRPr lang="ru-RU" sz="4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35475"/>
            <a:ext cx="4283968" cy="2089869"/>
          </a:xfrm>
        </p:spPr>
        <p:txBody>
          <a:bodyPr/>
          <a:lstStyle/>
          <a:p>
            <a:endParaRPr lang="en-ZA" dirty="0" smtClean="0"/>
          </a:p>
          <a:p>
            <a:r>
              <a:rPr lang="en-ZA" dirty="0" smtClean="0"/>
              <a:t> Melissa Badenhorst</a:t>
            </a:r>
          </a:p>
          <a:p>
            <a:r>
              <a:rPr lang="en-ZA" dirty="0" smtClean="0"/>
              <a:t> </a:t>
            </a:r>
            <a:r>
              <a:rPr lang="en-ZA" dirty="0" err="1" smtClean="0"/>
              <a:t>WorldWide</a:t>
            </a:r>
            <a:r>
              <a:rPr lang="en-ZA" dirty="0" smtClean="0"/>
              <a:t> Information Services</a:t>
            </a:r>
          </a:p>
          <a:p>
            <a:r>
              <a:rPr lang="en-ZA" dirty="0" smtClean="0"/>
              <a:t>  </a:t>
            </a:r>
            <a:r>
              <a:rPr lang="en-ZA" dirty="0" smtClean="0">
                <a:hlinkClick r:id="rId3"/>
              </a:rPr>
              <a:t>melissa.badenhorst@wwis.co.za</a:t>
            </a:r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ru-RU" dirty="0"/>
          </a:p>
        </p:txBody>
      </p:sp>
      <p:pic>
        <p:nvPicPr>
          <p:cNvPr id="5" name="Picture 9" descr="C:\Users\Melissa\AppData\Local\Microsoft\Windows\Temporary Internet Files\Content.Outlook\7J8XBE80\WWIS logo 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" y="5805264"/>
            <a:ext cx="1187748" cy="89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332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NMMU Research Performance Overall</a:t>
            </a: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38275"/>
            <a:ext cx="91440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653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NMMU Research Performance Overall</a:t>
            </a: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3038"/>
            <a:ext cx="91440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711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16258"/>
            <a:ext cx="7874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>
                <a:solidFill>
                  <a:srgbClr val="FF8000"/>
                </a:solidFill>
                <a:ea typeface="MS PGothic" pitchFamily="34" charset="-128"/>
                <a:cs typeface="+mn-cs"/>
              </a:rPr>
              <a:t>System Reports: Collaborations</a:t>
            </a:r>
            <a:endParaRPr lang="en-ZA" sz="2000" dirty="0">
              <a:solidFill>
                <a:srgbClr val="FF8000"/>
              </a:solidFill>
              <a:ea typeface="MS PGothic" pitchFamily="34" charset="-128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352928" cy="483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02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16258"/>
            <a:ext cx="7874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>
                <a:solidFill>
                  <a:srgbClr val="FF8000"/>
                </a:solidFill>
                <a:ea typeface="MS PGothic" pitchFamily="34" charset="-128"/>
                <a:cs typeface="+mn-cs"/>
              </a:rPr>
              <a:t>System Reports: Collaborations</a:t>
            </a:r>
            <a:endParaRPr lang="en-ZA" sz="2000" dirty="0">
              <a:solidFill>
                <a:srgbClr val="FF8000"/>
              </a:solidFill>
              <a:ea typeface="MS PGothic" pitchFamily="34" charset="-128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0728"/>
            <a:ext cx="91440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1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16258"/>
            <a:ext cx="7874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>
                <a:solidFill>
                  <a:srgbClr val="FF8000"/>
                </a:solidFill>
                <a:ea typeface="MS PGothic" pitchFamily="34" charset="-128"/>
                <a:cs typeface="+mn-cs"/>
              </a:rPr>
              <a:t>System Reports: Collaborations</a:t>
            </a:r>
            <a:endParaRPr lang="en-ZA" sz="2000" dirty="0">
              <a:solidFill>
                <a:srgbClr val="FF8000"/>
              </a:solidFill>
              <a:ea typeface="MS PGothic" pitchFamily="34" charset="-128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676588" cy="505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32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119313"/>
            <a:ext cx="66198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62050" y="765175"/>
            <a:ext cx="6477000" cy="769938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200" dirty="0">
                <a:solidFill>
                  <a:srgbClr val="4B4B4B">
                    <a:lumMod val="75000"/>
                  </a:srgbClr>
                </a:solidFill>
                <a:latin typeface="Arial" charset="0"/>
                <a:ea typeface="MS PGothic" pitchFamily="34" charset="-128"/>
                <a:cs typeface="+mn-cs"/>
              </a:rPr>
              <a:t>While the interface is slightly different, you will find </a:t>
            </a:r>
            <a:r>
              <a:rPr lang="en-GB" sz="2200" b="1" dirty="0">
                <a:solidFill>
                  <a:srgbClr val="FF8000"/>
                </a:solidFill>
                <a:latin typeface="Arial" charset="0"/>
                <a:ea typeface="MS PGothic" pitchFamily="34" charset="-128"/>
                <a:cs typeface="+mn-cs"/>
              </a:rPr>
              <a:t>way more angles </a:t>
            </a:r>
            <a:r>
              <a:rPr lang="en-GB" sz="2200" dirty="0">
                <a:solidFill>
                  <a:srgbClr val="4B4B4B">
                    <a:lumMod val="75000"/>
                  </a:srgbClr>
                </a:solidFill>
                <a:latin typeface="Arial" charset="0"/>
                <a:ea typeface="MS PGothic" pitchFamily="34" charset="-128"/>
                <a:cs typeface="+mn-cs"/>
              </a:rPr>
              <a:t>to work with</a:t>
            </a:r>
            <a:endParaRPr lang="en-GB" sz="1800" dirty="0">
              <a:solidFill>
                <a:srgbClr val="4B4B4B">
                  <a:lumMod val="75000"/>
                </a:srgbClr>
              </a:solidFill>
              <a:latin typeface="Arial" charset="0"/>
              <a:ea typeface="MS PGothic" pitchFamily="34" charset="-128"/>
              <a:cs typeface="+mn-cs"/>
            </a:endParaRPr>
          </a:p>
        </p:txBody>
      </p:sp>
      <p:cxnSp>
        <p:nvCxnSpPr>
          <p:cNvPr id="12" name="Straight Arrow Connector 11"/>
          <p:cNvCxnSpPr>
            <a:stCxn id="9" idx="2"/>
          </p:cNvCxnSpPr>
          <p:nvPr/>
        </p:nvCxnSpPr>
        <p:spPr>
          <a:xfrm flipH="1">
            <a:off x="1905000" y="1535113"/>
            <a:ext cx="2495550" cy="588962"/>
          </a:xfrm>
          <a:prstGeom prst="straightConnector1">
            <a:avLst/>
          </a:prstGeom>
          <a:ln w="22225">
            <a:solidFill>
              <a:srgbClr val="78A22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</p:cNvCxnSpPr>
          <p:nvPr/>
        </p:nvCxnSpPr>
        <p:spPr>
          <a:xfrm flipH="1">
            <a:off x="3267075" y="1535113"/>
            <a:ext cx="1133475" cy="608012"/>
          </a:xfrm>
          <a:prstGeom prst="straightConnector1">
            <a:avLst/>
          </a:prstGeom>
          <a:ln w="22225">
            <a:solidFill>
              <a:srgbClr val="78A22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</p:cNvCxnSpPr>
          <p:nvPr/>
        </p:nvCxnSpPr>
        <p:spPr>
          <a:xfrm>
            <a:off x="4400550" y="1535113"/>
            <a:ext cx="9525" cy="636587"/>
          </a:xfrm>
          <a:prstGeom prst="straightConnector1">
            <a:avLst/>
          </a:prstGeom>
          <a:ln w="22225">
            <a:solidFill>
              <a:srgbClr val="78A22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</p:cNvCxnSpPr>
          <p:nvPr/>
        </p:nvCxnSpPr>
        <p:spPr>
          <a:xfrm>
            <a:off x="4400550" y="1535113"/>
            <a:ext cx="2619375" cy="579437"/>
          </a:xfrm>
          <a:prstGeom prst="straightConnector1">
            <a:avLst/>
          </a:prstGeom>
          <a:ln w="22225">
            <a:solidFill>
              <a:srgbClr val="78A22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</p:cNvCxnSpPr>
          <p:nvPr/>
        </p:nvCxnSpPr>
        <p:spPr>
          <a:xfrm>
            <a:off x="4400550" y="1535113"/>
            <a:ext cx="1009650" cy="598487"/>
          </a:xfrm>
          <a:prstGeom prst="straightConnector1">
            <a:avLst/>
          </a:prstGeom>
          <a:ln w="22225">
            <a:solidFill>
              <a:srgbClr val="78A22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209675" y="2124075"/>
            <a:ext cx="6619875" cy="1562100"/>
          </a:xfrm>
          <a:prstGeom prst="rect">
            <a:avLst/>
          </a:prstGeom>
          <a:noFill/>
          <a:ln>
            <a:solidFill>
              <a:srgbClr val="78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57300" y="4295775"/>
            <a:ext cx="6867525" cy="1323975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8000"/>
                </a:solidFill>
                <a:latin typeface="Arial" charset="0"/>
                <a:ea typeface="MS PGothic" pitchFamily="34" charset="-128"/>
                <a:cs typeface="+mn-cs"/>
              </a:rPr>
              <a:t>To decide which section you should use and in which situation, you need to keep in mind that “</a:t>
            </a:r>
            <a:r>
              <a:rPr lang="en-GB" sz="2000" i="1" dirty="0">
                <a:solidFill>
                  <a:srgbClr val="FF8000"/>
                </a:solidFill>
                <a:latin typeface="Arial" charset="0"/>
                <a:ea typeface="MS PGothic" pitchFamily="34" charset="-128"/>
                <a:cs typeface="+mn-cs"/>
              </a:rPr>
              <a:t>People</a:t>
            </a:r>
            <a:r>
              <a:rPr lang="en-GB" sz="2000" dirty="0">
                <a:solidFill>
                  <a:srgbClr val="FF8000"/>
                </a:solidFill>
                <a:latin typeface="Arial" charset="0"/>
                <a:ea typeface="MS PGothic" pitchFamily="34" charset="-128"/>
                <a:cs typeface="+mn-cs"/>
              </a:rPr>
              <a:t>”, “</a:t>
            </a:r>
            <a:r>
              <a:rPr lang="en-GB" sz="2000" i="1" dirty="0">
                <a:solidFill>
                  <a:srgbClr val="FF8000"/>
                </a:solidFill>
                <a:latin typeface="Arial" charset="0"/>
                <a:ea typeface="MS PGothic" pitchFamily="34" charset="-128"/>
                <a:cs typeface="+mn-cs"/>
              </a:rPr>
              <a:t>Organisations</a:t>
            </a:r>
            <a:r>
              <a:rPr lang="en-GB" sz="2000" dirty="0">
                <a:solidFill>
                  <a:srgbClr val="FF8000"/>
                </a:solidFill>
                <a:latin typeface="Arial" charset="0"/>
                <a:ea typeface="MS PGothic" pitchFamily="34" charset="-128"/>
                <a:cs typeface="+mn-cs"/>
              </a:rPr>
              <a:t>”, </a:t>
            </a:r>
            <a:r>
              <a:rPr lang="en-GB" sz="2000" i="1" dirty="0">
                <a:solidFill>
                  <a:srgbClr val="FF8000"/>
                </a:solidFill>
                <a:latin typeface="Arial" charset="0"/>
                <a:ea typeface="MS PGothic" pitchFamily="34" charset="-128"/>
                <a:cs typeface="+mn-cs"/>
              </a:rPr>
              <a:t>Regions</a:t>
            </a:r>
            <a:r>
              <a:rPr lang="en-GB" sz="2000" dirty="0">
                <a:solidFill>
                  <a:srgbClr val="FF8000"/>
                </a:solidFill>
                <a:latin typeface="Arial" charset="0"/>
                <a:ea typeface="MS PGothic" pitchFamily="34" charset="-128"/>
                <a:cs typeface="+mn-cs"/>
              </a:rPr>
              <a:t>”, </a:t>
            </a:r>
            <a:r>
              <a:rPr lang="en-GB" sz="2000" i="1" dirty="0">
                <a:solidFill>
                  <a:srgbClr val="FF8000"/>
                </a:solidFill>
                <a:latin typeface="Arial" charset="0"/>
                <a:ea typeface="MS PGothic" pitchFamily="34" charset="-128"/>
                <a:cs typeface="+mn-cs"/>
              </a:rPr>
              <a:t>“Research Areas</a:t>
            </a:r>
            <a:r>
              <a:rPr lang="en-GB" sz="2000" dirty="0">
                <a:solidFill>
                  <a:srgbClr val="FF8000"/>
                </a:solidFill>
                <a:latin typeface="Arial" charset="0"/>
                <a:ea typeface="MS PGothic" pitchFamily="34" charset="-128"/>
                <a:cs typeface="+mn-cs"/>
              </a:rPr>
              <a:t>”, “</a:t>
            </a:r>
            <a:r>
              <a:rPr lang="en-GB" sz="2000" i="1" dirty="0">
                <a:solidFill>
                  <a:srgbClr val="FF8000"/>
                </a:solidFill>
                <a:latin typeface="Arial" charset="0"/>
                <a:ea typeface="MS PGothic" pitchFamily="34" charset="-128"/>
                <a:cs typeface="+mn-cs"/>
              </a:rPr>
              <a:t>Journals</a:t>
            </a:r>
            <a:r>
              <a:rPr lang="en-GB" sz="2000" dirty="0">
                <a:solidFill>
                  <a:srgbClr val="FF8000"/>
                </a:solidFill>
                <a:latin typeface="Arial" charset="0"/>
                <a:ea typeface="MS PGothic" pitchFamily="34" charset="-128"/>
                <a:cs typeface="+mn-cs"/>
              </a:rPr>
              <a:t>”, will be the end result and not the limiters</a:t>
            </a:r>
          </a:p>
        </p:txBody>
      </p:sp>
    </p:spTree>
    <p:extLst>
      <p:ext uri="{BB962C8B-B14F-4D97-AF65-F5344CB8AC3E}">
        <p14:creationId xmlns:p14="http://schemas.microsoft.com/office/powerpoint/2010/main" val="29519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NMMU Compared: Nr of </a:t>
            </a:r>
            <a:r>
              <a:rPr lang="en-ZA" dirty="0" err="1" smtClean="0"/>
              <a:t>WoS</a:t>
            </a:r>
            <a:r>
              <a:rPr lang="en-ZA" dirty="0" smtClean="0"/>
              <a:t> CC papers overall </a:t>
            </a:r>
            <a:endParaRPr lang="en-Z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085850"/>
            <a:ext cx="69437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615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Normalized Citation Impact: NMMU Compared</a:t>
            </a:r>
            <a:endParaRPr lang="en-Z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9723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876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Number of papers published: NMMU Compared in Environment/Ecology</a:t>
            </a:r>
            <a:endParaRPr lang="en-Z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0" y="1124744"/>
            <a:ext cx="7000875" cy="508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782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Normalized Citation Impact: NMMU Compared in Environment/Ecology</a:t>
            </a:r>
            <a:endParaRPr lang="en-Z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41" y="1052736"/>
            <a:ext cx="7010400" cy="504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545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i="0" dirty="0" smtClean="0">
                <a:solidFill>
                  <a:schemeClr val="tx2"/>
                </a:solidFill>
              </a:rPr>
              <a:t>Measuring impact</a:t>
            </a:r>
            <a:endParaRPr lang="en-US" b="1" i="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340768"/>
            <a:ext cx="8064309" cy="230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3789040"/>
            <a:ext cx="260149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7904" y="3933056"/>
            <a:ext cx="478689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712" y="4941168"/>
            <a:ext cx="461925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288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NMMU contributing authors in Environment/Ecology</a:t>
            </a:r>
            <a:endParaRPr lang="en-Z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823743" cy="508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342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Most Productive Areas 2005 - 2014: NMMU</a:t>
            </a:r>
            <a:endParaRPr lang="en-Z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1124744"/>
            <a:ext cx="7000875" cy="512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28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Areas with highest impact: NMMU 2005 - 2014</a:t>
            </a:r>
            <a:endParaRPr lang="en-ZA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124744"/>
            <a:ext cx="7000875" cy="510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19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NMMU Compared: Nr of </a:t>
            </a:r>
            <a:r>
              <a:rPr lang="en-ZA" dirty="0" err="1" smtClean="0"/>
              <a:t>WoS</a:t>
            </a:r>
            <a:r>
              <a:rPr lang="en-ZA" dirty="0" smtClean="0"/>
              <a:t> CC OA papers overall 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5" y="1049943"/>
            <a:ext cx="8089284" cy="503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42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Normalized Citation Impact in OA: NMMU Compared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3" y="991707"/>
            <a:ext cx="8488907" cy="517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792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Productivity in </a:t>
            </a:r>
            <a:r>
              <a:rPr lang="en-ZA" dirty="0" err="1" smtClean="0"/>
              <a:t>WoS</a:t>
            </a:r>
            <a:r>
              <a:rPr lang="en-ZA" dirty="0" smtClean="0"/>
              <a:t> CC OA: NMMU</a:t>
            </a: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" y="1038809"/>
            <a:ext cx="8707272" cy="517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528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Normalized citation Impact by Subject Area: NMMU OA</a:t>
            </a: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1" y="1042601"/>
            <a:ext cx="8611737" cy="513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442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NMMU Collaborations OA</a:t>
            </a:r>
            <a:endParaRPr lang="en-Z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17946"/>
            <a:ext cx="7134509" cy="492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304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Which of these collaborations had the highest impact?</a:t>
            </a:r>
            <a:endParaRPr lang="en-Z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6" y="1100388"/>
            <a:ext cx="7493474" cy="496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1746913" y="1596787"/>
            <a:ext cx="1132764" cy="504967"/>
          </a:xfrm>
          <a:prstGeom prst="rightArrow">
            <a:avLst/>
          </a:prstGeom>
          <a:solidFill>
            <a:srgbClr val="DC0A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22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Research Areas in which NMMU collaborates with </a:t>
            </a:r>
            <a:r>
              <a:rPr lang="en-ZA" dirty="0" err="1" smtClean="0"/>
              <a:t>Univ</a:t>
            </a:r>
            <a:r>
              <a:rPr lang="en-ZA" dirty="0" smtClean="0"/>
              <a:t> Queensland in OA</a:t>
            </a:r>
            <a:endParaRPr lang="en-Z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" y="1029814"/>
            <a:ext cx="8707272" cy="51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585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 err="1" smtClean="0">
                <a:solidFill>
                  <a:schemeClr val="tx2"/>
                </a:solidFill>
              </a:rPr>
              <a:t>InCites</a:t>
            </a:r>
            <a:r>
              <a:rPr lang="en-US" b="1" i="0" dirty="0" smtClean="0">
                <a:solidFill>
                  <a:schemeClr val="tx2"/>
                </a:solidFill>
              </a:rPr>
              <a:t>: Benchmarking &amp; Analytics</a:t>
            </a:r>
            <a:br>
              <a:rPr lang="en-US" b="1" i="0" dirty="0" smtClean="0">
                <a:solidFill>
                  <a:schemeClr val="tx2"/>
                </a:solidFill>
              </a:rPr>
            </a:br>
            <a:r>
              <a:rPr lang="en-US" sz="2000" b="1" i="0" dirty="0" smtClean="0">
                <a:solidFill>
                  <a:schemeClr val="tx2"/>
                </a:solidFill>
              </a:rPr>
              <a:t>Providing Context for Measuring and Demonstrating Excellence</a:t>
            </a:r>
            <a:endParaRPr lang="en-US" b="1" i="0" dirty="0">
              <a:solidFill>
                <a:schemeClr val="tx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4343400" y="1676400"/>
            <a:ext cx="48006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cap="all" dirty="0" smtClean="0">
                <a:solidFill>
                  <a:srgbClr val="4B4B4B"/>
                </a:solidFill>
              </a:rPr>
              <a:t>Reputation management</a:t>
            </a:r>
            <a:endParaRPr lang="en-US" sz="1600" dirty="0" smtClean="0">
              <a:solidFill>
                <a:srgbClr val="4B4B4B"/>
              </a:solidFill>
            </a:endParaRPr>
          </a:p>
          <a:p>
            <a:r>
              <a:rPr lang="en-US" sz="1600" dirty="0" smtClean="0"/>
              <a:t>Showcase Research Strengths</a:t>
            </a:r>
          </a:p>
          <a:p>
            <a:r>
              <a:rPr lang="en-US" sz="1600" dirty="0" smtClean="0"/>
              <a:t>Comparison with Peers</a:t>
            </a:r>
          </a:p>
          <a:p>
            <a:r>
              <a:rPr lang="en-US" sz="1600" dirty="0" smtClean="0"/>
              <a:t>Identify Experts</a:t>
            </a:r>
          </a:p>
          <a:p>
            <a:pPr marL="0" indent="0">
              <a:buNone/>
            </a:pPr>
            <a:r>
              <a:rPr lang="en-US" sz="1600" b="1" cap="all" dirty="0" smtClean="0">
                <a:solidFill>
                  <a:srgbClr val="4B4B4B"/>
                </a:solidFill>
              </a:rPr>
              <a:t>Strategic management and investment</a:t>
            </a:r>
            <a:endParaRPr lang="en-US" sz="1600" dirty="0" smtClean="0">
              <a:solidFill>
                <a:srgbClr val="4B4B4B"/>
              </a:solidFill>
            </a:endParaRPr>
          </a:p>
          <a:p>
            <a:r>
              <a:rPr lang="en-US" sz="1600" dirty="0" smtClean="0"/>
              <a:t>Attract Funding</a:t>
            </a:r>
          </a:p>
          <a:p>
            <a:r>
              <a:rPr lang="en-US" sz="1600" dirty="0" smtClean="0"/>
              <a:t>Demonstrate Impact</a:t>
            </a:r>
          </a:p>
          <a:p>
            <a:r>
              <a:rPr lang="en-US" sz="1600" dirty="0" smtClean="0"/>
              <a:t>Manage Research Portfolios</a:t>
            </a:r>
          </a:p>
          <a:p>
            <a:pPr marL="0" lvl="0" indent="0">
              <a:buNone/>
            </a:pPr>
            <a:r>
              <a:rPr lang="en-US" sz="1600" b="1" cap="all" dirty="0" smtClean="0">
                <a:solidFill>
                  <a:srgbClr val="4B4B4B"/>
                </a:solidFill>
              </a:rPr>
              <a:t>Standardized Reporting and Management </a:t>
            </a:r>
          </a:p>
          <a:p>
            <a:r>
              <a:rPr lang="en-US" sz="1600" dirty="0" smtClean="0"/>
              <a:t>Identify Research Outputs</a:t>
            </a:r>
          </a:p>
          <a:p>
            <a:r>
              <a:rPr lang="en-US" sz="1600" dirty="0" smtClean="0"/>
              <a:t>Integrated Research Management</a:t>
            </a:r>
          </a:p>
          <a:p>
            <a:r>
              <a:rPr lang="en-US" sz="1600" dirty="0" smtClean="0"/>
              <a:t>Track Trends and Growth</a:t>
            </a:r>
          </a:p>
          <a:p>
            <a:pPr marL="88900" indent="-80963">
              <a:spcBef>
                <a:spcPts val="0"/>
              </a:spcBef>
              <a:spcAft>
                <a:spcPts val="1200"/>
              </a:spcAft>
              <a:buClr>
                <a:srgbClr val="FF8000"/>
              </a:buClr>
              <a:buFont typeface="Arial" pitchFamily="34" charset="0"/>
              <a:buChar char="•"/>
            </a:pPr>
            <a:endParaRPr lang="en-US" sz="1600" dirty="0" smtClean="0">
              <a:solidFill>
                <a:srgbClr val="4B4B4B"/>
              </a:solidFill>
            </a:endParaRPr>
          </a:p>
          <a:p>
            <a:pPr marL="88900" indent="-80963">
              <a:spcBef>
                <a:spcPts val="0"/>
              </a:spcBef>
              <a:spcAft>
                <a:spcPts val="1200"/>
              </a:spcAft>
              <a:buClr>
                <a:srgbClr val="FF8000"/>
              </a:buClr>
              <a:buFont typeface="Arial" pitchFamily="34" charset="0"/>
              <a:buChar char="•"/>
            </a:pPr>
            <a:endParaRPr lang="en-GB" sz="1600" dirty="0" smtClean="0">
              <a:solidFill>
                <a:srgbClr val="4B4B4B"/>
              </a:solidFill>
            </a:endParaRPr>
          </a:p>
          <a:p>
            <a:endParaRPr lang="en-US" sz="1600" dirty="0" smtClean="0"/>
          </a:p>
          <a:p>
            <a:pPr marL="88900" indent="-80963">
              <a:spcBef>
                <a:spcPts val="600"/>
              </a:spcBef>
              <a:buClr>
                <a:srgbClr val="FF8000"/>
              </a:buClr>
              <a:buFont typeface="Arial" pitchFamily="34" charset="0"/>
              <a:buChar char="•"/>
            </a:pPr>
            <a:endParaRPr lang="en-US" sz="1600" dirty="0" smtClean="0">
              <a:solidFill>
                <a:srgbClr val="4B4B4B"/>
              </a:solidFill>
            </a:endParaRPr>
          </a:p>
          <a:p>
            <a:endParaRPr lang="en-US" sz="1600" dirty="0" smtClean="0">
              <a:solidFill>
                <a:srgbClr val="4B4B4B"/>
              </a:solidFill>
            </a:endParaRPr>
          </a:p>
          <a:p>
            <a:endParaRPr lang="en-US" sz="16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8476C7CD-1BDE-4BD7-8417-F317BDB339C7}" type="slidenum">
              <a:rPr lang="en-US" sz="1800" smtClean="0">
                <a:solidFill>
                  <a:srgbClr val="FFFFFF"/>
                </a:solidFill>
                <a:ea typeface="MS PGothic" pitchFamily="34" charset="-128"/>
                <a:cs typeface="+mn-cs"/>
              </a:rPr>
              <a:pPr/>
              <a:t>3</a:t>
            </a:fld>
            <a:endParaRPr lang="en-US" sz="1800">
              <a:solidFill>
                <a:srgbClr val="FFFFFF"/>
              </a:solidFill>
              <a:ea typeface="MS PGothic" pitchFamily="34" charset="-128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37482" t="37500" r="35578" b="21875"/>
          <a:stretch>
            <a:fillRect/>
          </a:stretch>
        </p:blipFill>
        <p:spPr bwMode="auto">
          <a:xfrm>
            <a:off x="457200" y="2286000"/>
            <a:ext cx="3415323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4962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Impact by  Research Areas in which NMMU collaborates with </a:t>
            </a:r>
            <a:r>
              <a:rPr lang="en-ZA" dirty="0" err="1" smtClean="0"/>
              <a:t>Univ</a:t>
            </a:r>
            <a:r>
              <a:rPr lang="en-ZA" dirty="0" smtClean="0"/>
              <a:t> Queensland in OA</a:t>
            </a:r>
            <a:endParaRPr lang="en-Z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1" y="1044835"/>
            <a:ext cx="8716512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58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Journals in which NMMU publish OA</a:t>
            </a:r>
            <a:endParaRPr lang="en-Z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6" y="1060744"/>
            <a:ext cx="8761863" cy="508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048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NMMU Authors that publish OA</a:t>
            </a:r>
            <a:endParaRPr lang="en-Z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34" y="1064524"/>
            <a:ext cx="8751765" cy="507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933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766603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i="0" dirty="0" smtClean="0">
                <a:solidFill>
                  <a:schemeClr val="tx2"/>
                </a:solidFill>
              </a:rPr>
              <a:t>Formula for success</a:t>
            </a:r>
            <a:endParaRPr lang="en-US" b="1" i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sz="9600" b="1" dirty="0" smtClean="0">
                <a:solidFill>
                  <a:schemeClr val="tx2"/>
                </a:solidFill>
              </a:rPr>
              <a:t>Thank you</a:t>
            </a:r>
            <a:r>
              <a:rPr lang="ru-RU" sz="9600" b="1" dirty="0" smtClean="0">
                <a:solidFill>
                  <a:schemeClr val="tx2"/>
                </a:solidFill>
              </a:rPr>
              <a:t>!</a:t>
            </a:r>
            <a:r>
              <a:rPr lang="en-ZA" sz="9600" b="1" dirty="0" smtClean="0">
                <a:solidFill>
                  <a:schemeClr val="tx2"/>
                </a:solidFill>
              </a:rPr>
              <a:t/>
            </a:r>
            <a:br>
              <a:rPr lang="en-ZA" sz="9600" b="1" dirty="0" smtClean="0">
                <a:solidFill>
                  <a:schemeClr val="tx2"/>
                </a:solidFill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6859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 smtClean="0">
                <a:solidFill>
                  <a:schemeClr val="tx2"/>
                </a:solidFill>
              </a:rPr>
              <a:t>Analyzing Collaborations to Inform Strategic Decisions</a:t>
            </a:r>
            <a:endParaRPr lang="en-US" b="1" i="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2EE8D762-777F-4FFA-8DA0-0AC2F9511B00}" type="slidenum">
              <a:rPr lang="en-US" sz="1800" smtClean="0">
                <a:solidFill>
                  <a:srgbClr val="FFFFFF"/>
                </a:solidFill>
                <a:ea typeface="MS PGothic" pitchFamily="34" charset="-128"/>
                <a:cs typeface="+mn-cs"/>
              </a:rPr>
              <a:pPr/>
              <a:t>4</a:t>
            </a:fld>
            <a:endParaRPr lang="en-US" sz="1800" dirty="0">
              <a:solidFill>
                <a:srgbClr val="FFFFFF"/>
              </a:solidFill>
              <a:ea typeface="MS PGothic" pitchFamily="34" charset="-128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92468"/>
            <a:ext cx="5029200" cy="462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81210"/>
            <a:ext cx="3657600" cy="3361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13009" t="55080" r="50627" b="8654"/>
          <a:stretch>
            <a:fillRect/>
          </a:stretch>
        </p:blipFill>
        <p:spPr bwMode="auto">
          <a:xfrm>
            <a:off x="5334000" y="2286000"/>
            <a:ext cx="36576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49373" t="55081" r="12748" b="10302"/>
          <a:stretch>
            <a:fillRect/>
          </a:stretch>
        </p:blipFill>
        <p:spPr bwMode="auto">
          <a:xfrm>
            <a:off x="533400" y="1600200"/>
            <a:ext cx="2743200" cy="230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13009" t="18815" r="50627" b="44919"/>
          <a:stretch>
            <a:fillRect/>
          </a:stretch>
        </p:blipFill>
        <p:spPr bwMode="auto">
          <a:xfrm>
            <a:off x="1447800" y="3505200"/>
            <a:ext cx="2834640" cy="2598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4867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150" y="1268413"/>
            <a:ext cx="6913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i="1" dirty="0" smtClean="0">
                <a:solidFill>
                  <a:srgbClr val="FF8000"/>
                </a:solidFill>
                <a:latin typeface="Georgia" pitchFamily="18" charset="0"/>
                <a:ea typeface="MS PGothic" pitchFamily="34" charset="-128"/>
                <a:cs typeface="+mn-cs"/>
              </a:rPr>
              <a:t>Benchmarking &amp; Analysis</a:t>
            </a:r>
            <a:endParaRPr lang="ru-RU" sz="4000" b="1" i="1" dirty="0">
              <a:solidFill>
                <a:srgbClr val="FF8000"/>
              </a:solidFill>
              <a:latin typeface="Georgia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5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Multiple indicators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1268760"/>
            <a:ext cx="4824536" cy="467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72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532440" cy="4967707"/>
          </a:xfrm>
        </p:spPr>
        <p:txBody>
          <a:bodyPr/>
          <a:lstStyle/>
          <a:p>
            <a:r>
              <a:rPr lang="en-US" sz="4800" b="1" i="0" dirty="0" smtClean="0">
                <a:solidFill>
                  <a:schemeClr val="tx2"/>
                </a:solidFill>
              </a:rPr>
              <a:t>NMMU – Measuring output &amp; benchmarking performance</a:t>
            </a:r>
            <a:endParaRPr lang="en-US" sz="4800" b="1" i="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35975" y="6453188"/>
            <a:ext cx="501650" cy="282575"/>
          </a:xfrm>
          <a:prstGeom prst="rect">
            <a:avLst/>
          </a:prstGeom>
        </p:spPr>
        <p:txBody>
          <a:bodyPr/>
          <a:lstStyle/>
          <a:p>
            <a:fld id="{E4F94C26-2A70-4961-AAB1-3557AEA8AC57}" type="slidenum">
              <a:rPr lang="en-US" sz="1800" smtClean="0">
                <a:solidFill>
                  <a:srgbClr val="4B4B4B"/>
                </a:solidFill>
                <a:ea typeface="MS PGothic" pitchFamily="34" charset="-128"/>
                <a:cs typeface="+mn-cs"/>
              </a:rPr>
              <a:pPr/>
              <a:t>7</a:t>
            </a:fld>
            <a:endParaRPr lang="en-US" sz="1800" dirty="0">
              <a:solidFill>
                <a:srgbClr val="4B4B4B"/>
              </a:solidFill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367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100" y="477838"/>
            <a:ext cx="7850188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1485900" y="414338"/>
            <a:ext cx="6227763" cy="276225"/>
          </a:xfrm>
          <a:prstGeom prst="roundRect">
            <a:avLst/>
          </a:prstGeom>
          <a:noFill/>
          <a:ln w="57150">
            <a:solidFill>
              <a:srgbClr val="008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>
            <a:stCxn id="7" idx="2"/>
            <a:endCxn id="8" idx="0"/>
          </p:cNvCxnSpPr>
          <p:nvPr/>
        </p:nvCxnSpPr>
        <p:spPr>
          <a:xfrm rot="16200000" flipH="1">
            <a:off x="5407819" y="-116681"/>
            <a:ext cx="971550" cy="2586038"/>
          </a:xfrm>
          <a:prstGeom prst="line">
            <a:avLst/>
          </a:prstGeom>
          <a:ln w="57150">
            <a:solidFill>
              <a:srgbClr val="008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5384800" y="1662113"/>
            <a:ext cx="3605213" cy="2960687"/>
          </a:xfrm>
          <a:prstGeom prst="roundRect">
            <a:avLst>
              <a:gd name="adj" fmla="val 8466"/>
            </a:avLst>
          </a:prstGeom>
          <a:solidFill>
            <a:schemeClr val="bg1"/>
          </a:solidFill>
          <a:ln w="38100">
            <a:solidFill>
              <a:srgbClr val="0083B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CA" sz="1800" dirty="0">
                <a:solidFill>
                  <a:srgbClr val="4B4B4B"/>
                </a:solidFill>
              </a:rPr>
              <a:t>Access all your resources from the top menu. </a:t>
            </a:r>
          </a:p>
          <a:p>
            <a:pPr>
              <a:defRPr/>
            </a:pPr>
            <a:endParaRPr lang="en-CA" sz="1800" dirty="0">
              <a:solidFill>
                <a:srgbClr val="4B4B4B"/>
              </a:solidFill>
            </a:endParaRPr>
          </a:p>
          <a:p>
            <a:pPr>
              <a:defRPr/>
            </a:pPr>
            <a:r>
              <a:rPr lang="en-CA" sz="1800" dirty="0">
                <a:solidFill>
                  <a:srgbClr val="4B4B4B"/>
                </a:solidFill>
              </a:rPr>
              <a:t>Instantly access any service and seamlessly link between them. </a:t>
            </a:r>
          </a:p>
          <a:p>
            <a:pPr>
              <a:defRPr/>
            </a:pPr>
            <a:endParaRPr lang="en-CA" sz="1800" dirty="0">
              <a:solidFill>
                <a:srgbClr val="4B4B4B"/>
              </a:solidFill>
            </a:endParaRPr>
          </a:p>
          <a:p>
            <a:pPr>
              <a:defRPr/>
            </a:pPr>
            <a:r>
              <a:rPr lang="en-CA" sz="1800" dirty="0">
                <a:solidFill>
                  <a:srgbClr val="4B4B4B"/>
                </a:solidFill>
              </a:rPr>
              <a:t>All resources rely on the same data sources for consistency and comparability.</a:t>
            </a:r>
            <a:endParaRPr lang="en-GB" sz="1800" dirty="0">
              <a:solidFill>
                <a:srgbClr val="4B4B4B"/>
              </a:solidFill>
            </a:endParaRPr>
          </a:p>
        </p:txBody>
      </p:sp>
      <p:pic>
        <p:nvPicPr>
          <p:cNvPr id="768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2538"/>
            <a:ext cx="21955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67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61991" y="757972"/>
            <a:ext cx="6477000" cy="430887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200" dirty="0" smtClean="0">
                <a:solidFill>
                  <a:srgbClr val="4B4B4B">
                    <a:lumMod val="75000"/>
                  </a:srgbClr>
                </a:solidFill>
                <a:latin typeface="Arial" charset="0"/>
                <a:ea typeface="MS PGothic" pitchFamily="34" charset="-128"/>
                <a:cs typeface="+mn-cs"/>
              </a:rPr>
              <a:t>SYSTEM REPORTS</a:t>
            </a:r>
            <a:endParaRPr lang="en-GB" sz="1800" dirty="0">
              <a:solidFill>
                <a:srgbClr val="4B4B4B">
                  <a:lumMod val="75000"/>
                </a:srgbClr>
              </a:solidFill>
              <a:latin typeface="Arial" charset="0"/>
              <a:ea typeface="MS PGothic" pitchFamily="34" charset="-128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1007"/>
            <a:ext cx="9287018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41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_presentation_template_05-01-08">
  <a:themeElements>
    <a:clrScheme name="InCites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FF9100"/>
      </a:accent1>
      <a:accent2>
        <a:srgbClr val="FFB400"/>
      </a:accent2>
      <a:accent3>
        <a:srgbClr val="766C62"/>
      </a:accent3>
      <a:accent4>
        <a:srgbClr val="A0968C"/>
      </a:accent4>
      <a:accent5>
        <a:srgbClr val="A00000"/>
      </a:accent5>
      <a:accent6>
        <a:srgbClr val="DC0A0A"/>
      </a:accent6>
      <a:hlink>
        <a:srgbClr val="828282"/>
      </a:hlink>
      <a:folHlink>
        <a:srgbClr val="BABABA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EST_tr_present_080326_v1">
  <a:themeElements>
    <a:clrScheme name="TEST_tr_present_080326_v1 1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TEST_tr_present_080326_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">
          <a:solidFill>
            <a:schemeClr val="bg1">
              <a:lumMod val="6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400" dirty="0" smtClean="0">
            <a:solidFill>
              <a:srgbClr val="040404"/>
            </a:solidFill>
          </a:defRPr>
        </a:defPPr>
      </a:lstStyle>
    </a:txDef>
  </a:objectDefaults>
  <a:extraClrSchemeLst>
    <a:extraClrScheme>
      <a:clrScheme name="TEST_tr_present_080326_v1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blank">
  <a:themeElements>
    <a:clrScheme name="tr_general_use_template_05-01-08 1">
      <a:dk1>
        <a:srgbClr val="666666"/>
      </a:dk1>
      <a:lt1>
        <a:srgbClr val="FFFFFF"/>
      </a:lt1>
      <a:dk2>
        <a:srgbClr val="FF8000"/>
      </a:dk2>
      <a:lt2>
        <a:srgbClr val="BABABA"/>
      </a:lt2>
      <a:accent1>
        <a:srgbClr val="FF8000"/>
      </a:accent1>
      <a:accent2>
        <a:srgbClr val="DC0A0A"/>
      </a:accent2>
      <a:accent3>
        <a:srgbClr val="FFFFFF"/>
      </a:accent3>
      <a:accent4>
        <a:srgbClr val="565656"/>
      </a:accent4>
      <a:accent5>
        <a:srgbClr val="FFC0AA"/>
      </a:accent5>
      <a:accent6>
        <a:srgbClr val="C70808"/>
      </a:accent6>
      <a:hlink>
        <a:srgbClr val="766C62"/>
      </a:hlink>
      <a:folHlink>
        <a:srgbClr val="A0968C"/>
      </a:folHlink>
    </a:clrScheme>
    <a:fontScheme name="tr_general_use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_general_use_template_05-01-08 1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565656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2">
        <a:dk1>
          <a:srgbClr val="666666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565656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3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565656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4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565656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r_presentation_template_05-01-08">
  <a:themeElements>
    <a:clrScheme name="tr_presentation_template_05-01-08 1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blank">
  <a:themeElements>
    <a:clrScheme name="tr_presentation_template_05-01-08 1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blank">
  <a:themeElements>
    <a:clrScheme name="tr_general_use_template_05-01-08 1">
      <a:dk1>
        <a:srgbClr val="666666"/>
      </a:dk1>
      <a:lt1>
        <a:srgbClr val="FFFFFF"/>
      </a:lt1>
      <a:dk2>
        <a:srgbClr val="FF8000"/>
      </a:dk2>
      <a:lt2>
        <a:srgbClr val="BABABA"/>
      </a:lt2>
      <a:accent1>
        <a:srgbClr val="FF8000"/>
      </a:accent1>
      <a:accent2>
        <a:srgbClr val="DC0A0A"/>
      </a:accent2>
      <a:accent3>
        <a:srgbClr val="FFFFFF"/>
      </a:accent3>
      <a:accent4>
        <a:srgbClr val="565656"/>
      </a:accent4>
      <a:accent5>
        <a:srgbClr val="FFC0AA"/>
      </a:accent5>
      <a:accent6>
        <a:srgbClr val="C70808"/>
      </a:accent6>
      <a:hlink>
        <a:srgbClr val="766C62"/>
      </a:hlink>
      <a:folHlink>
        <a:srgbClr val="A0968C"/>
      </a:folHlink>
    </a:clrScheme>
    <a:fontScheme name="tr_general_use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_general_use_template_05-01-08 1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565656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2">
        <a:dk1>
          <a:srgbClr val="666666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565656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3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565656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4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565656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tr_presentation_template_05-01-08">
  <a:themeElements>
    <a:clrScheme name="InCites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FF9100"/>
      </a:accent1>
      <a:accent2>
        <a:srgbClr val="FFB400"/>
      </a:accent2>
      <a:accent3>
        <a:srgbClr val="766C62"/>
      </a:accent3>
      <a:accent4>
        <a:srgbClr val="A0968C"/>
      </a:accent4>
      <a:accent5>
        <a:srgbClr val="A00000"/>
      </a:accent5>
      <a:accent6>
        <a:srgbClr val="DC0A0A"/>
      </a:accent6>
      <a:hlink>
        <a:srgbClr val="828282"/>
      </a:hlink>
      <a:folHlink>
        <a:srgbClr val="BABABA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tr_presentation_template_05-01-08">
  <a:themeElements>
    <a:clrScheme name="InCites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FF9100"/>
      </a:accent1>
      <a:accent2>
        <a:srgbClr val="FFB400"/>
      </a:accent2>
      <a:accent3>
        <a:srgbClr val="766C62"/>
      </a:accent3>
      <a:accent4>
        <a:srgbClr val="A0968C"/>
      </a:accent4>
      <a:accent5>
        <a:srgbClr val="A00000"/>
      </a:accent5>
      <a:accent6>
        <a:srgbClr val="DC0A0A"/>
      </a:accent6>
      <a:hlink>
        <a:srgbClr val="828282"/>
      </a:hlink>
      <a:folHlink>
        <a:srgbClr val="BABABA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New Generation WOS">
  <a:themeElements>
    <a:clrScheme name="tr_presentation_template_05-01-08 2">
      <a:dk1>
        <a:srgbClr val="4B4B4B"/>
      </a:dk1>
      <a:lt1>
        <a:srgbClr val="FFFFFF"/>
      </a:lt1>
      <a:dk2>
        <a:srgbClr val="FF8000"/>
      </a:dk2>
      <a:lt2>
        <a:srgbClr val="BABABA"/>
      </a:lt2>
      <a:accent1>
        <a:srgbClr val="78A22F"/>
      </a:accent1>
      <a:accent2>
        <a:srgbClr val="FFB400"/>
      </a:accent2>
      <a:accent3>
        <a:srgbClr val="FFFFFF"/>
      </a:accent3>
      <a:accent4>
        <a:srgbClr val="3F3F3F"/>
      </a:accent4>
      <a:accent5>
        <a:srgbClr val="BECEAD"/>
      </a:accent5>
      <a:accent6>
        <a:srgbClr val="E7A300"/>
      </a:accent6>
      <a:hlink>
        <a:srgbClr val="766C62"/>
      </a:hlink>
      <a:folHlink>
        <a:srgbClr val="A0968C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17702</TotalTime>
  <Words>553</Words>
  <Application>Microsoft Office PowerPoint</Application>
  <PresentationFormat>On-screen Show (4:3)</PresentationFormat>
  <Paragraphs>93</Paragraphs>
  <Slides>34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tr_presentation_template_05-01-08</vt:lpstr>
      <vt:lpstr>4_TEST_tr_present_080326_v1</vt:lpstr>
      <vt:lpstr>6_blank</vt:lpstr>
      <vt:lpstr>3_tr_presentation_template_05-01-08</vt:lpstr>
      <vt:lpstr>10_blank</vt:lpstr>
      <vt:lpstr>11_blank</vt:lpstr>
      <vt:lpstr>4_tr_presentation_template_05-01-08</vt:lpstr>
      <vt:lpstr>6_tr_presentation_template_05-01-08</vt:lpstr>
      <vt:lpstr>New Generation WOS</vt:lpstr>
      <vt:lpstr>Tracking &amp; Monitoring Research output, Trends &amp; Evaluation with InCites</vt:lpstr>
      <vt:lpstr>Measuring impact</vt:lpstr>
      <vt:lpstr>InCites: Benchmarking &amp; Analytics Providing Context for Measuring and Demonstrating Excellence</vt:lpstr>
      <vt:lpstr>Analyzing Collaborations to Inform Strategic Decisions</vt:lpstr>
      <vt:lpstr>PowerPoint Presentation</vt:lpstr>
      <vt:lpstr>Multiple indicators</vt:lpstr>
      <vt:lpstr>NMMU – Measuring output &amp; benchmarking performance</vt:lpstr>
      <vt:lpstr>PowerPoint Presentation</vt:lpstr>
      <vt:lpstr>PowerPoint Presentation</vt:lpstr>
      <vt:lpstr>NMMU Research Performance Overall</vt:lpstr>
      <vt:lpstr>NMMU Research Performance Overall</vt:lpstr>
      <vt:lpstr>PowerPoint Presentation</vt:lpstr>
      <vt:lpstr>PowerPoint Presentation</vt:lpstr>
      <vt:lpstr>PowerPoint Presentation</vt:lpstr>
      <vt:lpstr>PowerPoint Presentation</vt:lpstr>
      <vt:lpstr>NMMU Compared: Nr of WoS CC papers overall </vt:lpstr>
      <vt:lpstr>Normalized Citation Impact: NMMU Compared</vt:lpstr>
      <vt:lpstr>Number of papers published: NMMU Compared in Environment/Ecology</vt:lpstr>
      <vt:lpstr>Normalized Citation Impact: NMMU Compared in Environment/Ecology</vt:lpstr>
      <vt:lpstr>NMMU contributing authors in Environment/Ecology</vt:lpstr>
      <vt:lpstr>Most Productive Areas 2005 - 2014: NMMU</vt:lpstr>
      <vt:lpstr>Areas with highest impact: NMMU 2005 - 2014</vt:lpstr>
      <vt:lpstr>NMMU Compared: Nr of WoS CC OA papers overall </vt:lpstr>
      <vt:lpstr>Normalized Citation Impact in OA: NMMU Compared</vt:lpstr>
      <vt:lpstr>Productivity in WoS CC OA: NMMU</vt:lpstr>
      <vt:lpstr>Normalized citation Impact by Subject Area: NMMU OA</vt:lpstr>
      <vt:lpstr>NMMU Collaborations OA</vt:lpstr>
      <vt:lpstr>Which of these collaborations had the highest impact?</vt:lpstr>
      <vt:lpstr>Research Areas in which NMMU collaborates with Univ Queensland in OA</vt:lpstr>
      <vt:lpstr>Impact by  Research Areas in which NMMU collaborates with Univ Queensland in OA</vt:lpstr>
      <vt:lpstr>Journals in which NMMU publish OA</vt:lpstr>
      <vt:lpstr>NMMU Authors that publish OA</vt:lpstr>
      <vt:lpstr>Formula for success</vt:lpstr>
      <vt:lpstr>Thank you! </vt:lpstr>
    </vt:vector>
  </TitlesOfParts>
  <Company>Thomson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DEMOnstratING INCITES B&amp;A IN QA ENVIRONMENT</dc:title>
  <dc:creator>Buys, Matthew (GGO)</dc:creator>
  <dc:description>TR A&amp;G GSS</dc:description>
  <cp:lastModifiedBy>hire</cp:lastModifiedBy>
  <cp:revision>2348</cp:revision>
  <dcterms:created xsi:type="dcterms:W3CDTF">2008-03-31T18:02:24Z</dcterms:created>
  <dcterms:modified xsi:type="dcterms:W3CDTF">2015-07-27T11:10:27Z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niqueId">
    <vt:lpwstr>719593</vt:lpwstr>
  </property>
  <property fmtid="{D5CDD505-2E9C-101B-9397-08002B2CF9AE}" pid="3" name="Jive_LatestUserAccountName">
    <vt:lpwstr>0019881</vt:lpwstr>
  </property>
  <property fmtid="{D5CDD505-2E9C-101B-9397-08002B2CF9AE}" pid="4" name="Offisync_ServerID">
    <vt:lpwstr>ba79255d-4d86-4996-9f74-9fad404ac307</vt:lpwstr>
  </property>
  <property fmtid="{D5CDD505-2E9C-101B-9397-08002B2CF9AE}" pid="5" name="Offisync_ProviderInitializationData">
    <vt:lpwstr>https://thehub.thomsonreuters.com</vt:lpwstr>
  </property>
  <property fmtid="{D5CDD505-2E9C-101B-9397-08002B2CF9AE}" pid="6" name="Offisync_UpdateToken">
    <vt:lpwstr>1</vt:lpwstr>
  </property>
  <property fmtid="{D5CDD505-2E9C-101B-9397-08002B2CF9AE}" pid="7" name="Jive_VersionGuid">
    <vt:lpwstr>3ba9acc9-e1bb-4596-8984-8624e78606f1</vt:lpwstr>
  </property>
</Properties>
</file>