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308" r:id="rId3"/>
    <p:sldId id="309" r:id="rId4"/>
    <p:sldId id="310" r:id="rId5"/>
    <p:sldId id="311" r:id="rId6"/>
    <p:sldId id="313" r:id="rId7"/>
    <p:sldId id="312" r:id="rId8"/>
    <p:sldId id="314" r:id="rId9"/>
    <p:sldId id="269" r:id="rId10"/>
  </p:sldIdLst>
  <p:sldSz cx="9144000" cy="5143500" type="screen16x9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croft, Cheryl (Prof) (Summerstrand Campus South)" initials="FC((CS" lastIdx="3" clrIdx="0">
    <p:extLst>
      <p:ext uri="{19B8F6BF-5375-455C-9EA6-DF929625EA0E}">
        <p15:presenceInfo xmlns:p15="http://schemas.microsoft.com/office/powerpoint/2012/main" userId="S-1-5-21-2413616896-2787633659-1573850612-27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27"/>
    <a:srgbClr val="FEC000"/>
    <a:srgbClr val="57BCE9"/>
    <a:srgbClr val="9B221F"/>
    <a:srgbClr val="003057"/>
    <a:srgbClr val="F14F12"/>
    <a:srgbClr val="6C2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3C10D-2F03-4C14-A60A-33B116B82DD7}" type="datetimeFigureOut">
              <a:rPr lang="en-US" smtClean="0"/>
              <a:t>10/28/2018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9D061-035B-42D6-BEDA-39FB8A09F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2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9D061-035B-42D6-BEDA-39FB8A09F8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4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588"/>
            <a:ext cx="9144000" cy="5145088"/>
          </a:xfrm>
          <a:prstGeom prst="rect">
            <a:avLst/>
          </a:prstGeom>
          <a:solidFill>
            <a:srgbClr val="001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744538"/>
            <a:ext cx="37893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787774"/>
            <a:ext cx="7848872" cy="486054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381840"/>
            <a:ext cx="7848872" cy="145821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0925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97" y="303498"/>
            <a:ext cx="8128527" cy="5941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5" y="1113589"/>
            <a:ext cx="8136904" cy="3481034"/>
          </a:xfrm>
        </p:spPr>
        <p:txBody>
          <a:bodyPr vert="eaVert"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7689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05" y="249493"/>
            <a:ext cx="2018551" cy="43451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6" y="249493"/>
            <a:ext cx="5913947" cy="4345130"/>
          </a:xfrm>
        </p:spPr>
        <p:txBody>
          <a:bodyPr vert="eaVert"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7279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-1588"/>
            <a:ext cx="9144000" cy="5191126"/>
          </a:xfrm>
          <a:prstGeom prst="rect">
            <a:avLst/>
          </a:prstGeom>
          <a:solidFill>
            <a:srgbClr val="FEC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05064" y="239776"/>
            <a:ext cx="4376737" cy="4748870"/>
          </a:xfrm>
          <a:prstGeom prst="rect">
            <a:avLst/>
          </a:prstGeom>
        </p:spPr>
        <p:txBody>
          <a:bodyPr tIns="0" bIns="748800" anchor="ctr" anchorCtr="1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  <a:latin typeface="Avenir Medium"/>
                <a:cs typeface="Avenir Medium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599464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39725" y="-192088"/>
            <a:ext cx="9823450" cy="5527676"/>
          </a:xfrm>
          <a:prstGeom prst="rect">
            <a:avLst/>
          </a:prstGeom>
          <a:solidFill>
            <a:srgbClr val="00102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05064" y="725984"/>
            <a:ext cx="4376737" cy="4262661"/>
          </a:xfrm>
          <a:prstGeom prst="rect">
            <a:avLst/>
          </a:prstGeom>
        </p:spPr>
        <p:txBody>
          <a:bodyPr tIns="0" bIns="748800" anchor="ctr" anchorCtr="1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>
                <a:solidFill>
                  <a:schemeClr val="bg1"/>
                </a:solidFill>
                <a:latin typeface="Avenir Medium"/>
                <a:cs typeface="Avenir Medium"/>
              </a:defRPr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20681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logan Slide (16-9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0163"/>
            <a:ext cx="9240838" cy="520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69736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MU Title Slide">
    <p:bg>
      <p:bgPr>
        <a:solidFill>
          <a:srgbClr val="071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792163"/>
            <a:ext cx="2841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1357"/>
            <a:ext cx="7886700" cy="5684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3270709"/>
            <a:ext cx="7886700" cy="32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8650" y="3763934"/>
            <a:ext cx="7886700" cy="274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rgbClr val="FEC000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8650" y="4104269"/>
            <a:ext cx="7886700" cy="274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EC000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8650" y="4444605"/>
            <a:ext cx="7886700" cy="32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41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EC000"/>
              </a:buClr>
              <a:buSzPct val="80000"/>
              <a:defRPr sz="2000">
                <a:latin typeface="Avenir Book"/>
              </a:defRPr>
            </a:lvl1pPr>
            <a:lvl2pPr>
              <a:buClr>
                <a:srgbClr val="FEC000"/>
              </a:buClr>
              <a:buSzPct val="80000"/>
              <a:defRPr sz="2000">
                <a:latin typeface="Avenir Book"/>
              </a:defRPr>
            </a:lvl2pPr>
            <a:lvl3pPr>
              <a:buClr>
                <a:srgbClr val="FEC000"/>
              </a:buClr>
              <a:buSzPct val="80000"/>
              <a:defRPr sz="2000">
                <a:latin typeface="Avenir Book"/>
              </a:defRPr>
            </a:lvl3pPr>
            <a:lvl4pPr>
              <a:buClr>
                <a:srgbClr val="FEC000"/>
              </a:buClr>
              <a:buSzPct val="80000"/>
              <a:defRPr sz="2000">
                <a:latin typeface="Avenir Book"/>
              </a:defRPr>
            </a:lvl4pPr>
            <a:lvl5pPr>
              <a:buClr>
                <a:srgbClr val="FEC000"/>
              </a:buClr>
              <a:buSzPct val="80000"/>
              <a:defRPr sz="2000">
                <a:latin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602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i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82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3498"/>
            <a:ext cx="8352928" cy="5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005576"/>
            <a:ext cx="4032572" cy="3589046"/>
          </a:xfrm>
        </p:spPr>
        <p:txBody>
          <a:bodyPr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1" y="1005576"/>
            <a:ext cx="4176713" cy="3589046"/>
          </a:xfrm>
        </p:spPr>
        <p:txBody>
          <a:bodyPr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9286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700335"/>
          </a:xfrm>
        </p:spPr>
        <p:txBody>
          <a:bodyPr anchor="ctr"/>
          <a:lstStyle>
            <a:lvl1pPr marL="0" indent="0">
              <a:buNone/>
              <a:defRPr sz="2200" b="0" i="0" baseline="0">
                <a:solidFill>
                  <a:srgbClr val="FEC000"/>
                </a:solidFill>
                <a:latin typeface="Avenir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1670"/>
            <a:ext cx="4040188" cy="2742952"/>
          </a:xfrm>
        </p:spPr>
        <p:txBody>
          <a:bodyPr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700335"/>
          </a:xfrm>
        </p:spPr>
        <p:txBody>
          <a:bodyPr anchor="ctr"/>
          <a:lstStyle>
            <a:lvl1pPr marL="0" indent="0">
              <a:buNone/>
              <a:defRPr sz="2200" b="0" i="0" baseline="0">
                <a:solidFill>
                  <a:srgbClr val="FEC000"/>
                </a:solidFill>
                <a:latin typeface="Avenir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51670"/>
            <a:ext cx="4041775" cy="2742952"/>
          </a:xfrm>
        </p:spPr>
        <p:txBody>
          <a:bodyPr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5491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0689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69407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465516"/>
            <a:ext cx="2877497" cy="819774"/>
          </a:xfrm>
        </p:spPr>
        <p:txBody>
          <a:bodyPr anchor="t"/>
          <a:lstStyle>
            <a:lvl1pPr algn="l">
              <a:defRPr sz="2200" b="1">
                <a:solidFill>
                  <a:srgbClr val="FEC000"/>
                </a:solidFill>
                <a:latin typeface="Avenir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981" y="465517"/>
            <a:ext cx="4889467" cy="4129106"/>
          </a:xfrm>
        </p:spPr>
        <p:txBody>
          <a:bodyPr/>
          <a:lstStyle>
            <a:lvl1pPr>
              <a:buClr>
                <a:srgbClr val="FEC000"/>
              </a:buClr>
              <a:defRPr sz="2000">
                <a:latin typeface="Avenir Book"/>
              </a:defRPr>
            </a:lvl1pPr>
            <a:lvl2pPr>
              <a:buClr>
                <a:srgbClr val="FEC000"/>
              </a:buClr>
              <a:defRPr sz="2000">
                <a:latin typeface="Avenir Book"/>
              </a:defRPr>
            </a:lvl2pPr>
            <a:lvl3pPr>
              <a:buClr>
                <a:srgbClr val="FEC000"/>
              </a:buClr>
              <a:defRPr sz="2000">
                <a:latin typeface="Avenir Book"/>
              </a:defRPr>
            </a:lvl3pPr>
            <a:lvl4pPr>
              <a:buClr>
                <a:srgbClr val="FEC000"/>
              </a:buClr>
              <a:defRPr sz="2000">
                <a:latin typeface="Avenir Book"/>
              </a:defRPr>
            </a:lvl4pPr>
            <a:lvl5pPr>
              <a:buClr>
                <a:srgbClr val="FEC000"/>
              </a:buClr>
              <a:defRPr sz="2000">
                <a:latin typeface="Avenir Book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1285291"/>
            <a:ext cx="2877497" cy="33093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28231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0" i="0" baseline="0">
                <a:solidFill>
                  <a:srgbClr val="FEC000"/>
                </a:solidFill>
                <a:latin typeface="Avenir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96099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03213"/>
            <a:ext cx="84963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12838"/>
            <a:ext cx="850582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1027"/>
          </a:solidFill>
          <a:latin typeface="Avenir Medium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1027"/>
          </a:solidFill>
          <a:latin typeface="Avenir Medium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1027"/>
          </a:solidFill>
          <a:latin typeface="Avenir Medium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1027"/>
          </a:solidFill>
          <a:latin typeface="Avenir Medium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1027"/>
          </a:solidFill>
          <a:latin typeface="Avenir Medium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rgbClr val="FEC000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venir Book"/>
          <a:ea typeface="ＭＳ Ｐゴシック" charset="0"/>
          <a:cs typeface="+mn-cs"/>
        </a:defRPr>
      </a:lvl1pPr>
      <a:lvl2pPr marL="347663" indent="-173038" algn="l" rtl="0" eaLnBrk="0" fontAlgn="base" hangingPunct="0">
        <a:spcBef>
          <a:spcPct val="20000"/>
        </a:spcBef>
        <a:spcAft>
          <a:spcPct val="0"/>
        </a:spcAft>
        <a:buClr>
          <a:srgbClr val="FEC000"/>
        </a:buClr>
        <a:buSzPct val="75000"/>
        <a:buChar char="•"/>
        <a:defRPr sz="2000">
          <a:solidFill>
            <a:schemeClr val="tx1"/>
          </a:solidFill>
          <a:latin typeface="Avenir Book"/>
          <a:ea typeface="ＭＳ Ｐゴシック" charset="0"/>
        </a:defRPr>
      </a:lvl2pPr>
      <a:lvl3pPr marL="547688" indent="-198438" algn="l" rtl="0" eaLnBrk="0" fontAlgn="base" hangingPunct="0">
        <a:spcBef>
          <a:spcPct val="20000"/>
        </a:spcBef>
        <a:spcAft>
          <a:spcPct val="0"/>
        </a:spcAft>
        <a:buClr>
          <a:srgbClr val="FEC000"/>
        </a:buClr>
        <a:buSzPct val="75000"/>
        <a:buFont typeface="Arial" panose="020B0604020202020204" pitchFamily="34" charset="0"/>
        <a:buChar char="-"/>
        <a:defRPr sz="2000">
          <a:solidFill>
            <a:schemeClr val="tx1"/>
          </a:solidFill>
          <a:latin typeface="Avenir Book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057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057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hievingthedream.org/news/17519/new-study-finds-oer-courses-and-degrees-improve-student-retention-and-completion-faculty-engagement-and-result-in-cost-savings-for-studen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hievingthedream.org/news/17519/new-study-finds-oer-courses-and-degrees-improve-student-retention-and-completion-faculty-engagement-and-result-in-cost-savings-for-studen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hievingthedream.org/news/17519/new-study-finds-oer-courses-and-degrees-improve-student-retention-and-completion-faculty-engagement-and-result-in-cost-savings-for-studen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28650" y="4443958"/>
            <a:ext cx="7886700" cy="576064"/>
          </a:xfrm>
        </p:spPr>
        <p:txBody>
          <a:bodyPr>
            <a:noAutofit/>
          </a:bodyPr>
          <a:lstStyle/>
          <a:p>
            <a:r>
              <a:rPr lang="en-ZA" altLang="en-US" sz="1600" b="1" dirty="0" smtClean="0">
                <a:ea typeface="ＭＳ Ｐゴシック" panose="020B0600070205080204" pitchFamily="34" charset="-128"/>
              </a:rPr>
              <a:t>Cheryl Foxcroft</a:t>
            </a:r>
          </a:p>
          <a:p>
            <a:r>
              <a:rPr lang="en-ZA" altLang="en-US" sz="1600" b="1" dirty="0" smtClean="0">
                <a:ea typeface="ＭＳ Ｐゴシック" panose="020B0600070205080204" pitchFamily="34" charset="-128"/>
              </a:rPr>
              <a:t>31 October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795886"/>
            <a:ext cx="8856984" cy="648072"/>
          </a:xfrm>
        </p:spPr>
        <p:txBody>
          <a:bodyPr>
            <a:noAutofit/>
          </a:bodyPr>
          <a:lstStyle/>
          <a:p>
            <a:r>
              <a:rPr lang="en-ZA" dirty="0"/>
              <a:t>OER Courses and Degrees – Benefits and challenges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23478"/>
            <a:ext cx="8496300" cy="593725"/>
          </a:xfrm>
        </p:spPr>
        <p:txBody>
          <a:bodyPr/>
          <a:lstStyle/>
          <a:p>
            <a:r>
              <a:rPr lang="en-ZA" sz="2800" b="1" dirty="0" smtClean="0"/>
              <a:t>Definitions</a:t>
            </a:r>
            <a:endParaRPr lang="en-Z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771550"/>
            <a:ext cx="8640638" cy="3888432"/>
          </a:xfrm>
        </p:spPr>
        <p:txBody>
          <a:bodyPr/>
          <a:lstStyle/>
          <a:p>
            <a:r>
              <a:rPr lang="en-US" b="1" dirty="0"/>
              <a:t>OER</a:t>
            </a:r>
            <a:r>
              <a:rPr lang="en-US" dirty="0"/>
              <a:t> = teaching, learning, and research resources that reside in the public domain or have been released under an intellectual property license that permits their free use and repurposing by others – full courses, course material, modules, textbooks, streaming videos, tests, software, and another other tools, materials or techniques used to support access to knowledge, especially where money for learning materials is </a:t>
            </a:r>
            <a:r>
              <a:rPr lang="en-US" dirty="0" smtClean="0"/>
              <a:t>scarce.</a:t>
            </a:r>
            <a:endParaRPr lang="en-US" dirty="0"/>
          </a:p>
          <a:p>
            <a:r>
              <a:rPr lang="en-US" b="1" dirty="0" smtClean="0">
                <a:solidFill>
                  <a:srgbClr val="002060"/>
                </a:solidFill>
              </a:rPr>
              <a:t>OER </a:t>
            </a:r>
            <a:r>
              <a:rPr lang="en-US" b="1" dirty="0">
                <a:solidFill>
                  <a:srgbClr val="002060"/>
                </a:solidFill>
              </a:rPr>
              <a:t>Degrees</a:t>
            </a:r>
            <a:r>
              <a:rPr lang="en-US" dirty="0">
                <a:solidFill>
                  <a:srgbClr val="002060"/>
                </a:solidFill>
              </a:rPr>
              <a:t> = 1</a:t>
            </a:r>
            <a:r>
              <a:rPr lang="en-US" dirty="0" smtClean="0">
                <a:solidFill>
                  <a:srgbClr val="002060"/>
                </a:solidFill>
              </a:rPr>
              <a:t>-year </a:t>
            </a:r>
            <a:r>
              <a:rPr lang="en-US" dirty="0">
                <a:solidFill>
                  <a:srgbClr val="002060"/>
                </a:solidFill>
              </a:rPr>
              <a:t>or </a:t>
            </a:r>
            <a:r>
              <a:rPr lang="en-US" dirty="0" smtClean="0">
                <a:solidFill>
                  <a:srgbClr val="002060"/>
                </a:solidFill>
              </a:rPr>
              <a:t>2-year </a:t>
            </a:r>
            <a:r>
              <a:rPr lang="en-US" dirty="0">
                <a:solidFill>
                  <a:srgbClr val="002060"/>
                </a:solidFill>
              </a:rPr>
              <a:t>programs which are offered to students using openly licensed resources in place of proprietary </a:t>
            </a:r>
            <a:r>
              <a:rPr lang="en-US" dirty="0" smtClean="0">
                <a:solidFill>
                  <a:srgbClr val="002060"/>
                </a:solidFill>
              </a:rPr>
              <a:t>textbooks.</a:t>
            </a:r>
          </a:p>
          <a:p>
            <a:r>
              <a:rPr lang="en-US" dirty="0">
                <a:solidFill>
                  <a:srgbClr val="002060"/>
                </a:solidFill>
              </a:rPr>
              <a:t>In the USA and Australia there are degrees that are marketed as </a:t>
            </a:r>
            <a:r>
              <a:rPr lang="en-US" b="1" dirty="0">
                <a:solidFill>
                  <a:srgbClr val="002060"/>
                </a:solidFill>
              </a:rPr>
              <a:t>Z degrees</a:t>
            </a:r>
            <a:r>
              <a:rPr lang="en-US" dirty="0">
                <a:solidFill>
                  <a:srgbClr val="002060"/>
                </a:solidFill>
              </a:rPr>
              <a:t> – zero costs for textbook degrees as they make use of open source learning materials and free, online digital textbooks.</a:t>
            </a:r>
          </a:p>
          <a:p>
            <a:endParaRPr lang="en-US" dirty="0"/>
          </a:p>
          <a:p>
            <a:endParaRPr lang="en-Z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101" y="60340"/>
            <a:ext cx="235741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47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7189"/>
            <a:ext cx="8496300" cy="756369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sz="2800" b="1" dirty="0"/>
              <a:t>Academics reluctant to prescribe open textbooks</a:t>
            </a:r>
            <a:endParaRPr lang="en-Z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15566"/>
            <a:ext cx="8505825" cy="36724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200" dirty="0"/>
              <a:t>Modules and learning delivery have often been designed around a printed textbook which makes it </a:t>
            </a:r>
            <a:r>
              <a:rPr lang="en-US" sz="2200" b="1" dirty="0"/>
              <a:t>time consuming for academics to sift through many OERs</a:t>
            </a:r>
            <a:r>
              <a:rPr lang="en-US" sz="2200" dirty="0"/>
              <a:t> to compile free digital materials that align well with their modules.</a:t>
            </a:r>
          </a:p>
          <a:p>
            <a:pPr>
              <a:spcAft>
                <a:spcPts val="400"/>
              </a:spcAft>
            </a:pPr>
            <a:r>
              <a:rPr lang="en-US" sz="2200" dirty="0"/>
              <a:t>Academics are often authors or co-authors of the textbook they prescribe and might feel they are losing out on royalty payments if they prescribe and open source digital text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b="1" dirty="0" err="1"/>
              <a:t>Incentivise</a:t>
            </a:r>
            <a:r>
              <a:rPr lang="en-US" sz="2200" dirty="0"/>
              <a:t> academics to review open digital </a:t>
            </a:r>
            <a:r>
              <a:rPr lang="en-US" sz="2200" dirty="0" smtClean="0"/>
              <a:t>textbooks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  (review funding) &amp; universities to start OER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degree &amp; diploma initiatives (DHET/NMU grant)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659" y="4011910"/>
            <a:ext cx="1992853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72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4659982"/>
            <a:ext cx="84963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23478"/>
            <a:ext cx="8496300" cy="593725"/>
          </a:xfrm>
          <a:solidFill>
            <a:srgbClr val="FFC000"/>
          </a:solidFill>
        </p:spPr>
        <p:txBody>
          <a:bodyPr/>
          <a:lstStyle/>
          <a:p>
            <a:r>
              <a:rPr lang="en-ZA" sz="3200" b="1" dirty="0" smtClean="0"/>
              <a:t>Main drivers of OER initiatives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4032448"/>
          </a:xfrm>
        </p:spPr>
        <p:txBody>
          <a:bodyPr/>
          <a:lstStyle/>
          <a:p>
            <a:r>
              <a:rPr lang="en-US" dirty="0"/>
              <a:t>Integrated with ongoing success efforts to increase access, improve student learning &amp;</a:t>
            </a:r>
            <a:r>
              <a:rPr lang="en-US" dirty="0" smtClean="0"/>
              <a:t> </a:t>
            </a:r>
            <a:r>
              <a:rPr lang="en-US" dirty="0"/>
              <a:t>teaching, &amp;</a:t>
            </a:r>
            <a:r>
              <a:rPr lang="en-US" dirty="0" smtClean="0"/>
              <a:t> </a:t>
            </a:r>
            <a:r>
              <a:rPr lang="en-US" dirty="0"/>
              <a:t>increase student academic </a:t>
            </a:r>
            <a:r>
              <a:rPr lang="en-US" dirty="0" smtClean="0"/>
              <a:t>success</a:t>
            </a:r>
          </a:p>
          <a:p>
            <a:r>
              <a:rPr lang="en-US" dirty="0" smtClean="0"/>
              <a:t>Use an additive model – start with some modules, then a few </a:t>
            </a:r>
            <a:r>
              <a:rPr lang="en-US" dirty="0" err="1" smtClean="0"/>
              <a:t>quals</a:t>
            </a:r>
            <a:r>
              <a:rPr lang="en-US" dirty="0" smtClean="0"/>
              <a:t>.</a:t>
            </a:r>
          </a:p>
          <a:p>
            <a:r>
              <a:rPr lang="en-US" dirty="0"/>
              <a:t>All materials must be licensed using most recent version of the Creative Commons Attribution </a:t>
            </a:r>
            <a:r>
              <a:rPr lang="en-US" dirty="0" smtClean="0"/>
              <a:t>License</a:t>
            </a:r>
          </a:p>
          <a:p>
            <a:r>
              <a:rPr lang="en-US" dirty="0" smtClean="0"/>
              <a:t>Strategies to assist academics to source OERs (repositories)</a:t>
            </a:r>
          </a:p>
          <a:p>
            <a:r>
              <a:rPr lang="en-US" dirty="0"/>
              <a:t>Strategies to assure access </a:t>
            </a:r>
            <a:r>
              <a:rPr lang="en-US" dirty="0" smtClean="0"/>
              <a:t>for poor students and to develop the digital literacies (for learning) of students</a:t>
            </a:r>
          </a:p>
          <a:p>
            <a:r>
              <a:rPr lang="en-US" dirty="0" smtClean="0"/>
              <a:t>Provide support for academics w.r.t. designing module sites  for online learning that will actively engage students in learning.</a:t>
            </a:r>
            <a:endParaRPr lang="en-US" dirty="0"/>
          </a:p>
          <a:p>
            <a:r>
              <a:rPr lang="en-US" dirty="0" smtClean="0"/>
              <a:t>Lay groundwork </a:t>
            </a:r>
            <a:r>
              <a:rPr lang="en-US" dirty="0"/>
              <a:t>for wide scale adoption of </a:t>
            </a:r>
            <a:r>
              <a:rPr lang="en-US" dirty="0" smtClean="0"/>
              <a:t>OER thro’ building </a:t>
            </a:r>
            <a:r>
              <a:rPr lang="en-US" dirty="0"/>
              <a:t>a </a:t>
            </a:r>
            <a:r>
              <a:rPr lang="en-US" dirty="0" smtClean="0"/>
              <a:t>com. of </a:t>
            </a:r>
            <a:r>
              <a:rPr lang="en-US" dirty="0" err="1" smtClean="0"/>
              <a:t>prac</a:t>
            </a:r>
            <a:r>
              <a:rPr lang="en-US" dirty="0" smtClean="0"/>
              <a:t>. &amp; doing research to sustain </a:t>
            </a:r>
            <a:r>
              <a:rPr lang="en-US" dirty="0"/>
              <a:t>grassroots culture change </a:t>
            </a:r>
          </a:p>
          <a:p>
            <a:endParaRPr lang="en-US" dirty="0"/>
          </a:p>
          <a:p>
            <a:endParaRPr lang="en-US" dirty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0"/>
            <a:ext cx="1368000" cy="9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127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23478"/>
            <a:ext cx="8496300" cy="593725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sz="2200" b="1" dirty="0"/>
              <a:t>ATD’s </a:t>
            </a:r>
            <a:r>
              <a:rPr lang="en-US" sz="2200" b="1" dirty="0" smtClean="0"/>
              <a:t>OER </a:t>
            </a:r>
            <a:r>
              <a:rPr lang="en-US" sz="2200" b="1" dirty="0"/>
              <a:t>Degree </a:t>
            </a:r>
            <a:r>
              <a:rPr lang="en-US" sz="2200" b="1" dirty="0" smtClean="0"/>
              <a:t>Initiative: Some findings re student perceptions and impact on student learning</a:t>
            </a:r>
            <a:endParaRPr lang="en-ZA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771550"/>
            <a:ext cx="8505825" cy="3960440"/>
          </a:xfrm>
        </p:spPr>
        <p:txBody>
          <a:bodyPr/>
          <a:lstStyle/>
          <a:p>
            <a:r>
              <a:rPr lang="en-US" dirty="0"/>
              <a:t>Students find OER materials more </a:t>
            </a:r>
            <a:r>
              <a:rPr lang="en-US" b="1" dirty="0"/>
              <a:t>relevant, easier to navigate</a:t>
            </a:r>
            <a:r>
              <a:rPr lang="en-US" dirty="0"/>
              <a:t>, and </a:t>
            </a:r>
            <a:r>
              <a:rPr lang="en-US" b="1" dirty="0"/>
              <a:t>better aligned </a:t>
            </a:r>
            <a:r>
              <a:rPr lang="en-US" dirty="0"/>
              <a:t>with learning objectives than traditional </a:t>
            </a:r>
            <a:r>
              <a:rPr lang="en-US" dirty="0" smtClean="0"/>
              <a:t>textbooks.</a:t>
            </a:r>
          </a:p>
          <a:p>
            <a:r>
              <a:rPr lang="en-US" dirty="0"/>
              <a:t>Students noted that materials are </a:t>
            </a:r>
            <a:r>
              <a:rPr lang="en-US" dirty="0" smtClean="0"/>
              <a:t>readily available </a:t>
            </a:r>
            <a:r>
              <a:rPr lang="en-US" dirty="0"/>
              <a:t>and that the online </a:t>
            </a:r>
            <a:r>
              <a:rPr lang="en-US" dirty="0" smtClean="0"/>
              <a:t>format allows for </a:t>
            </a:r>
            <a:r>
              <a:rPr lang="en-US" dirty="0"/>
              <a:t>flexibility &amp;</a:t>
            </a:r>
            <a:r>
              <a:rPr lang="en-US" dirty="0" smtClean="0"/>
              <a:t> </a:t>
            </a:r>
            <a:r>
              <a:rPr lang="en-US" dirty="0"/>
              <a:t>transportability. Overall, students gave OER very </a:t>
            </a:r>
            <a:r>
              <a:rPr lang="en-US" b="1" dirty="0"/>
              <a:t>positive ratings for quality and student </a:t>
            </a:r>
            <a:r>
              <a:rPr lang="en-US" b="1" dirty="0" smtClean="0"/>
              <a:t>engagement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60% </a:t>
            </a:r>
            <a:r>
              <a:rPr lang="en-US" dirty="0"/>
              <a:t>of students reported that </a:t>
            </a:r>
            <a:r>
              <a:rPr lang="en-US" dirty="0" smtClean="0"/>
              <a:t>they </a:t>
            </a:r>
            <a:r>
              <a:rPr lang="en-US" b="1" dirty="0" smtClean="0"/>
              <a:t>read more</a:t>
            </a:r>
            <a:r>
              <a:rPr lang="en-US" dirty="0" smtClean="0"/>
              <a:t>, &amp; the </a:t>
            </a:r>
            <a:r>
              <a:rPr lang="en-US" dirty="0"/>
              <a:t>overall quality of their learning experience </a:t>
            </a:r>
            <a:r>
              <a:rPr lang="en-US" dirty="0" smtClean="0"/>
              <a:t>and their </a:t>
            </a:r>
            <a:r>
              <a:rPr lang="en-US" b="1" dirty="0" smtClean="0"/>
              <a:t>engagement in learning </a:t>
            </a:r>
            <a:r>
              <a:rPr lang="en-US" dirty="0" smtClean="0"/>
              <a:t>in </a:t>
            </a:r>
            <a:r>
              <a:rPr lang="en-US" dirty="0"/>
              <a:t>an OER course was higher in comparison to a typical, non-OER course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Access to technology and the internet to access the resources was a problem for less than 10%.</a:t>
            </a:r>
          </a:p>
          <a:p>
            <a:r>
              <a:rPr lang="en-US" dirty="0" smtClean="0"/>
              <a:t>Students want </a:t>
            </a:r>
            <a:r>
              <a:rPr lang="en-US" b="1" dirty="0" smtClean="0"/>
              <a:t>better preparation </a:t>
            </a:r>
            <a:r>
              <a:rPr lang="en-US" dirty="0" smtClean="0"/>
              <a:t>for taking an OER-module and also want </a:t>
            </a:r>
            <a:r>
              <a:rPr lang="en-US" b="1" dirty="0" smtClean="0"/>
              <a:t>more information on OER resources </a:t>
            </a:r>
            <a:r>
              <a:rPr lang="en-US" dirty="0" smtClean="0"/>
              <a:t>in their other courses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731990"/>
            <a:ext cx="8280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000" u="sng" dirty="0">
                <a:hlinkClick r:id="rId2"/>
              </a:rPr>
              <a:t>https://www.achievingthedream.org/news/17519/new-study-finds-oer-courses-and-degrees-improve-student-retention-and-completion-faculty-engagement-and-result-in-cost-savings-for-students</a:t>
            </a:r>
            <a:r>
              <a:rPr lang="en-ZA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6264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5544"/>
            <a:ext cx="8496300" cy="698014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sz="2200" b="1" dirty="0"/>
              <a:t>ATD’s </a:t>
            </a:r>
            <a:r>
              <a:rPr lang="en-US" sz="2200" b="1" dirty="0" smtClean="0"/>
              <a:t>OER </a:t>
            </a:r>
            <a:r>
              <a:rPr lang="en-US" sz="2200" b="1" dirty="0"/>
              <a:t>Degree </a:t>
            </a:r>
            <a:r>
              <a:rPr lang="en-US" sz="2200" b="1" dirty="0" smtClean="0"/>
              <a:t>Initiative: Some findings re teaching and pedagogy</a:t>
            </a:r>
            <a:endParaRPr lang="en-ZA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43558"/>
            <a:ext cx="8505825" cy="396044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ignificant </a:t>
            </a:r>
            <a:r>
              <a:rPr lang="en-US" dirty="0"/>
              <a:t>benefits to instruction </a:t>
            </a:r>
            <a:r>
              <a:rPr lang="en-US" dirty="0" smtClean="0"/>
              <a:t>were found</a:t>
            </a:r>
          </a:p>
          <a:p>
            <a:r>
              <a:rPr lang="en-US" dirty="0"/>
              <a:t>Though creating OER courses </a:t>
            </a:r>
            <a:r>
              <a:rPr lang="en-US" dirty="0" smtClean="0"/>
              <a:t>is </a:t>
            </a:r>
            <a:r>
              <a:rPr lang="en-US" dirty="0"/>
              <a:t>time consuming, </a:t>
            </a:r>
            <a:r>
              <a:rPr lang="en-US" dirty="0" smtClean="0"/>
              <a:t>several lecturers </a:t>
            </a:r>
            <a:r>
              <a:rPr lang="en-US" dirty="0"/>
              <a:t>said they had made changes in instruction as a result of working with OER materials. Few </a:t>
            </a:r>
            <a:r>
              <a:rPr lang="en-US" dirty="0" smtClean="0"/>
              <a:t>lecturers </a:t>
            </a:r>
            <a:r>
              <a:rPr lang="en-US" dirty="0"/>
              <a:t>made changes to their pedagogical practices specific to OER, but use of these materials allowed them to </a:t>
            </a:r>
            <a:r>
              <a:rPr lang="en-US" b="1" dirty="0"/>
              <a:t>align materials better with their learning goals</a:t>
            </a:r>
            <a:r>
              <a:rPr lang="en-US" dirty="0"/>
              <a:t>. </a:t>
            </a:r>
            <a:r>
              <a:rPr lang="en-US" dirty="0" smtClean="0"/>
              <a:t>Lecturers </a:t>
            </a:r>
            <a:r>
              <a:rPr lang="en-US" dirty="0"/>
              <a:t>already using student-centered &amp;</a:t>
            </a:r>
            <a:r>
              <a:rPr lang="en-US" dirty="0" smtClean="0"/>
              <a:t> </a:t>
            </a:r>
            <a:r>
              <a:rPr lang="en-US" dirty="0"/>
              <a:t>hands-on learning strategies </a:t>
            </a:r>
            <a:r>
              <a:rPr lang="en-US" dirty="0" smtClean="0"/>
              <a:t>said </a:t>
            </a:r>
            <a:r>
              <a:rPr lang="en-US" dirty="0"/>
              <a:t>OER materials helped what they were already doing. Several </a:t>
            </a:r>
            <a:r>
              <a:rPr lang="en-US" dirty="0" smtClean="0"/>
              <a:t>lecturers </a:t>
            </a:r>
            <a:r>
              <a:rPr lang="en-US" dirty="0"/>
              <a:t>also reported that students were </a:t>
            </a:r>
            <a:r>
              <a:rPr lang="en-US" b="1" dirty="0"/>
              <a:t>more engaged with OER materials </a:t>
            </a:r>
            <a:r>
              <a:rPr lang="en-US" dirty="0"/>
              <a:t>compared to textbooks because they are better tailored to good pedagogy, reading materials are more relevant and interesting, and students can be more involved in the construction of </a:t>
            </a:r>
            <a:r>
              <a:rPr lang="en-US" dirty="0" smtClean="0"/>
              <a:t>their </a:t>
            </a:r>
            <a:r>
              <a:rPr lang="en-US" dirty="0"/>
              <a:t>learning experience.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659982"/>
            <a:ext cx="8280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000" u="sng" dirty="0">
                <a:hlinkClick r:id="rId2"/>
              </a:rPr>
              <a:t>https://www.achievingthedream.org/news/17519/new-study-finds-oer-courses-and-degrees-improve-student-retention-and-completion-faculty-engagement-and-result-in-cost-savings-for-students</a:t>
            </a:r>
            <a:r>
              <a:rPr lang="en-ZA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028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95486"/>
            <a:ext cx="8496300" cy="593725"/>
          </a:xfrm>
          <a:solidFill>
            <a:srgbClr val="FFC000"/>
          </a:solidFill>
        </p:spPr>
        <p:txBody>
          <a:bodyPr/>
          <a:lstStyle/>
          <a:p>
            <a:r>
              <a:rPr lang="en-US" sz="2800" b="1" dirty="0"/>
              <a:t>ATD’s </a:t>
            </a:r>
            <a:r>
              <a:rPr lang="en-US" sz="2800" b="1" dirty="0" smtClean="0"/>
              <a:t>OER </a:t>
            </a:r>
            <a:r>
              <a:rPr lang="en-US" sz="2800" b="1" dirty="0"/>
              <a:t>Degree </a:t>
            </a:r>
            <a:r>
              <a:rPr lang="en-US" sz="2800" b="1" dirty="0" smtClean="0"/>
              <a:t>Initiative: Some findings</a:t>
            </a:r>
            <a:endParaRPr lang="en-Z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43558"/>
            <a:ext cx="8505825" cy="3744416"/>
          </a:xfrm>
        </p:spPr>
        <p:txBody>
          <a:bodyPr/>
          <a:lstStyle/>
          <a:p>
            <a:r>
              <a:rPr lang="en-ZA" b="1" dirty="0" smtClean="0"/>
              <a:t>Cost savings for students:</a:t>
            </a:r>
          </a:p>
          <a:p>
            <a:pPr lvl="1"/>
            <a:r>
              <a:rPr lang="en-US" dirty="0" smtClean="0"/>
              <a:t>Students </a:t>
            </a:r>
            <a:r>
              <a:rPr lang="en-US" dirty="0"/>
              <a:t>saved between $66 and $121 per </a:t>
            </a:r>
            <a:r>
              <a:rPr lang="en-US" dirty="0" smtClean="0"/>
              <a:t>module. This </a:t>
            </a:r>
            <a:r>
              <a:rPr lang="en-US" dirty="0"/>
              <a:t>amounts </a:t>
            </a:r>
            <a:r>
              <a:rPr lang="en-US" dirty="0" smtClean="0"/>
              <a:t>to </a:t>
            </a:r>
            <a:r>
              <a:rPr lang="en-US" dirty="0"/>
              <a:t>$6.5 million net savings to students across 32 institutions in </a:t>
            </a:r>
            <a:r>
              <a:rPr lang="en-US" dirty="0" smtClean="0"/>
              <a:t>two </a:t>
            </a:r>
            <a:r>
              <a:rPr lang="en-US" dirty="0"/>
              <a:t>years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Students can now spend more </a:t>
            </a:r>
            <a:r>
              <a:rPr lang="en-US" dirty="0"/>
              <a:t>money on other necessities, like food, </a:t>
            </a:r>
            <a:r>
              <a:rPr lang="en-US" dirty="0" smtClean="0"/>
              <a:t>transport, </a:t>
            </a:r>
            <a:r>
              <a:rPr lang="en-US" dirty="0"/>
              <a:t>and rent and for purchasing </a:t>
            </a:r>
            <a:r>
              <a:rPr lang="en-US" dirty="0" smtClean="0"/>
              <a:t>materials </a:t>
            </a:r>
            <a:r>
              <a:rPr lang="en-US" dirty="0"/>
              <a:t>for other </a:t>
            </a:r>
            <a:r>
              <a:rPr lang="en-US" dirty="0" smtClean="0"/>
              <a:t>modules.</a:t>
            </a:r>
            <a:endParaRPr lang="en-ZA" dirty="0" smtClean="0"/>
          </a:p>
          <a:p>
            <a:r>
              <a:rPr lang="en-ZA" b="1" dirty="0" smtClean="0"/>
              <a:t>Cost to institution:</a:t>
            </a:r>
          </a:p>
          <a:p>
            <a:pPr lvl="1"/>
            <a:r>
              <a:rPr lang="en-US" dirty="0"/>
              <a:t>Costs for implementing OER are </a:t>
            </a:r>
            <a:r>
              <a:rPr lang="en-US" dirty="0" smtClean="0"/>
              <a:t>significant. </a:t>
            </a:r>
            <a:r>
              <a:rPr lang="en-US" dirty="0"/>
              <a:t>The cost of developing an OER course averaged $11,700 (salary and </a:t>
            </a:r>
            <a:r>
              <a:rPr lang="en-US" dirty="0" smtClean="0"/>
              <a:t>benefits – buy out time)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ook </a:t>
            </a:r>
            <a:r>
              <a:rPr lang="en-US" dirty="0"/>
              <a:t>about 172 </a:t>
            </a:r>
            <a:r>
              <a:rPr lang="en-US" dirty="0" smtClean="0"/>
              <a:t>hours </a:t>
            </a:r>
            <a:r>
              <a:rPr lang="en-US" dirty="0"/>
              <a:t>to </a:t>
            </a:r>
            <a:r>
              <a:rPr lang="en-US" dirty="0" smtClean="0"/>
              <a:t>develop OER module. 20% </a:t>
            </a:r>
            <a:r>
              <a:rPr lang="en-US" dirty="0"/>
              <a:t>of </a:t>
            </a:r>
            <a:r>
              <a:rPr lang="en-US" dirty="0" smtClean="0"/>
              <a:t>dev. </a:t>
            </a:r>
            <a:r>
              <a:rPr lang="en-US" dirty="0"/>
              <a:t>time </a:t>
            </a:r>
            <a:r>
              <a:rPr lang="en-US" dirty="0" smtClean="0"/>
              <a:t> </a:t>
            </a:r>
            <a:r>
              <a:rPr lang="en-US" dirty="0"/>
              <a:t>spent finding and assessing OER quality </a:t>
            </a:r>
            <a:r>
              <a:rPr lang="en-US" dirty="0" smtClean="0"/>
              <a:t>40% of time spent </a:t>
            </a:r>
            <a:r>
              <a:rPr lang="en-US" dirty="0"/>
              <a:t>creating or revising </a:t>
            </a:r>
            <a:r>
              <a:rPr lang="en-US" dirty="0" smtClean="0"/>
              <a:t>content.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659982"/>
            <a:ext cx="82809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000" u="sng" dirty="0">
                <a:hlinkClick r:id="rId2"/>
              </a:rPr>
              <a:t>https://www.achievingthedream.org/news/17519/new-study-finds-oer-courses-and-degrees-improve-student-retention-and-completion-faculty-engagement-and-result-in-cost-savings-for-students</a:t>
            </a:r>
            <a:r>
              <a:rPr lang="en-ZA" sz="1000" dirty="0"/>
              <a:t> </a:t>
            </a:r>
          </a:p>
          <a:p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9512653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95486"/>
            <a:ext cx="8496300" cy="593725"/>
          </a:xfrm>
          <a:solidFill>
            <a:srgbClr val="FFC000"/>
          </a:solidFill>
        </p:spPr>
        <p:txBody>
          <a:bodyPr/>
          <a:lstStyle/>
          <a:p>
            <a:r>
              <a:rPr lang="en-ZA" sz="3200" b="1" dirty="0" smtClean="0"/>
              <a:t>And so …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96938"/>
            <a:ext cx="8505825" cy="3697287"/>
          </a:xfrm>
        </p:spPr>
        <p:txBody>
          <a:bodyPr/>
          <a:lstStyle/>
          <a:p>
            <a:r>
              <a:rPr lang="en-ZA" b="1" dirty="0" smtClean="0"/>
              <a:t>Given the benefits to student learning:</a:t>
            </a:r>
          </a:p>
          <a:p>
            <a:r>
              <a:rPr lang="en-ZA" b="1" dirty="0" smtClean="0"/>
              <a:t>Do we need to put a plan in place?</a:t>
            </a:r>
          </a:p>
          <a:p>
            <a:r>
              <a:rPr lang="en-ZA" b="1" dirty="0" smtClean="0"/>
              <a:t>Maybe linked to the modules and   programmes linked to the HEPSA project?</a:t>
            </a:r>
          </a:p>
          <a:p>
            <a:r>
              <a:rPr lang="en-ZA" b="1" dirty="0" smtClean="0"/>
              <a:t>Or choose a few modules per faculty?</a:t>
            </a:r>
          </a:p>
          <a:p>
            <a:r>
              <a:rPr lang="en-ZA" b="1" dirty="0" smtClean="0"/>
              <a:t>Provide strategic funding</a:t>
            </a:r>
          </a:p>
          <a:p>
            <a:r>
              <a:rPr lang="en-ZA" b="1" dirty="0" smtClean="0"/>
              <a:t>Ensure this is comprehensively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b="1" dirty="0"/>
              <a:t> </a:t>
            </a:r>
            <a:r>
              <a:rPr lang="en-ZA" b="1" dirty="0" smtClean="0"/>
              <a:t> researched and documented</a:t>
            </a:r>
          </a:p>
          <a:p>
            <a:r>
              <a:rPr lang="en-ZA" b="1" dirty="0" smtClean="0"/>
              <a:t>Start a Community of practice 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b="1" dirty="0"/>
              <a:t> </a:t>
            </a:r>
            <a:r>
              <a:rPr lang="en-ZA" b="1" dirty="0" smtClean="0"/>
              <a:t> Peer Learning Circle?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464006"/>
            <a:ext cx="361800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1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853</Words>
  <Application>Microsoft Office PowerPoint</Application>
  <PresentationFormat>On-screen Show (16:9)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Avenir Black</vt:lpstr>
      <vt:lpstr>Avenir Book</vt:lpstr>
      <vt:lpstr>Avenir LT 45 Book</vt:lpstr>
      <vt:lpstr>Avenir Medium</vt:lpstr>
      <vt:lpstr>Calibri</vt:lpstr>
      <vt:lpstr>Wingdings</vt:lpstr>
      <vt:lpstr>Default Design</vt:lpstr>
      <vt:lpstr>OER Courses and Degrees – Benefits and challenges</vt:lpstr>
      <vt:lpstr>Definitions</vt:lpstr>
      <vt:lpstr>Academics reluctant to prescribe open textbooks</vt:lpstr>
      <vt:lpstr>Main drivers of OER initiatives</vt:lpstr>
      <vt:lpstr>ATD’s OER Degree Initiative: Some findings re student perceptions and impact on student learning</vt:lpstr>
      <vt:lpstr>ATD’s OER Degree Initiative: Some findings re teaching and pedagogy</vt:lpstr>
      <vt:lpstr>ATD’s OER Degree Initiative: Some findings</vt:lpstr>
      <vt:lpstr>And so …</vt:lpstr>
      <vt:lpstr>PowerPoint Presentation</vt:lpstr>
    </vt:vector>
  </TitlesOfParts>
  <Company>NMMU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CSchonknecht</dc:creator>
  <cp:lastModifiedBy>Foxcroft, Cheryl (Prof) (Summerstrand Campus South)</cp:lastModifiedBy>
  <cp:revision>239</cp:revision>
  <dcterms:created xsi:type="dcterms:W3CDTF">2006-12-05T12:30:39Z</dcterms:created>
  <dcterms:modified xsi:type="dcterms:W3CDTF">2018-10-28T15:01:08Z</dcterms:modified>
</cp:coreProperties>
</file>