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1" r:id="rId2"/>
    <p:sldId id="365" r:id="rId3"/>
    <p:sldId id="291" r:id="rId4"/>
    <p:sldId id="294" r:id="rId5"/>
    <p:sldId id="297" r:id="rId6"/>
    <p:sldId id="275" r:id="rId7"/>
    <p:sldId id="295" r:id="rId8"/>
    <p:sldId id="305" r:id="rId9"/>
    <p:sldId id="312" r:id="rId10"/>
    <p:sldId id="315" r:id="rId11"/>
    <p:sldId id="316" r:id="rId12"/>
    <p:sldId id="318" r:id="rId13"/>
    <p:sldId id="342" r:id="rId14"/>
    <p:sldId id="322" r:id="rId15"/>
    <p:sldId id="323" r:id="rId16"/>
    <p:sldId id="367" r:id="rId17"/>
    <p:sldId id="337" r:id="rId18"/>
    <p:sldId id="338" r:id="rId19"/>
    <p:sldId id="344" r:id="rId20"/>
    <p:sldId id="345" r:id="rId21"/>
    <p:sldId id="268" r:id="rId22"/>
    <p:sldId id="351" r:id="rId23"/>
    <p:sldId id="306" r:id="rId24"/>
    <p:sldId id="307" r:id="rId25"/>
    <p:sldId id="281" r:id="rId26"/>
    <p:sldId id="311" r:id="rId27"/>
    <p:sldId id="276" r:id="rId28"/>
    <p:sldId id="364" r:id="rId29"/>
    <p:sldId id="343" r:id="rId30"/>
    <p:sldId id="355" r:id="rId31"/>
    <p:sldId id="328" r:id="rId32"/>
    <p:sldId id="357" r:id="rId33"/>
    <p:sldId id="368" r:id="rId34"/>
    <p:sldId id="369"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531" userDrawn="1">
          <p15:clr>
            <a:srgbClr val="A4A3A4"/>
          </p15:clr>
        </p15:guide>
        <p15:guide id="4" orient="horz" pos="735" userDrawn="1">
          <p15:clr>
            <a:srgbClr val="A4A3A4"/>
          </p15:clr>
        </p15:guide>
        <p15:guide id="5" pos="2653" userDrawn="1">
          <p15:clr>
            <a:srgbClr val="A4A3A4"/>
          </p15:clr>
        </p15:guide>
        <p15:guide id="6" pos="5216" userDrawn="1">
          <p15:clr>
            <a:srgbClr val="A4A3A4"/>
          </p15:clr>
        </p15:guide>
        <p15:guide id="7" pos="3129" userDrawn="1">
          <p15:clr>
            <a:srgbClr val="A4A3A4"/>
          </p15:clr>
        </p15:guide>
        <p15:guide id="8" pos="4150" userDrawn="1">
          <p15:clr>
            <a:srgbClr val="A4A3A4"/>
          </p15:clr>
        </p15:guide>
        <p15:guide id="9" pos="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CAC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12700" cmpd="sng">
              <a:solidFill>
                <a:schemeClr val="accent6"/>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8398" autoAdjust="0"/>
  </p:normalViewPr>
  <p:slideViewPr>
    <p:cSldViewPr snapToGrid="0" showGuides="1">
      <p:cViewPr varScale="1">
        <p:scale>
          <a:sx n="85" d="100"/>
          <a:sy n="85" d="100"/>
        </p:scale>
        <p:origin x="984" y="72"/>
      </p:cViewPr>
      <p:guideLst>
        <p:guide orient="horz" pos="1620"/>
        <p:guide pos="2880"/>
        <p:guide orient="horz" pos="531"/>
        <p:guide orient="horz" pos="735"/>
        <p:guide pos="2653"/>
        <p:guide pos="5216"/>
        <p:guide pos="3129"/>
        <p:guide pos="4150"/>
        <p:guide pos="657"/>
      </p:guideLst>
    </p:cSldViewPr>
  </p:slideViewPr>
  <p:notesTextViewPr>
    <p:cViewPr>
      <p:scale>
        <a:sx n="1" d="1"/>
        <a:sy n="1" d="1"/>
      </p:scale>
      <p:origin x="0" y="0"/>
    </p:cViewPr>
  </p:notesTextViewPr>
  <p:notesViewPr>
    <p:cSldViewPr snapToGrid="0">
      <p:cViewPr varScale="1">
        <p:scale>
          <a:sx n="121" d="100"/>
          <a:sy n="121" d="100"/>
        </p:scale>
        <p:origin x="422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Documents\Open%20Science\Masterdeck\OA\Pricing%20tabl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U:\Documents\Open%20Science\Masterdeck\OA\Pricing%20tabl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elsamsdatp04va\baciug\Documents\Open%20Science\Masterdeck\OA\APC%20vs.%20FWCI%20Els%20&amp;%20else.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j-lt"/>
                <a:ea typeface="Kozuka Gothic Pr6N L" panose="020B0200000000000000" pitchFamily="34" charset="-128"/>
                <a:cs typeface="Nexus Sans Offc Pro" panose="020B0504030101020102" pitchFamily="34" charset="0"/>
              </a:defRPr>
            </a:pPr>
            <a:r>
              <a:rPr lang="en-GB" dirty="0"/>
              <a:t>Articles Indexed in Scopus (in millions)</a:t>
            </a:r>
          </a:p>
        </c:rich>
      </c:tx>
      <c:layout>
        <c:manualLayout>
          <c:xMode val="edge"/>
          <c:yMode val="edge"/>
          <c:x val="0.24214124403375764"/>
          <c:y val="0"/>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j-lt"/>
              <a:ea typeface="Kozuka Gothic Pr6N L" panose="020B0200000000000000" pitchFamily="34" charset="-128"/>
              <a:cs typeface="Nexus Sans Offc Pro" panose="020B0504030101020102" pitchFamily="34" charset="0"/>
            </a:defRPr>
          </a:pPr>
          <a:endParaRPr lang="en-US"/>
        </a:p>
      </c:txPr>
    </c:title>
    <c:autoTitleDeleted val="0"/>
    <c:plotArea>
      <c:layout>
        <c:manualLayout>
          <c:layoutTarget val="inner"/>
          <c:xMode val="edge"/>
          <c:yMode val="edge"/>
          <c:x val="5.4753973882110472E-2"/>
          <c:y val="0.10919072888784639"/>
          <c:w val="0.92569043909845117"/>
          <c:h val="0.81974167129523734"/>
        </c:manualLayout>
      </c:layout>
      <c:barChart>
        <c:barDir val="col"/>
        <c:grouping val="stacked"/>
        <c:varyColors val="0"/>
        <c:ser>
          <c:idx val="1"/>
          <c:order val="0"/>
          <c:tx>
            <c:strRef>
              <c:f>'shares per BM - market updated'!$E$6</c:f>
              <c:strCache>
                <c:ptCount val="1"/>
                <c:pt idx="0">
                  <c:v>Subscription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Kozuka Gothic Pr6N L" panose="020B0200000000000000" pitchFamily="34" charset="-128"/>
                    <a:cs typeface="Nexus Sans Offc Pro" panose="020B0504030101020102"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'shares per BM - market updated'!$H$3:$L$3</c:f>
              <c:strCache>
                <c:ptCount val="5"/>
                <c:pt idx="0">
                  <c:v>2013</c:v>
                </c:pt>
                <c:pt idx="1">
                  <c:v>2014</c:v>
                </c:pt>
                <c:pt idx="2">
                  <c:v>2015 </c:v>
                </c:pt>
                <c:pt idx="3">
                  <c:v>2016 </c:v>
                </c:pt>
                <c:pt idx="4">
                  <c:v>2017 </c:v>
                </c:pt>
              </c:strCache>
            </c:strRef>
          </c:cat>
          <c:val>
            <c:numRef>
              <c:f>'shares per BM - market updated'!$H$6:$L$6</c:f>
              <c:numCache>
                <c:formatCode>0.00</c:formatCode>
                <c:ptCount val="5"/>
                <c:pt idx="0">
                  <c:v>2.0632332424242423</c:v>
                </c:pt>
                <c:pt idx="1">
                  <c:v>2.0897434446321168</c:v>
                </c:pt>
                <c:pt idx="2">
                  <c:v>2.1420509970649997</c:v>
                </c:pt>
                <c:pt idx="3">
                  <c:v>2.1661587531637516</c:v>
                </c:pt>
                <c:pt idx="4">
                  <c:v>2.2183917651454959</c:v>
                </c:pt>
              </c:numCache>
            </c:numRef>
          </c:val>
          <c:extLst>
            <c:ext xmlns:c16="http://schemas.microsoft.com/office/drawing/2014/chart" uri="{C3380CC4-5D6E-409C-BE32-E72D297353CC}">
              <c16:uniqueId val="{00000000-A557-4E1A-AE88-0366DD67F4CF}"/>
            </c:ext>
          </c:extLst>
        </c:ser>
        <c:ser>
          <c:idx val="0"/>
          <c:order val="1"/>
          <c:tx>
            <c:strRef>
              <c:f>'shares per BM - market updated'!$E$5</c:f>
              <c:strCache>
                <c:ptCount val="1"/>
                <c:pt idx="0">
                  <c:v>Hybrid gold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Kozuka Gothic Pr6N L" panose="020B0200000000000000" pitchFamily="34" charset="-128"/>
                    <a:cs typeface="Nexus Sans Offc Pro" panose="020B0504030101020102"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'shares per BM - market updated'!$H$3:$L$3</c:f>
              <c:strCache>
                <c:ptCount val="5"/>
                <c:pt idx="0">
                  <c:v>2013</c:v>
                </c:pt>
                <c:pt idx="1">
                  <c:v>2014</c:v>
                </c:pt>
                <c:pt idx="2">
                  <c:v>2015 </c:v>
                </c:pt>
                <c:pt idx="3">
                  <c:v>2016 </c:v>
                </c:pt>
                <c:pt idx="4">
                  <c:v>2017 </c:v>
                </c:pt>
              </c:strCache>
            </c:strRef>
          </c:cat>
          <c:val>
            <c:numRef>
              <c:f>'shares per BM - market updated'!$H$5:$L$5</c:f>
              <c:numCache>
                <c:formatCode>0.00</c:formatCode>
                <c:ptCount val="5"/>
                <c:pt idx="0">
                  <c:v>3.5700757575757573E-2</c:v>
                </c:pt>
                <c:pt idx="1">
                  <c:v>5.7515555367883234E-2</c:v>
                </c:pt>
                <c:pt idx="2">
                  <c:v>8.2883812934999995E-2</c:v>
                </c:pt>
                <c:pt idx="3">
                  <c:v>0.11998448483624809</c:v>
                </c:pt>
                <c:pt idx="4">
                  <c:v>0.1307518778544996</c:v>
                </c:pt>
              </c:numCache>
            </c:numRef>
          </c:val>
          <c:extLst>
            <c:ext xmlns:c16="http://schemas.microsoft.com/office/drawing/2014/chart" uri="{C3380CC4-5D6E-409C-BE32-E72D297353CC}">
              <c16:uniqueId val="{00000001-A557-4E1A-AE88-0366DD67F4CF}"/>
            </c:ext>
          </c:extLst>
        </c:ser>
        <c:ser>
          <c:idx val="2"/>
          <c:order val="2"/>
          <c:tx>
            <c:strRef>
              <c:f>'shares per BM - market updated'!$E$7</c:f>
              <c:strCache>
                <c:ptCount val="1"/>
                <c:pt idx="0">
                  <c:v>Fully gold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Kozuka Gothic Pr6N L" panose="020B0200000000000000" pitchFamily="34" charset="-128"/>
                    <a:cs typeface="Nexus Sans Offc Pro" panose="020B0504030101020102"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'shares per BM - market updated'!$H$3:$L$3</c:f>
              <c:strCache>
                <c:ptCount val="5"/>
                <c:pt idx="0">
                  <c:v>2013</c:v>
                </c:pt>
                <c:pt idx="1">
                  <c:v>2014</c:v>
                </c:pt>
                <c:pt idx="2">
                  <c:v>2015 </c:v>
                </c:pt>
                <c:pt idx="3">
                  <c:v>2016 </c:v>
                </c:pt>
                <c:pt idx="4">
                  <c:v>2017 </c:v>
                </c:pt>
              </c:strCache>
            </c:strRef>
          </c:cat>
          <c:val>
            <c:numRef>
              <c:f>'shares per BM - market updated'!$H$7:$L$7</c:f>
              <c:numCache>
                <c:formatCode>0.00</c:formatCode>
                <c:ptCount val="5"/>
                <c:pt idx="0">
                  <c:v>0.17130899999999999</c:v>
                </c:pt>
                <c:pt idx="1">
                  <c:v>0.19439400000000001</c:v>
                </c:pt>
                <c:pt idx="2">
                  <c:v>0.21937803999999997</c:v>
                </c:pt>
                <c:pt idx="3">
                  <c:v>0.23591957399999999</c:v>
                </c:pt>
                <c:pt idx="4">
                  <c:v>0.26305032500999997</c:v>
                </c:pt>
              </c:numCache>
            </c:numRef>
          </c:val>
          <c:extLst>
            <c:ext xmlns:c16="http://schemas.microsoft.com/office/drawing/2014/chart" uri="{C3380CC4-5D6E-409C-BE32-E72D297353CC}">
              <c16:uniqueId val="{00000002-A557-4E1A-AE88-0366DD67F4CF}"/>
            </c:ext>
          </c:extLst>
        </c:ser>
        <c:ser>
          <c:idx val="3"/>
          <c:order val="3"/>
          <c:tx>
            <c:strRef>
              <c:f>'shares per BM - market updated'!$E$8</c:f>
              <c:strCache>
                <c:ptCount val="1"/>
                <c:pt idx="0">
                  <c:v>Subsidised</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j-lt"/>
                    <a:ea typeface="Kozuka Gothic Pr6N L" panose="020B0200000000000000" pitchFamily="34" charset="-128"/>
                    <a:cs typeface="Nexus Sans Offc Pro" panose="020B0504030101020102"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'shares per BM - market updated'!$H$3:$L$3</c:f>
              <c:strCache>
                <c:ptCount val="5"/>
                <c:pt idx="0">
                  <c:v>2013</c:v>
                </c:pt>
                <c:pt idx="1">
                  <c:v>2014</c:v>
                </c:pt>
                <c:pt idx="2">
                  <c:v>2015 </c:v>
                </c:pt>
                <c:pt idx="3">
                  <c:v>2016 </c:v>
                </c:pt>
                <c:pt idx="4">
                  <c:v>2017 </c:v>
                </c:pt>
              </c:strCache>
            </c:strRef>
          </c:cat>
          <c:val>
            <c:numRef>
              <c:f>'shares per BM - market updated'!$H$8:$L$8</c:f>
              <c:numCache>
                <c:formatCode>0.00</c:formatCode>
                <c:ptCount val="5"/>
                <c:pt idx="0">
                  <c:v>8.6007E-2</c:v>
                </c:pt>
                <c:pt idx="1">
                  <c:v>9.0595999999999996E-2</c:v>
                </c:pt>
                <c:pt idx="2">
                  <c:v>6.7317844999999987E-2</c:v>
                </c:pt>
                <c:pt idx="3">
                  <c:v>6.8652510999999999E-2</c:v>
                </c:pt>
                <c:pt idx="4">
                  <c:v>5.9307933499999348E-2</c:v>
                </c:pt>
              </c:numCache>
            </c:numRef>
          </c:val>
          <c:extLst>
            <c:ext xmlns:c16="http://schemas.microsoft.com/office/drawing/2014/chart" uri="{C3380CC4-5D6E-409C-BE32-E72D297353CC}">
              <c16:uniqueId val="{00000003-A557-4E1A-AE88-0366DD67F4CF}"/>
            </c:ext>
          </c:extLst>
        </c:ser>
        <c:dLbls>
          <c:dLblPos val="ctr"/>
          <c:showLegendKey val="0"/>
          <c:showVal val="1"/>
          <c:showCatName val="0"/>
          <c:showSerName val="0"/>
          <c:showPercent val="0"/>
          <c:showBubbleSize val="0"/>
        </c:dLbls>
        <c:gapWidth val="49"/>
        <c:overlap val="100"/>
        <c:axId val="752179456"/>
        <c:axId val="498950144"/>
      </c:barChart>
      <c:catAx>
        <c:axId val="75217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Kozuka Gothic Pr6N L" panose="020B0200000000000000" pitchFamily="34" charset="-128"/>
                <a:cs typeface="Nexus Sans Offc Pro" panose="020B0504030101020102" pitchFamily="34" charset="0"/>
              </a:defRPr>
            </a:pPr>
            <a:endParaRPr lang="en-US"/>
          </a:p>
        </c:txPr>
        <c:crossAx val="498950144"/>
        <c:crosses val="autoZero"/>
        <c:auto val="1"/>
        <c:lblAlgn val="ctr"/>
        <c:lblOffset val="100"/>
        <c:noMultiLvlLbl val="0"/>
      </c:catAx>
      <c:valAx>
        <c:axId val="498950144"/>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j-lt"/>
                <a:ea typeface="Kozuka Gothic Pr6N L" panose="020B0200000000000000" pitchFamily="34" charset="-128"/>
                <a:cs typeface="Nexus Sans Offc Pro" panose="020B0504030101020102" pitchFamily="34" charset="0"/>
              </a:defRPr>
            </a:pPr>
            <a:endParaRPr lang="en-US"/>
          </a:p>
        </c:txPr>
        <c:crossAx val="752179456"/>
        <c:crosses val="autoZero"/>
        <c:crossBetween val="between"/>
      </c:valAx>
      <c:spPr>
        <a:noFill/>
        <a:ln>
          <a:noFill/>
        </a:ln>
        <a:effectLst/>
      </c:spPr>
    </c:plotArea>
    <c:legend>
      <c:legendPos val="b"/>
      <c:layout>
        <c:manualLayout>
          <c:xMode val="edge"/>
          <c:yMode val="edge"/>
          <c:x val="4.869287130344644E-2"/>
          <c:y val="7.3829875290015237E-2"/>
          <c:w val="0.56123755811127185"/>
          <c:h val="0.1267224161717197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j-lt"/>
              <a:ea typeface="Kozuka Gothic Pr6N L" panose="020B0200000000000000" pitchFamily="34" charset="-128"/>
              <a:cs typeface="Nexus Sans Offc Pro" panose="020B0504030101020102" pitchFamily="34" charset="0"/>
            </a:defRPr>
          </a:pPr>
          <a:endParaRPr lang="en-US"/>
        </a:p>
      </c:txPr>
    </c:legend>
    <c:plotVisOnly val="1"/>
    <c:dispBlanksAs val="gap"/>
    <c:showDLblsOverMax val="0"/>
  </c:chart>
  <c:spPr>
    <a:noFill/>
    <a:ln>
      <a:noFill/>
    </a:ln>
    <a:effectLst>
      <a:outerShdw blurRad="50800" dist="38100" dir="2700000" algn="tl" rotWithShape="0">
        <a:prstClr val="black">
          <a:alpha val="40000"/>
        </a:prstClr>
      </a:outerShdw>
    </a:effectLst>
  </c:spPr>
  <c:txPr>
    <a:bodyPr/>
    <a:lstStyle/>
    <a:p>
      <a:pPr>
        <a:defRPr sz="1100">
          <a:latin typeface="+mj-lt"/>
          <a:ea typeface="Kozuka Gothic Pr6N L" panose="020B0200000000000000" pitchFamily="34" charset="-128"/>
          <a:cs typeface="Nexus Sans Offc Pro" panose="020B0504030101020102"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j-lt"/>
                <a:ea typeface="Kozuka Gothic Pr6N L" panose="020B0200000000000000" pitchFamily="34" charset="-128"/>
                <a:cs typeface="Nexus Sans Offc Pro" panose="020B0504030101020102" pitchFamily="34" charset="0"/>
              </a:defRPr>
            </a:pPr>
            <a:r>
              <a:rPr lang="en-US" sz="1200">
                <a:latin typeface="+mj-lt"/>
                <a:ea typeface="Kozuka Gothic Pr6N L" panose="020B0200000000000000" pitchFamily="34" charset="-128"/>
              </a:rPr>
              <a:t>Average APC for open access journals by publisher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title>
    <c:autoTitleDeleted val="0"/>
    <c:plotArea>
      <c:layout/>
      <c:scatterChart>
        <c:scatterStyle val="lineMarker"/>
        <c:varyColors val="0"/>
        <c:ser>
          <c:idx val="0"/>
          <c:order val="0"/>
          <c:tx>
            <c:strRef>
              <c:f>Tabelle1!$C$13</c:f>
              <c:strCache>
                <c:ptCount val="1"/>
                <c:pt idx="0">
                  <c:v>W. Average</c:v>
                </c:pt>
              </c:strCache>
            </c:strRef>
          </c:tx>
          <c:spPr>
            <a:ln w="28575" cap="rnd">
              <a:noFill/>
              <a:round/>
            </a:ln>
            <a:effectLst/>
          </c:spPr>
          <c:marker>
            <c:symbol val="diamond"/>
            <c:size val="12"/>
            <c:spPr>
              <a:pattFill prst="dkHorz">
                <a:fgClr>
                  <a:srgbClr val="3679E0"/>
                </a:fgClr>
                <a:bgClr>
                  <a:sysClr val="window" lastClr="FFFFFF"/>
                </a:bgClr>
              </a:pattFill>
              <a:ln w="9525">
                <a:noFill/>
              </a:ln>
              <a:effectLst/>
            </c:spPr>
          </c:marker>
          <c:dPt>
            <c:idx val="2"/>
            <c:marker>
              <c:symbol val="diamond"/>
              <c:size val="12"/>
              <c:spPr>
                <a:pattFill prst="dkHorz">
                  <a:fgClr>
                    <a:srgbClr val="FF6C00"/>
                  </a:fgClr>
                  <a:bgClr>
                    <a:sysClr val="window" lastClr="FFFFFF"/>
                  </a:bgClr>
                </a:pattFill>
                <a:ln w="9525">
                  <a:noFill/>
                </a:ln>
                <a:effectLst/>
              </c:spPr>
            </c:marker>
            <c:bubble3D val="0"/>
            <c:extLst>
              <c:ext xmlns:c16="http://schemas.microsoft.com/office/drawing/2014/chart" uri="{C3380CC4-5D6E-409C-BE32-E72D297353CC}">
                <c16:uniqueId val="{00000000-6617-4762-988C-4BBE4BD3D86E}"/>
              </c:ext>
            </c:extLst>
          </c:dPt>
          <c:xVal>
            <c:numRef>
              <c:f>Tabelle1!$B$14:$B$20</c:f>
              <c:numCache>
                <c:formatCode>General</c:formatCode>
                <c:ptCount val="7"/>
                <c:pt idx="0">
                  <c:v>23</c:v>
                </c:pt>
                <c:pt idx="1">
                  <c:v>51</c:v>
                </c:pt>
                <c:pt idx="2">
                  <c:v>170</c:v>
                </c:pt>
                <c:pt idx="3">
                  <c:v>626</c:v>
                </c:pt>
                <c:pt idx="4">
                  <c:v>119</c:v>
                </c:pt>
                <c:pt idx="5">
                  <c:v>8</c:v>
                </c:pt>
                <c:pt idx="6">
                  <c:v>170</c:v>
                </c:pt>
              </c:numCache>
            </c:numRef>
          </c:xVal>
          <c:yVal>
            <c:numRef>
              <c:f>Tabelle1!$C$14:$C$20</c:f>
              <c:numCache>
                <c:formatCode>General</c:formatCode>
                <c:ptCount val="7"/>
                <c:pt idx="0">
                  <c:v>960</c:v>
                </c:pt>
                <c:pt idx="1">
                  <c:v>1336</c:v>
                </c:pt>
                <c:pt idx="2">
                  <c:v>1376</c:v>
                </c:pt>
                <c:pt idx="3">
                  <c:v>2338</c:v>
                </c:pt>
                <c:pt idx="4">
                  <c:v>2561</c:v>
                </c:pt>
                <c:pt idx="5">
                  <c:v>1550</c:v>
                </c:pt>
                <c:pt idx="6">
                  <c:v>1412</c:v>
                </c:pt>
              </c:numCache>
            </c:numRef>
          </c:yVal>
          <c:smooth val="0"/>
          <c:extLst>
            <c:ext xmlns:c16="http://schemas.microsoft.com/office/drawing/2014/chart" uri="{C3380CC4-5D6E-409C-BE32-E72D297353CC}">
              <c16:uniqueId val="{00000001-6617-4762-988C-4BBE4BD3D86E}"/>
            </c:ext>
          </c:extLst>
        </c:ser>
        <c:dLbls>
          <c:showLegendKey val="0"/>
          <c:showVal val="0"/>
          <c:showCatName val="0"/>
          <c:showSerName val="0"/>
          <c:showPercent val="0"/>
          <c:showBubbleSize val="0"/>
        </c:dLbls>
        <c:axId val="301706040"/>
        <c:axId val="299957592"/>
      </c:scatterChart>
      <c:valAx>
        <c:axId val="301706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r>
                  <a:rPr lang="en-GB" sz="900">
                    <a:latin typeface="+mj-lt"/>
                    <a:ea typeface="Kozuka Gothic Pr6N L" panose="020B0200000000000000" pitchFamily="34" charset="-128"/>
                  </a:rPr>
                  <a:t>No. of OA journals per publisher</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crossAx val="299957592"/>
        <c:crosses val="autoZero"/>
        <c:crossBetween val="midCat"/>
      </c:valAx>
      <c:valAx>
        <c:axId val="299957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r>
                  <a:rPr lang="en-GB" dirty="0">
                    <a:latin typeface="+mj-lt"/>
                    <a:ea typeface="Kozuka Gothic Pr6N L" panose="020B0200000000000000" pitchFamily="34" charset="-128"/>
                  </a:rPr>
                  <a:t>APC price US Dollar 2017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crossAx val="3017060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latin typeface="Nexus Sans Offc Pro" panose="020B0504030101020102" pitchFamily="34" charset="0"/>
          <a:cs typeface="Nexus Sans Offc Pro" panose="020B0504030101020102"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mj-lt"/>
                <a:ea typeface="Kozuka Gothic Pr6N L" panose="020B0200000000000000" pitchFamily="34" charset="-128"/>
                <a:cs typeface="Nexus Sans Offc Pro" panose="020B0504030101020102" pitchFamily="34" charset="0"/>
              </a:defRPr>
            </a:pPr>
            <a:r>
              <a:rPr lang="en-US" sz="1200" dirty="0">
                <a:latin typeface="+mj-lt"/>
                <a:ea typeface="Kozuka Gothic Pr6N L" panose="020B0200000000000000" pitchFamily="34" charset="-128"/>
                <a:cs typeface="Nexus Sans Offc Pro" panose="020B0504030101020102" pitchFamily="34" charset="0"/>
              </a:rPr>
              <a:t>Average APC for hybrid journals by publisher</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title>
    <c:autoTitleDeleted val="0"/>
    <c:plotArea>
      <c:layout/>
      <c:scatterChart>
        <c:scatterStyle val="lineMarker"/>
        <c:varyColors val="0"/>
        <c:ser>
          <c:idx val="0"/>
          <c:order val="0"/>
          <c:tx>
            <c:strRef>
              <c:f>Tabelle1!$C$2</c:f>
              <c:strCache>
                <c:ptCount val="1"/>
                <c:pt idx="0">
                  <c:v>W. Average</c:v>
                </c:pt>
              </c:strCache>
            </c:strRef>
          </c:tx>
          <c:spPr>
            <a:ln w="28575" cap="rnd">
              <a:noFill/>
              <a:round/>
            </a:ln>
            <a:effectLst/>
          </c:spPr>
          <c:marker>
            <c:symbol val="diamond"/>
            <c:size val="12"/>
            <c:spPr>
              <a:solidFill>
                <a:schemeClr val="accent1"/>
              </a:solidFill>
              <a:ln w="9525">
                <a:noFill/>
              </a:ln>
              <a:effectLst/>
            </c:spPr>
          </c:marker>
          <c:dPt>
            <c:idx val="6"/>
            <c:marker>
              <c:symbol val="diamond"/>
              <c:size val="12"/>
              <c:spPr>
                <a:solidFill>
                  <a:srgbClr val="FF6C00"/>
                </a:solidFill>
                <a:ln w="9525">
                  <a:noFill/>
                </a:ln>
                <a:effectLst/>
              </c:spPr>
            </c:marker>
            <c:bubble3D val="0"/>
            <c:extLst>
              <c:ext xmlns:c16="http://schemas.microsoft.com/office/drawing/2014/chart" uri="{C3380CC4-5D6E-409C-BE32-E72D297353CC}">
                <c16:uniqueId val="{00000001-708F-4D8C-880F-E0DBFFFEE1A1}"/>
              </c:ext>
            </c:extLst>
          </c:dPt>
          <c:xVal>
            <c:numRef>
              <c:f>Tabelle1!$B$3:$B$9</c:f>
              <c:numCache>
                <c:formatCode>General</c:formatCode>
                <c:ptCount val="7"/>
                <c:pt idx="0">
                  <c:v>215</c:v>
                </c:pt>
                <c:pt idx="1">
                  <c:v>238</c:v>
                </c:pt>
                <c:pt idx="2">
                  <c:v>671</c:v>
                </c:pt>
                <c:pt idx="3">
                  <c:v>1939</c:v>
                </c:pt>
                <c:pt idx="4">
                  <c:v>1327</c:v>
                </c:pt>
                <c:pt idx="5">
                  <c:v>196</c:v>
                </c:pt>
                <c:pt idx="6">
                  <c:v>2137</c:v>
                </c:pt>
              </c:numCache>
            </c:numRef>
          </c:xVal>
          <c:yVal>
            <c:numRef>
              <c:f>Tabelle1!$C$3:$C$9</c:f>
              <c:numCache>
                <c:formatCode>General</c:formatCode>
                <c:ptCount val="7"/>
                <c:pt idx="0">
                  <c:v>2771</c:v>
                </c:pt>
                <c:pt idx="1">
                  <c:v>2935</c:v>
                </c:pt>
                <c:pt idx="2">
                  <c:v>2964</c:v>
                </c:pt>
                <c:pt idx="3">
                  <c:v>3042</c:v>
                </c:pt>
                <c:pt idx="4">
                  <c:v>3095</c:v>
                </c:pt>
                <c:pt idx="5">
                  <c:v>2643</c:v>
                </c:pt>
                <c:pt idx="6">
                  <c:v>2585</c:v>
                </c:pt>
              </c:numCache>
            </c:numRef>
          </c:yVal>
          <c:smooth val="0"/>
          <c:extLst>
            <c:ext xmlns:c16="http://schemas.microsoft.com/office/drawing/2014/chart" uri="{C3380CC4-5D6E-409C-BE32-E72D297353CC}">
              <c16:uniqueId val="{00000001-7624-4F70-90D2-ED33BC52ED5E}"/>
            </c:ext>
          </c:extLst>
        </c:ser>
        <c:dLbls>
          <c:showLegendKey val="0"/>
          <c:showVal val="0"/>
          <c:showCatName val="0"/>
          <c:showSerName val="0"/>
          <c:showPercent val="0"/>
          <c:showBubbleSize val="0"/>
        </c:dLbls>
        <c:axId val="442460456"/>
        <c:axId val="301288216"/>
      </c:scatterChart>
      <c:valAx>
        <c:axId val="442460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j-lt"/>
                    <a:ea typeface="+mn-ea"/>
                    <a:cs typeface="Nexus Sans Offc Pro" panose="020B0504030101020102" pitchFamily="34" charset="0"/>
                  </a:defRPr>
                </a:pPr>
                <a:r>
                  <a:rPr lang="en-GB" sz="900" dirty="0">
                    <a:latin typeface="+mj-lt"/>
                    <a:ea typeface="Kozuka Gothic Pr6N L" panose="020B0200000000000000" pitchFamily="34" charset="-128"/>
                    <a:cs typeface="Nexus Sans Offc Pro" panose="020B0504030101020102" pitchFamily="34" charset="0"/>
                  </a:rPr>
                  <a:t>No. of hybrid journals per publisher</a:t>
                </a:r>
                <a:endParaRPr lang="en-GB" dirty="0">
                  <a:latin typeface="+mj-lt"/>
                  <a:ea typeface="Kozuka Gothic Pr6N L" panose="020B0200000000000000" pitchFamily="34" charset="-128"/>
                  <a:cs typeface="Nexus Sans Offc Pro" panose="020B0504030101020102" pitchFamily="34"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Nexus Sans Offc Pro" panose="020B0504030101020102"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01288216"/>
        <c:crosses val="autoZero"/>
        <c:crossBetween val="midCat"/>
      </c:valAx>
      <c:valAx>
        <c:axId val="301288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GB" sz="1000" b="0" i="0" u="none" strike="noStrike" kern="1200" baseline="0" dirty="0">
                    <a:solidFill>
                      <a:prstClr val="black"/>
                    </a:solidFill>
                    <a:latin typeface="+mj-lt"/>
                    <a:ea typeface="Kozuka Gothic Pr6N L" panose="020B0200000000000000" pitchFamily="34" charset="-128"/>
                    <a:cs typeface="Nexus Sans Offc Pro" panose="020B0504030101020102" pitchFamily="34" charset="0"/>
                  </a:defRPr>
                </a:pPr>
                <a:r>
                  <a:rPr lang="en-GB" sz="1000" b="0" i="0" u="none" strike="noStrike" kern="1200" baseline="0" dirty="0">
                    <a:solidFill>
                      <a:prstClr val="black"/>
                    </a:solidFill>
                    <a:latin typeface="+mj-lt"/>
                    <a:ea typeface="Kozuka Gothic Pr6N L" panose="020B0200000000000000" pitchFamily="34" charset="-128"/>
                    <a:cs typeface="Nexus Sans Offc Pro" panose="020B0504030101020102" pitchFamily="34" charset="0"/>
                  </a:rPr>
                  <a:t>APC price US Dollar 2017 </a:t>
                </a:r>
              </a:p>
            </c:rich>
          </c:tx>
          <c:layout>
            <c:manualLayout>
              <c:xMode val="edge"/>
              <c:yMode val="edge"/>
              <c:x val="2.835343210481691E-2"/>
              <c:y val="0.15790370978261034"/>
            </c:manualLayout>
          </c:layout>
          <c:overlay val="0"/>
          <c:spPr>
            <a:noFill/>
            <a:ln>
              <a:noFill/>
            </a:ln>
            <a:effectLst/>
          </c:spPr>
          <c:txPr>
            <a:bodyPr rot="-5400000" spcFirstLastPara="1" vertOverflow="ellipsis" vert="horz" wrap="square" anchor="ctr" anchorCtr="1"/>
            <a:lstStyle/>
            <a:p>
              <a:pPr algn="ctr" rtl="0">
                <a:defRPr lang="en-GB" sz="1000" b="0" i="0" u="none" strike="noStrike" kern="1200" baseline="0" dirty="0">
                  <a:solidFill>
                    <a:prstClr val="black"/>
                  </a:solidFill>
                  <a:latin typeface="+mj-lt"/>
                  <a:ea typeface="Kozuka Gothic Pr6N L" panose="020B0200000000000000" pitchFamily="34" charset="-128"/>
                  <a:cs typeface="Nexus Sans Offc Pro" panose="020B0504030101020102"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j-lt"/>
                <a:ea typeface="Kozuka Gothic Pr6N L" panose="020B0200000000000000" pitchFamily="34" charset="-128"/>
                <a:cs typeface="Nexus Sans Offc Pro" panose="020B0504030101020102" pitchFamily="34" charset="0"/>
              </a:defRPr>
            </a:pPr>
            <a:endParaRPr lang="en-US"/>
          </a:p>
        </c:txPr>
        <c:crossAx val="44246045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ubbleChart>
        <c:varyColors val="0"/>
        <c:ser>
          <c:idx val="0"/>
          <c:order val="0"/>
          <c:tx>
            <c:strRef>
              <c:f>Sheet1!$F$8</c:f>
              <c:strCache>
                <c:ptCount val="1"/>
              </c:strCache>
            </c:strRef>
          </c:tx>
          <c:spPr>
            <a:solidFill>
              <a:schemeClr val="accent1"/>
            </a:solidFill>
            <a:ln w="19050">
              <a:noFill/>
            </a:ln>
            <a:effectLst/>
          </c:spPr>
          <c:invertIfNegative val="0"/>
          <c:dPt>
            <c:idx val="0"/>
            <c:invertIfNegative val="0"/>
            <c:bubble3D val="0"/>
            <c:spPr>
              <a:pattFill prst="dkHorz">
                <a:fgClr>
                  <a:srgbClr val="FF6C00"/>
                </a:fgClr>
                <a:bgClr>
                  <a:sysClr val="window" lastClr="FFFFFF"/>
                </a:bgClr>
              </a:pattFill>
              <a:ln w="19050">
                <a:noFill/>
              </a:ln>
              <a:effectLst/>
            </c:spPr>
            <c:extLst>
              <c:ext xmlns:c16="http://schemas.microsoft.com/office/drawing/2014/chart" uri="{C3380CC4-5D6E-409C-BE32-E72D297353CC}">
                <c16:uniqueId val="{00000001-89C4-463F-AB76-3C27206F5D15}"/>
              </c:ext>
            </c:extLst>
          </c:dPt>
          <c:dPt>
            <c:idx val="1"/>
            <c:invertIfNegative val="0"/>
            <c:bubble3D val="0"/>
            <c:spPr>
              <a:solidFill>
                <a:schemeClr val="accent2"/>
              </a:solidFill>
              <a:ln w="19050">
                <a:noFill/>
              </a:ln>
              <a:effectLst/>
            </c:spPr>
            <c:extLst>
              <c:ext xmlns:c16="http://schemas.microsoft.com/office/drawing/2014/chart" uri="{C3380CC4-5D6E-409C-BE32-E72D297353CC}">
                <c16:uniqueId val="{00000003-89C4-463F-AB76-3C27206F5D15}"/>
              </c:ext>
            </c:extLst>
          </c:dPt>
          <c:dPt>
            <c:idx val="2"/>
            <c:invertIfNegative val="0"/>
            <c:bubble3D val="0"/>
            <c:spPr>
              <a:pattFill prst="dkHorz">
                <a:fgClr>
                  <a:srgbClr val="3679E0"/>
                </a:fgClr>
                <a:bgClr>
                  <a:sysClr val="window" lastClr="FFFFFF"/>
                </a:bgClr>
              </a:pattFill>
              <a:ln w="19050">
                <a:noFill/>
              </a:ln>
              <a:effectLst/>
            </c:spPr>
            <c:extLst>
              <c:ext xmlns:c16="http://schemas.microsoft.com/office/drawing/2014/chart" uri="{C3380CC4-5D6E-409C-BE32-E72D297353CC}">
                <c16:uniqueId val="{00000005-89C4-463F-AB76-3C27206F5D15}"/>
              </c:ext>
            </c:extLst>
          </c:dPt>
          <c:dPt>
            <c:idx val="4"/>
            <c:invertIfNegative val="0"/>
            <c:bubble3D val="0"/>
            <c:spPr>
              <a:pattFill prst="dkHorz">
                <a:fgClr>
                  <a:srgbClr val="FDD300"/>
                </a:fgClr>
                <a:bgClr>
                  <a:sysClr val="window" lastClr="FFFFFF"/>
                </a:bgClr>
              </a:pattFill>
              <a:ln w="19050">
                <a:noFill/>
              </a:ln>
              <a:effectLst/>
            </c:spPr>
            <c:extLst>
              <c:ext xmlns:c16="http://schemas.microsoft.com/office/drawing/2014/chart" uri="{C3380CC4-5D6E-409C-BE32-E72D297353CC}">
                <c16:uniqueId val="{00000007-89C4-463F-AB76-3C27206F5D15}"/>
              </c:ext>
            </c:extLst>
          </c:dPt>
          <c:dPt>
            <c:idx val="5"/>
            <c:invertIfNegative val="0"/>
            <c:bubble3D val="0"/>
            <c:spPr>
              <a:solidFill>
                <a:schemeClr val="accent4"/>
              </a:solidFill>
              <a:ln w="19050">
                <a:noFill/>
              </a:ln>
              <a:effectLst/>
            </c:spPr>
            <c:extLst>
              <c:ext xmlns:c16="http://schemas.microsoft.com/office/drawing/2014/chart" uri="{C3380CC4-5D6E-409C-BE32-E72D297353CC}">
                <c16:uniqueId val="{00000009-89C4-463F-AB76-3C27206F5D15}"/>
              </c:ext>
            </c:extLst>
          </c:dPt>
          <c:dPt>
            <c:idx val="6"/>
            <c:invertIfNegative val="0"/>
            <c:bubble3D val="0"/>
            <c:spPr>
              <a:solidFill>
                <a:schemeClr val="accent6">
                  <a:lumMod val="75000"/>
                </a:schemeClr>
              </a:solidFill>
              <a:ln w="19050">
                <a:noFill/>
              </a:ln>
              <a:effectLst/>
            </c:spPr>
            <c:extLst>
              <c:ext xmlns:c16="http://schemas.microsoft.com/office/drawing/2014/chart" uri="{C3380CC4-5D6E-409C-BE32-E72D297353CC}">
                <c16:uniqueId val="{0000000B-89C4-463F-AB76-3C27206F5D15}"/>
              </c:ext>
            </c:extLst>
          </c:dPt>
          <c:xVal>
            <c:numRef>
              <c:f>Sheet1!$F$9:$F$15</c:f>
              <c:numCache>
                <c:formatCode>General</c:formatCode>
                <c:ptCount val="7"/>
                <c:pt idx="0">
                  <c:v>1.05</c:v>
                </c:pt>
                <c:pt idx="1">
                  <c:v>1.48</c:v>
                </c:pt>
                <c:pt idx="2">
                  <c:v>1.17</c:v>
                </c:pt>
                <c:pt idx="3">
                  <c:v>0.89</c:v>
                </c:pt>
                <c:pt idx="4">
                  <c:v>0.9</c:v>
                </c:pt>
                <c:pt idx="5">
                  <c:v>1.33</c:v>
                </c:pt>
                <c:pt idx="6">
                  <c:v>0.83</c:v>
                </c:pt>
              </c:numCache>
            </c:numRef>
          </c:xVal>
          <c:yVal>
            <c:numRef>
              <c:f>Sheet1!$G$9:$G$15</c:f>
              <c:numCache>
                <c:formatCode>General</c:formatCode>
                <c:ptCount val="7"/>
                <c:pt idx="0">
                  <c:v>1412</c:v>
                </c:pt>
                <c:pt idx="1">
                  <c:v>2585</c:v>
                </c:pt>
                <c:pt idx="2">
                  <c:v>2238</c:v>
                </c:pt>
                <c:pt idx="3">
                  <c:v>3042</c:v>
                </c:pt>
                <c:pt idx="4">
                  <c:v>2561</c:v>
                </c:pt>
                <c:pt idx="5">
                  <c:v>3095</c:v>
                </c:pt>
                <c:pt idx="6">
                  <c:v>2940</c:v>
                </c:pt>
              </c:numCache>
            </c:numRef>
          </c:yVal>
          <c:bubbleSize>
            <c:numRef>
              <c:f>Sheet1!$H$9:$H$15</c:f>
              <c:numCache>
                <c:formatCode>General</c:formatCode>
                <c:ptCount val="7"/>
                <c:pt idx="0">
                  <c:v>170</c:v>
                </c:pt>
                <c:pt idx="1">
                  <c:v>2137</c:v>
                </c:pt>
                <c:pt idx="2">
                  <c:v>626</c:v>
                </c:pt>
                <c:pt idx="3">
                  <c:v>1939</c:v>
                </c:pt>
                <c:pt idx="4">
                  <c:v>119</c:v>
                </c:pt>
                <c:pt idx="5">
                  <c:v>1327</c:v>
                </c:pt>
                <c:pt idx="6">
                  <c:v>1636</c:v>
                </c:pt>
              </c:numCache>
            </c:numRef>
          </c:bubbleSize>
          <c:bubble3D val="0"/>
          <c:extLst>
            <c:ext xmlns:c16="http://schemas.microsoft.com/office/drawing/2014/chart" uri="{C3380CC4-5D6E-409C-BE32-E72D297353CC}">
              <c16:uniqueId val="{0000000C-89C4-463F-AB76-3C27206F5D15}"/>
            </c:ext>
          </c:extLst>
        </c:ser>
        <c:dLbls>
          <c:showLegendKey val="0"/>
          <c:showVal val="0"/>
          <c:showCatName val="0"/>
          <c:showSerName val="0"/>
          <c:showPercent val="0"/>
          <c:showBubbleSize val="0"/>
        </c:dLbls>
        <c:bubbleScale val="100"/>
        <c:showNegBubbles val="0"/>
        <c:axId val="544296968"/>
        <c:axId val="544295984"/>
      </c:bubbleChart>
      <c:valAx>
        <c:axId val="544296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295984"/>
        <c:crosses val="autoZero"/>
        <c:crossBetween val="midCat"/>
      </c:valAx>
      <c:valAx>
        <c:axId val="54429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2969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tx>
        <c:rich>
          <a:bodyPr/>
          <a:lstStyle/>
          <a:p>
            <a:pPr>
              <a:defRPr/>
            </a:pPr>
            <a:r>
              <a:rPr lang="en-US"/>
              <a:t>Elsevier Embargo periods</a:t>
            </a:r>
          </a:p>
        </c:rich>
      </c:tx>
      <c:overlay val="0"/>
    </c:title>
    <c:autoTitleDeleted val="0"/>
    <c:plotArea>
      <c:layout/>
      <c:pieChart>
        <c:varyColors val="1"/>
        <c:ser>
          <c:idx val="0"/>
          <c:order val="0"/>
          <c:tx>
            <c:strRef>
              <c:f>Sheet1!$B$1</c:f>
              <c:strCache>
                <c:ptCount val="1"/>
                <c:pt idx="0">
                  <c:v>% of journals</c:v>
                </c:pt>
              </c:strCache>
            </c:strRef>
          </c:tx>
          <c:dPt>
            <c:idx val="3"/>
            <c:bubble3D val="0"/>
            <c:spPr>
              <a:solidFill>
                <a:srgbClr val="3679E0"/>
              </a:solidFill>
            </c:spPr>
            <c:extLst>
              <c:ext xmlns:c16="http://schemas.microsoft.com/office/drawing/2014/chart" uri="{C3380CC4-5D6E-409C-BE32-E72D297353CC}">
                <c16:uniqueId val="{00000003-33B5-460A-A4FE-D44ED781E949}"/>
              </c:ext>
            </c:extLst>
          </c:dPt>
          <c:dPt>
            <c:idx val="4"/>
            <c:bubble3D val="0"/>
            <c:spPr>
              <a:solidFill>
                <a:srgbClr val="661CCA"/>
              </a:solidFill>
            </c:spPr>
            <c:extLst>
              <c:ext xmlns:c16="http://schemas.microsoft.com/office/drawing/2014/chart" uri="{C3380CC4-5D6E-409C-BE32-E72D297353CC}">
                <c16:uniqueId val="{00000004-33B5-460A-A4FE-D44ED781E949}"/>
              </c:ext>
            </c:extLst>
          </c:dPt>
          <c:cat>
            <c:strRef>
              <c:f>Sheet1!$A$2:$A$6</c:f>
              <c:strCache>
                <c:ptCount val="5"/>
                <c:pt idx="0">
                  <c:v>6 months</c:v>
                </c:pt>
                <c:pt idx="1">
                  <c:v>12 months</c:v>
                </c:pt>
                <c:pt idx="2">
                  <c:v>18 months</c:v>
                </c:pt>
                <c:pt idx="3">
                  <c:v>24 months</c:v>
                </c:pt>
                <c:pt idx="4">
                  <c:v>36 months</c:v>
                </c:pt>
              </c:strCache>
            </c:strRef>
          </c:cat>
          <c:val>
            <c:numRef>
              <c:f>Sheet1!$B$2:$B$6</c:f>
              <c:numCache>
                <c:formatCode>General</c:formatCode>
                <c:ptCount val="5"/>
                <c:pt idx="0">
                  <c:v>1.5</c:v>
                </c:pt>
                <c:pt idx="1">
                  <c:v>54</c:v>
                </c:pt>
                <c:pt idx="2">
                  <c:v>0.9</c:v>
                </c:pt>
                <c:pt idx="3">
                  <c:v>43</c:v>
                </c:pt>
                <c:pt idx="4">
                  <c:v>1.5</c:v>
                </c:pt>
              </c:numCache>
            </c:numRef>
          </c:val>
          <c:extLst>
            <c:ext xmlns:c16="http://schemas.microsoft.com/office/drawing/2014/chart" uri="{C3380CC4-5D6E-409C-BE32-E72D297353CC}">
              <c16:uniqueId val="{00000000-33B5-460A-A4FE-D44ED781E949}"/>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44.png"/></Relationships>
</file>

<file path=ppt/drawings/_rels/drawing3.xml.rels><?xml version="1.0" encoding="UTF-8" standalone="yes"?>
<Relationships xmlns="http://schemas.openxmlformats.org/package/2006/relationships"><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0.57893</cdr:x>
      <cdr:y>0.65558</cdr:y>
    </cdr:from>
    <cdr:to>
      <cdr:x>0.80274</cdr:x>
      <cdr:y>0.72318</cdr:y>
    </cdr:to>
    <cdr:sp macro="" textlink="">
      <cdr:nvSpPr>
        <cdr:cNvPr id="2" name="Text Placeholder 8">
          <a:extLst xmlns:a="http://schemas.openxmlformats.org/drawingml/2006/main">
            <a:ext uri="{FF2B5EF4-FFF2-40B4-BE49-F238E27FC236}">
              <a16:creationId xmlns:a16="http://schemas.microsoft.com/office/drawing/2014/main" id="{7201C0D2-8DA8-450B-B3BA-8D8D875DF472}"/>
            </a:ext>
          </a:extLst>
        </cdr:cNvPr>
        <cdr:cNvSpPr>
          <a:spLocks xmlns:a="http://schemas.openxmlformats.org/drawingml/2006/main" noGrp="1"/>
        </cdr:cNvSpPr>
      </cdr:nvSpPr>
      <cdr:spPr bwMode="gray">
        <a:xfrm xmlns:a="http://schemas.openxmlformats.org/drawingml/2006/main">
          <a:off x="3762974" y="2837445"/>
          <a:ext cx="1454734" cy="29258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25400" tIns="0" rIns="25400" bIns="0" numCol="1" spcCol="0" rtlCol="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indent="0">
            <a:spcBef>
              <a:spcPct val="0"/>
            </a:spcBef>
            <a:spcAft>
              <a:spcPct val="0"/>
            </a:spcAft>
            <a:buNone/>
          </a:pPr>
          <a:fld id="{3ABCCABF-966E-4E73-835E-A873DF0CB078}" type="datetime'El''''''sevi''''''er'' ''''''''''G''o''''''''''''''l''d'">
            <a:rPr lang="en-US" altLang="en-US" sz="1100">
              <a:latin typeface="Arial" panose="020B0604020202020204" pitchFamily="34" charset="0"/>
              <a:ea typeface="Kozuka Gothic Pr6N L" panose="020B0200000000000000" pitchFamily="34" charset="-128"/>
              <a:cs typeface="Arial" panose="020B0604020202020204" pitchFamily="34" charset="0"/>
            </a:rPr>
            <a:pPr marL="0" indent="0">
              <a:spcBef>
                <a:spcPct val="0"/>
              </a:spcBef>
              <a:spcAft>
                <a:spcPct val="0"/>
              </a:spcAft>
              <a:buNone/>
            </a:pPr>
            <a:t>Elsevier Gold</a:t>
          </a:fld>
          <a:endParaRPr lang="en-US" sz="1200" dirty="0">
            <a:latin typeface="Arial" panose="020B0604020202020204" pitchFamily="34" charset="0"/>
            <a:ea typeface="Kozuka Gothic Pr6N L" panose="020B0200000000000000" pitchFamily="34" charset="-128"/>
            <a:cs typeface="Arial" panose="020B0604020202020204" pitchFamily="34" charset="0"/>
            <a:sym typeface="+mn-lt"/>
          </a:endParaRPr>
        </a:p>
      </cdr:txBody>
    </cdr:sp>
  </cdr:relSizeAnchor>
  <cdr:relSizeAnchor xmlns:cdr="http://schemas.openxmlformats.org/drawingml/2006/chartDrawing">
    <cdr:from>
      <cdr:x>0.60805</cdr:x>
      <cdr:y>0.51152</cdr:y>
    </cdr:from>
    <cdr:to>
      <cdr:x>0.83185</cdr:x>
      <cdr:y>0.57912</cdr:y>
    </cdr:to>
    <cdr:sp macro="" textlink="">
      <cdr:nvSpPr>
        <cdr:cNvPr id="3" name="Text Placeholder 8">
          <a:extLst xmlns:a="http://schemas.openxmlformats.org/drawingml/2006/main">
            <a:ext uri="{FF2B5EF4-FFF2-40B4-BE49-F238E27FC236}">
              <a16:creationId xmlns:a16="http://schemas.microsoft.com/office/drawing/2014/main" id="{4AB98CB9-0F7D-446C-92FB-E753F127CB47}"/>
            </a:ext>
          </a:extLst>
        </cdr:cNvPr>
        <cdr:cNvSpPr>
          <a:spLocks xmlns:a="http://schemas.openxmlformats.org/drawingml/2006/main" noGrp="1"/>
        </cdr:cNvSpPr>
      </cdr:nvSpPr>
      <cdr:spPr bwMode="gray">
        <a:xfrm xmlns:a="http://schemas.openxmlformats.org/drawingml/2006/main">
          <a:off x="3952234" y="2213924"/>
          <a:ext cx="1454669" cy="29258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25400" tIns="0" rIns="25400" bIns="0" numCol="1" spcCol="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spcBef>
              <a:spcPct val="0"/>
            </a:spcBef>
            <a:spcAft>
              <a:spcPct val="0"/>
            </a:spcAft>
            <a:buNone/>
          </a:pPr>
          <a:r>
            <a:rPr lang="en-US" altLang="en-US" dirty="0">
              <a:latin typeface="Arial" panose="020B0604020202020204" pitchFamily="34" charset="0"/>
              <a:ea typeface="Kozuka Gothic Pr6N L" panose="020B0200000000000000" pitchFamily="34" charset="-128"/>
              <a:cs typeface="Arial" panose="020B0604020202020204" pitchFamily="34" charset="0"/>
            </a:rPr>
            <a:t>A</a:t>
          </a:r>
          <a:r>
            <a:rPr lang="en-US" altLang="en-US" baseline="0" dirty="0">
              <a:latin typeface="Arial" panose="020B0604020202020204" pitchFamily="34" charset="0"/>
              <a:ea typeface="Kozuka Gothic Pr6N L" panose="020B0200000000000000" pitchFamily="34" charset="-128"/>
              <a:cs typeface="Arial" panose="020B0604020202020204" pitchFamily="34" charset="0"/>
            </a:rPr>
            <a:t> Gold</a:t>
          </a:r>
          <a:endParaRPr lang="en-US" dirty="0">
            <a:latin typeface="Arial" panose="020B0604020202020204" pitchFamily="34" charset="0"/>
            <a:ea typeface="Kozuka Gothic Pr6N L" panose="020B0200000000000000" pitchFamily="34" charset="-128"/>
            <a:cs typeface="Arial" panose="020B0604020202020204" pitchFamily="34" charset="0"/>
            <a:sym typeface="+mn-lt"/>
          </a:endParaRPr>
        </a:p>
      </cdr:txBody>
    </cdr:sp>
  </cdr:relSizeAnchor>
  <cdr:relSizeAnchor xmlns:cdr="http://schemas.openxmlformats.org/drawingml/2006/chartDrawing">
    <cdr:from>
      <cdr:x>0.77619</cdr:x>
      <cdr:y>0.42963</cdr:y>
    </cdr:from>
    <cdr:to>
      <cdr:x>1</cdr:x>
      <cdr:y>0.49723</cdr:y>
    </cdr:to>
    <cdr:sp macro="" textlink="">
      <cdr:nvSpPr>
        <cdr:cNvPr id="4" name="Text Placeholder 8">
          <a:extLst xmlns:a="http://schemas.openxmlformats.org/drawingml/2006/main">
            <a:ext uri="{FF2B5EF4-FFF2-40B4-BE49-F238E27FC236}">
              <a16:creationId xmlns:a16="http://schemas.microsoft.com/office/drawing/2014/main" id="{C4E5FA36-8F46-4B0F-AD5E-3C659E173257}"/>
            </a:ext>
          </a:extLst>
        </cdr:cNvPr>
        <cdr:cNvSpPr>
          <a:spLocks xmlns:a="http://schemas.openxmlformats.org/drawingml/2006/main" noGrp="1"/>
        </cdr:cNvSpPr>
      </cdr:nvSpPr>
      <cdr:spPr bwMode="gray">
        <a:xfrm xmlns:a="http://schemas.openxmlformats.org/drawingml/2006/main">
          <a:off x="3548759" y="1178560"/>
          <a:ext cx="1023241" cy="18545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25400" tIns="0" rIns="25400" bIns="0" numCol="1" spcCol="0" rtlCol="0" anchor="ctr"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indent="0">
            <a:spcBef>
              <a:spcPct val="0"/>
            </a:spcBef>
            <a:spcAft>
              <a:spcPct val="0"/>
            </a:spcAft>
            <a:buNone/>
          </a:pPr>
          <a:r>
            <a:rPr lang="en-US" dirty="0">
              <a:latin typeface="Arial" panose="020B0604020202020204" pitchFamily="34" charset="0"/>
              <a:ea typeface="Kozuka Gothic Pr6N L" panose="020B0200000000000000" pitchFamily="34" charset="-128"/>
              <a:cs typeface="Arial" panose="020B0604020202020204" pitchFamily="34" charset="0"/>
              <a:sym typeface="+mn-lt"/>
            </a:rPr>
            <a:t>Elsevier</a:t>
          </a:r>
          <a:r>
            <a:rPr lang="en-US" baseline="0" dirty="0">
              <a:latin typeface="Arial" panose="020B0604020202020204" pitchFamily="34" charset="0"/>
              <a:ea typeface="Kozuka Gothic Pr6N L" panose="020B0200000000000000" pitchFamily="34" charset="-128"/>
              <a:cs typeface="Arial" panose="020B0604020202020204" pitchFamily="34" charset="0"/>
              <a:sym typeface="+mn-lt"/>
            </a:rPr>
            <a:t> Hybrid</a:t>
          </a:r>
          <a:endParaRPr lang="en-US" dirty="0">
            <a:latin typeface="Arial" panose="020B0604020202020204" pitchFamily="34" charset="0"/>
            <a:ea typeface="Kozuka Gothic Pr6N L" panose="020B0200000000000000" pitchFamily="34" charset="-128"/>
            <a:cs typeface="Arial" panose="020B0604020202020204" pitchFamily="34" charset="0"/>
            <a:sym typeface="+mn-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0E2FB395-5811-416D-8669-F534A756C996}"/>
            </a:ext>
          </a:extLst>
        </cdr:cNvPr>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970911" y="1308100"/>
          <a:ext cx="5057199" cy="385611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1</cdr:y>
    </cdr:to>
    <cdr:pic>
      <cdr:nvPicPr>
        <cdr:cNvPr id="3" name="Picture 2">
          <a:extLst xmlns:a="http://schemas.openxmlformats.org/drawingml/2006/main">
            <a:ext uri="{FF2B5EF4-FFF2-40B4-BE49-F238E27FC236}">
              <a16:creationId xmlns:a16="http://schemas.microsoft.com/office/drawing/2014/main" id="{FC950C64-463D-4A20-9D7F-3775EECC8D38}"/>
            </a:ext>
          </a:extLst>
        </cdr:cNvPr>
        <cdr:cNvPicPr>
          <a:picLocks xmlns:a="http://schemas.openxmlformats.org/drawingml/2006/main" noGrp="1" noChangeAspect="1" noChangeArrowheads="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4884514" y="-987425"/>
          <a:ext cx="3407222" cy="316865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30.10.2018</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exus.od.nih.gov/all/2016/03/02/nih-publication-impact-a-first-look"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344867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Copyright is the term used to describe the rights related to the publication and distribution of research. It governs how authors (as well as their employers or funders), publishers and the wider general public can use, publish and distribute articles or books.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Publisher's need publishing rights-</a:t>
            </a:r>
            <a:r>
              <a:rPr lang="en-US" sz="1200" kern="1200" baseline="0" dirty="0">
                <a:solidFill>
                  <a:schemeClr val="tx1"/>
                </a:solidFill>
                <a:effectLst/>
                <a:latin typeface="+mn-lt"/>
                <a:ea typeface="+mn-ea"/>
                <a:cs typeface="+mn-cs"/>
              </a:rPr>
              <a:t> and this is determined by a publishing agreement between the author and publisher- usually after acceptance.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ffectLst/>
                <a:latin typeface="+mn-lt"/>
                <a:ea typeface="+mn-ea"/>
                <a:cs typeface="+mn-cs"/>
              </a:rPr>
              <a:t>In subscription journals it common to transfer the copyright to the publisher. However in open access publishing it is common that the author would retain their copyright.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200" kern="1200" baseline="0" dirty="0">
              <a:solidFill>
                <a:schemeClr val="tx1"/>
              </a:solidFill>
              <a:effectLst/>
              <a:latin typeface="+mn-lt"/>
              <a:ea typeface="+mn-ea"/>
              <a:cs typeface="+mn-cs"/>
            </a:endParaRPr>
          </a:p>
          <a:p>
            <a:r>
              <a:rPr lang="en-GB" dirty="0"/>
              <a:t>For subscription articles authors m</a:t>
            </a:r>
            <a:r>
              <a:rPr lang="en-GB" sz="1200" dirty="0">
                <a:solidFill>
                  <a:schemeClr val="tx1"/>
                </a:solidFill>
              </a:rPr>
              <a:t>ust</a:t>
            </a:r>
            <a:r>
              <a:rPr lang="en-GB" sz="1200" baseline="0" dirty="0">
                <a:solidFill>
                  <a:schemeClr val="tx1"/>
                </a:solidFill>
              </a:rPr>
              <a:t> also include </a:t>
            </a:r>
            <a:r>
              <a:rPr lang="en-GB" sz="1200" dirty="0">
                <a:solidFill>
                  <a:schemeClr val="tx1"/>
                </a:solidFill>
              </a:rPr>
              <a:t>the Creative Commons CC-BY-NC-ND license for author manuscript versions.</a:t>
            </a:r>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31</a:t>
            </a:fld>
            <a:endParaRPr lang="de-DE"/>
          </a:p>
        </p:txBody>
      </p:sp>
    </p:spTree>
    <p:extLst>
      <p:ext uri="{BB962C8B-B14F-4D97-AF65-F5344CB8AC3E}">
        <p14:creationId xmlns:p14="http://schemas.microsoft.com/office/powerpoint/2010/main" val="302781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The 2</a:t>
            </a:r>
            <a:r>
              <a:rPr lang="en-US" baseline="30000" dirty="0"/>
              <a:t>nd</a:t>
            </a:r>
            <a:r>
              <a:rPr lang="en-US" dirty="0"/>
              <a:t> agreement determines what</a:t>
            </a:r>
            <a:r>
              <a:rPr lang="en-US" baseline="0" dirty="0"/>
              <a:t> readers can do with your article. We encourage authors to understand what you are and are not permitting readers to do with your article.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You can see from the chart, that there are two main licenses used in open access publishing one which permits commercial reuse (CC BY) and one which is also liberal but restricts reuse for noncommercial purposes only.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What is important to know is if your funding body or institutional open access policy requires a specific license.  This is important as even though you have published your article open access, you still may not comply unless your article in published under the correct license.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Finally, and perhaps most importantly is be informed about your choice. Once your article has been published under a specific user license anyone who downloads or redistributes that article will do so with that particular user license information. This means, you want to change your mind, move from a liberal license such as CC BY to something more restrictive, it will only apply to those readers who download your article with the new license. So you can’t retrospectively go back and change the license on all downloaded copies.</a:t>
            </a:r>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32</a:t>
            </a:fld>
            <a:endParaRPr lang="de-DE"/>
          </a:p>
        </p:txBody>
      </p:sp>
    </p:spTree>
    <p:extLst>
      <p:ext uri="{BB962C8B-B14F-4D97-AF65-F5344CB8AC3E}">
        <p14:creationId xmlns:p14="http://schemas.microsoft.com/office/powerpoint/2010/main" val="276940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33</a:t>
            </a:fld>
            <a:endParaRPr lang="de-DE"/>
          </a:p>
        </p:txBody>
      </p:sp>
    </p:spTree>
    <p:extLst>
      <p:ext uri="{BB962C8B-B14F-4D97-AF65-F5344CB8AC3E}">
        <p14:creationId xmlns:p14="http://schemas.microsoft.com/office/powerpoint/2010/main" val="2936587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34</a:t>
            </a:fld>
            <a:endParaRPr lang="de-DE"/>
          </a:p>
        </p:txBody>
      </p:sp>
    </p:spTree>
    <p:extLst>
      <p:ext uri="{BB962C8B-B14F-4D97-AF65-F5344CB8AC3E}">
        <p14:creationId xmlns:p14="http://schemas.microsoft.com/office/powerpoint/2010/main" val="199846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16206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defRPr/>
            </a:pPr>
            <a:r>
              <a:rPr lang="en-US" b="0" dirty="0"/>
              <a:t>Elsevier is proactively working with funding bodies to develop agreements which make it easy for authors to publish in Elsevier journals. </a:t>
            </a:r>
          </a:p>
          <a:p>
            <a:pPr marL="285750" indent="-285750">
              <a:buFontTx/>
              <a:buChar char="•"/>
              <a:defRPr/>
            </a:pPr>
            <a:r>
              <a:rPr lang="en-US" b="0" dirty="0"/>
              <a:t>These agreements help to implement open access policies in a sustainable way for both the academic community, our journals and the wider public.</a:t>
            </a:r>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8</a:t>
            </a:fld>
            <a:endParaRPr lang="de-DE"/>
          </a:p>
        </p:txBody>
      </p:sp>
    </p:spTree>
    <p:extLst>
      <p:ext uri="{BB962C8B-B14F-4D97-AF65-F5344CB8AC3E}">
        <p14:creationId xmlns:p14="http://schemas.microsoft.com/office/powerpoint/2010/main" val="3409280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16</a:t>
            </a:fld>
            <a:endParaRPr lang="de-DE"/>
          </a:p>
        </p:txBody>
      </p:sp>
    </p:spTree>
    <p:extLst>
      <p:ext uri="{BB962C8B-B14F-4D97-AF65-F5344CB8AC3E}">
        <p14:creationId xmlns:p14="http://schemas.microsoft.com/office/powerpoint/2010/main" val="269540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Elsevier has developed APIs that IR managers can leverage to showcase their institutional</a:t>
            </a:r>
            <a:r>
              <a:rPr lang="en-GB" baseline="0" dirty="0"/>
              <a:t> output, increase </a:t>
            </a:r>
            <a:r>
              <a:rPr lang="en-GB" dirty="0"/>
              <a:t>public access and enhance the user experience in three ways:</a:t>
            </a:r>
          </a:p>
          <a:p>
            <a:r>
              <a:rPr lang="en-GB" dirty="0"/>
              <a:t>1) Increase comprehensiveness of coverage of Elsevier-published content by authors from the institution; </a:t>
            </a:r>
          </a:p>
          <a:p>
            <a:r>
              <a:rPr lang="en-GB" dirty="0"/>
              <a:t>2) Help users to access the best available version; and </a:t>
            </a:r>
          </a:p>
          <a:p>
            <a:r>
              <a:rPr lang="en-GB" dirty="0"/>
              <a:t>3) Keep users in the IR, even when reading final articles. </a:t>
            </a:r>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18</a:t>
            </a:fld>
            <a:endParaRPr lang="de-DE"/>
          </a:p>
        </p:txBody>
      </p:sp>
    </p:spTree>
    <p:extLst>
      <p:ext uri="{BB962C8B-B14F-4D97-AF65-F5344CB8AC3E}">
        <p14:creationId xmlns:p14="http://schemas.microsoft.com/office/powerpoint/2010/main" val="129859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02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As shown in</a:t>
            </a:r>
            <a:r>
              <a:rPr lang="en-GB" sz="1200" i="0" kern="1200" baseline="0" dirty="0">
                <a:solidFill>
                  <a:schemeClr val="tx1"/>
                </a:solidFill>
                <a:effectLst/>
                <a:latin typeface="+mn-lt"/>
                <a:ea typeface="+mn-ea"/>
                <a:cs typeface="+mn-cs"/>
              </a:rPr>
              <a:t> the previous slides, </a:t>
            </a:r>
            <a:r>
              <a:rPr lang="en-GB" sz="1200" i="0" kern="1200" dirty="0">
                <a:solidFill>
                  <a:schemeClr val="tx1"/>
                </a:solidFill>
                <a:effectLst/>
                <a:latin typeface="+mn-lt"/>
                <a:ea typeface="+mn-ea"/>
                <a:cs typeface="+mn-cs"/>
              </a:rPr>
              <a:t>subscription article volume continues to grow across the industry. However, its also important to note that Elsevier is growing its subscription article volume faster than our major competitors. Our journals therefore look very different to our major competitors, who will need to alter the list price of more of their journals, as OA article volume growth displaces subscription article volume growth.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Furthermore in the balance of the 102 Elsevier journals you can find journals that in previous years had price reductions influenced by Open Access articles and are being monitored regarding multiyear trend in subscription article volume as well as quality to avoid (steep) decreases in 1 year and (steep) increases in the next year and thus keep the journals competitive in price and performance in time. </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39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As shown in</a:t>
            </a:r>
            <a:r>
              <a:rPr lang="en-GB" sz="1200" i="0" kern="1200" baseline="0" dirty="0">
                <a:solidFill>
                  <a:schemeClr val="tx1"/>
                </a:solidFill>
                <a:effectLst/>
                <a:latin typeface="+mn-lt"/>
                <a:ea typeface="+mn-ea"/>
                <a:cs typeface="+mn-cs"/>
              </a:rPr>
              <a:t> the previous slides, </a:t>
            </a:r>
            <a:r>
              <a:rPr lang="en-GB" sz="1200" i="0" kern="1200" dirty="0">
                <a:solidFill>
                  <a:schemeClr val="tx1"/>
                </a:solidFill>
                <a:effectLst/>
                <a:latin typeface="+mn-lt"/>
                <a:ea typeface="+mn-ea"/>
                <a:cs typeface="+mn-cs"/>
              </a:rPr>
              <a:t>subscription article volume continues to grow across the industry. However, its also important to note that Elsevier is growing its subscription article volume faster than our major competitors. Our journals therefore look very different to our major competitors, who will need to alter the list price of more of their journals, as OA article volume growth displaces subscription article volume growth.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Furthermore in the balance of the 102 Elsevier journals you can find journals that in previous years had price reductions influenced by Open Access articles and are being monitored regarding multiyear trend in subscription article volume as well as quality to avoid (steep) decreases in 1 year and (steep) increases in the next year and thus keep the journals competitive in price and performance in time. </a:t>
            </a:r>
            <a:endParaRPr lang="en-US" sz="1200" i="0" kern="1200" dirty="0">
              <a:solidFill>
                <a:schemeClr val="tx1"/>
              </a:solidFill>
              <a:effectLst/>
              <a:latin typeface="+mn-lt"/>
              <a:ea typeface="+mn-ea"/>
              <a:cs typeface="+mn-cs"/>
            </a:endParaRPr>
          </a:p>
          <a:p>
            <a:endParaRPr lang="en-US" sz="1200" i="0" kern="1200" dirty="0">
              <a:solidFill>
                <a:schemeClr val="tx1"/>
              </a:solidFill>
              <a:effectLst/>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443C7B-F938-4CE9-A268-32817172635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88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Given our interest in open access publishing and to ensure we are offering the best support and guidance to our authors, this is an area of research that is of great interest to us. What we have learned from our review to date is that studies looking into this important area should be careful when it comes to selection bias and control for factors such as research quality, article type and team size, as these are essential to giving us a clear and accurate understanding of citation advantage claims. It is essential that open access is defined clearly and accurately, and that other controls are included, such as controlling for citation advantages that may be associated with particular funders or within particular disciplines. </a:t>
            </a:r>
            <a:r>
              <a:rPr lang="en-US" sz="1200" b="0" i="0" u="none" strike="noStrike" kern="1200" dirty="0">
                <a:solidFill>
                  <a:schemeClr val="tx1"/>
                </a:solidFill>
                <a:effectLst/>
                <a:latin typeface="+mn-lt"/>
                <a:ea typeface="+mn-ea"/>
                <a:cs typeface="+mn-cs"/>
                <a:hlinkClick r:id="rId3"/>
              </a:rPr>
              <a:t>Evidence shows</a:t>
            </a:r>
            <a:r>
              <a:rPr lang="en-US" sz="1200" b="0" i="0" kern="1200" dirty="0">
                <a:solidFill>
                  <a:schemeClr val="tx1"/>
                </a:solidFill>
                <a:effectLst/>
                <a:latin typeface="+mn-lt"/>
                <a:ea typeface="+mn-ea"/>
                <a:cs typeface="+mn-cs"/>
              </a:rPr>
              <a:t> that NIH-funded papers, for example, appear far more often than expected in top-cited article populations. The same may be true for other funders and may skew results by showing an OA advantage when really this is a proxy for a particular funder or the quality of the research it typically funds.</a:t>
            </a:r>
            <a:endParaRPr lang="en-US" dirty="0"/>
          </a:p>
          <a:p>
            <a:endParaRPr lang="en-US" dirty="0"/>
          </a:p>
        </p:txBody>
      </p:sp>
      <p:sp>
        <p:nvSpPr>
          <p:cNvPr id="4" name="Slide Number Placeholder 3"/>
          <p:cNvSpPr>
            <a:spLocks noGrp="1"/>
          </p:cNvSpPr>
          <p:nvPr>
            <p:ph type="sldNum" sz="quarter" idx="10"/>
          </p:nvPr>
        </p:nvSpPr>
        <p:spPr/>
        <p:txBody>
          <a:bodyPr/>
          <a:lstStyle/>
          <a:p>
            <a:fld id="{A7443C7B-F938-4CE9-A268-32817172635B}" type="slidenum">
              <a:rPr lang="de-DE" smtClean="0"/>
              <a:t>30</a:t>
            </a:fld>
            <a:endParaRPr lang="de-DE"/>
          </a:p>
        </p:txBody>
      </p:sp>
    </p:spTree>
    <p:extLst>
      <p:ext uri="{BB962C8B-B14F-4D97-AF65-F5344CB8AC3E}">
        <p14:creationId xmlns:p14="http://schemas.microsoft.com/office/powerpoint/2010/main" val="666812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for light photo">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solidFill>
            <a:srgbClr val="F2F2F2">
              <a:alpha val="7059"/>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347314" y="1932754"/>
            <a:ext cx="5086333" cy="2010596"/>
          </a:xfrm>
        </p:spPr>
        <p:txBody>
          <a:bodyPr anchor="t" anchorCtr="0">
            <a:noAutofit/>
          </a:bodyPr>
          <a:lstStyle>
            <a:lvl1pPr algn="l">
              <a:lnSpc>
                <a:spcPct val="100000"/>
              </a:lnSpc>
              <a:defRPr sz="4000"/>
            </a:lvl1pPr>
          </a:lstStyle>
          <a:p>
            <a:r>
              <a:rPr lang="nl-NL" dirty="0"/>
              <a:t>Click to edit Master title style</a:t>
            </a:r>
            <a:endParaRPr lang="de-DE" dirty="0"/>
          </a:p>
        </p:txBody>
      </p:sp>
      <p:sp>
        <p:nvSpPr>
          <p:cNvPr id="12" name="Text Placeholder 11"/>
          <p:cNvSpPr>
            <a:spLocks noGrp="1"/>
          </p:cNvSpPr>
          <p:nvPr>
            <p:ph type="body" sz="quarter" idx="14" hasCustomPrompt="1"/>
          </p:nvPr>
        </p:nvSpPr>
        <p:spPr>
          <a:xfrm>
            <a:off x="372714" y="4450739"/>
            <a:ext cx="5112709" cy="448866"/>
          </a:xfrm>
        </p:spPr>
        <p:txBody>
          <a:bodyPr>
            <a:noAutofit/>
          </a:bodyPr>
          <a:lstStyle>
            <a:lvl1pPr marL="0" indent="0">
              <a:lnSpc>
                <a:spcPts val="1800"/>
              </a:lnSpc>
              <a:spcBef>
                <a:spcPts val="0"/>
              </a:spcBef>
              <a:buNone/>
              <a:defRPr sz="14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1" name="Text Placeholder 9"/>
          <p:cNvSpPr>
            <a:spLocks noGrp="1"/>
          </p:cNvSpPr>
          <p:nvPr>
            <p:ph type="body" sz="quarter" idx="13"/>
          </p:nvPr>
        </p:nvSpPr>
        <p:spPr>
          <a:xfrm>
            <a:off x="471592" y="483241"/>
            <a:ext cx="787296"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nl-NL"/>
              <a:t>Click to edit Master text styles</a:t>
            </a:r>
          </a:p>
        </p:txBody>
      </p:sp>
      <p:sp>
        <p:nvSpPr>
          <p:cNvPr id="3" name="TextBox 2"/>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00"/>
            </a:lvl1pPr>
          </a:lstStyle>
          <a:p>
            <a:fld id="{3C6FB3A4-7AA6-4BB5-9DAB-3BFB84ECB711}" type="datetime1">
              <a:rPr lang="nl-NL" smtClean="0"/>
              <a:pPr/>
              <a:t>30-10-2018</a:t>
            </a:fld>
            <a:endParaRPr lang="de-DE"/>
          </a:p>
        </p:txBody>
      </p:sp>
      <p:sp>
        <p:nvSpPr>
          <p:cNvPr id="9" name="Text Placeholder 8"/>
          <p:cNvSpPr>
            <a:spLocks noGrp="1"/>
          </p:cNvSpPr>
          <p:nvPr>
            <p:ph type="body" sz="quarter" idx="13"/>
          </p:nvPr>
        </p:nvSpPr>
        <p:spPr>
          <a:xfrm>
            <a:off x="772580" y="767870"/>
            <a:ext cx="4231218" cy="3561746"/>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dirty="0"/>
          </a:p>
        </p:txBody>
      </p:sp>
      <p:sp>
        <p:nvSpPr>
          <p:cNvPr id="6" name="Chart Placeholder 5"/>
          <p:cNvSpPr>
            <a:spLocks noGrp="1"/>
          </p:cNvSpPr>
          <p:nvPr>
            <p:ph type="chart" sz="quarter" idx="15"/>
          </p:nvPr>
        </p:nvSpPr>
        <p:spPr>
          <a:xfrm>
            <a:off x="5448301" y="1021557"/>
            <a:ext cx="3227387" cy="2750344"/>
          </a:xfrm>
        </p:spPr>
        <p:txBody>
          <a:bodyPr/>
          <a:lstStyle>
            <a:lvl1pPr marL="0" indent="0">
              <a:buNone/>
              <a:defRPr/>
            </a:lvl1pPr>
          </a:lstStyle>
          <a:p>
            <a:r>
              <a:rPr lang="nl-NL"/>
              <a:t>Click icon to add chart</a:t>
            </a:r>
            <a:endParaRPr lang="de-DE" dirty="0"/>
          </a:p>
        </p:txBody>
      </p:sp>
      <p:sp>
        <p:nvSpPr>
          <p:cNvPr id="2" name="Title 1"/>
          <p:cNvSpPr>
            <a:spLocks noGrp="1"/>
          </p:cNvSpPr>
          <p:nvPr>
            <p:ph type="title"/>
          </p:nvPr>
        </p:nvSpPr>
        <p:spPr>
          <a:xfrm>
            <a:off x="772580" y="64291"/>
            <a:ext cx="7928508" cy="462759"/>
          </a:xfrm>
        </p:spPr>
        <p:txBody>
          <a:bodyPr/>
          <a:lstStyle>
            <a:lvl1pPr>
              <a:defRPr sz="2800"/>
            </a:lvl1pPr>
          </a:lstStyle>
          <a:p>
            <a:r>
              <a:rPr lang="nl-NL" dirty="0"/>
              <a:t>Click to edit Master title style</a:t>
            </a:r>
            <a:endParaRPr lang="de-DE" dirty="0"/>
          </a:p>
        </p:txBody>
      </p:sp>
      <p:cxnSp>
        <p:nvCxnSpPr>
          <p:cNvPr id="10" name="Straight Connector 9"/>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4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00"/>
            </a:lvl1pPr>
          </a:lstStyle>
          <a:p>
            <a:fld id="{E3C1D8A3-D733-4627-8E4E-108F9F7BDAD5}" type="datetime1">
              <a:rPr lang="nl-NL" smtClean="0"/>
              <a:pPr/>
              <a:t>30-10-2018</a:t>
            </a:fld>
            <a:endParaRPr lang="de-DE"/>
          </a:p>
        </p:txBody>
      </p:sp>
      <p:sp>
        <p:nvSpPr>
          <p:cNvPr id="6" name="Chart Placeholder 5"/>
          <p:cNvSpPr>
            <a:spLocks noGrp="1"/>
          </p:cNvSpPr>
          <p:nvPr>
            <p:ph type="chart" sz="quarter" idx="15"/>
          </p:nvPr>
        </p:nvSpPr>
        <p:spPr>
          <a:xfrm>
            <a:off x="863600" y="687571"/>
            <a:ext cx="7821082" cy="3647891"/>
          </a:xfrm>
        </p:spPr>
        <p:txBody>
          <a:bodyPr/>
          <a:lstStyle>
            <a:lvl1pPr marL="0" indent="0">
              <a:buNone/>
              <a:defRPr/>
            </a:lvl1pPr>
          </a:lstStyle>
          <a:p>
            <a:r>
              <a:rPr lang="nl-NL"/>
              <a:t>Click icon to add chart</a:t>
            </a:r>
            <a:endParaRPr lang="de-DE" dirty="0"/>
          </a:p>
        </p:txBody>
      </p:sp>
      <p:sp>
        <p:nvSpPr>
          <p:cNvPr id="2" name="Title 1"/>
          <p:cNvSpPr>
            <a:spLocks noGrp="1"/>
          </p:cNvSpPr>
          <p:nvPr>
            <p:ph type="title"/>
          </p:nvPr>
        </p:nvSpPr>
        <p:spPr>
          <a:xfrm>
            <a:off x="772580" y="64291"/>
            <a:ext cx="7928508" cy="462759"/>
          </a:xfrm>
        </p:spPr>
        <p:txBody>
          <a:bodyPr/>
          <a:lstStyle>
            <a:lvl1pPr>
              <a:defRPr sz="2800"/>
            </a:lvl1pPr>
          </a:lstStyle>
          <a:p>
            <a:r>
              <a:rPr lang="nl-NL" dirty="0"/>
              <a:t>Click to edit Master title style</a:t>
            </a:r>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283137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00"/>
            </a:lvl1pPr>
          </a:lstStyle>
          <a:p>
            <a:fld id="{9EC1AD90-5EF5-4966-8CC9-57299F80E2CB}" type="datetime1">
              <a:rPr lang="nl-NL" smtClean="0"/>
              <a:pPr/>
              <a:t>30-10-2018</a:t>
            </a:fld>
            <a:endParaRPr lang="de-DE"/>
          </a:p>
        </p:txBody>
      </p:sp>
      <p:sp>
        <p:nvSpPr>
          <p:cNvPr id="7" name="Table Placeholder 6"/>
          <p:cNvSpPr>
            <a:spLocks noGrp="1"/>
          </p:cNvSpPr>
          <p:nvPr>
            <p:ph type="tbl" sz="quarter" idx="16"/>
          </p:nvPr>
        </p:nvSpPr>
        <p:spPr>
          <a:xfrm>
            <a:off x="863600" y="733425"/>
            <a:ext cx="7821613" cy="3572379"/>
          </a:xfrm>
        </p:spPr>
        <p:txBody>
          <a:bodyPr/>
          <a:lstStyle>
            <a:lvl1pPr marL="0" indent="0">
              <a:buNone/>
              <a:defRPr/>
            </a:lvl1pPr>
          </a:lstStyle>
          <a:p>
            <a:r>
              <a:rPr lang="nl-NL"/>
              <a:t>Click icon to add table</a:t>
            </a:r>
            <a:endParaRPr lang="de-DE" dirty="0"/>
          </a:p>
        </p:txBody>
      </p:sp>
      <p:sp>
        <p:nvSpPr>
          <p:cNvPr id="2" name="Title 1"/>
          <p:cNvSpPr>
            <a:spLocks noGrp="1"/>
          </p:cNvSpPr>
          <p:nvPr>
            <p:ph type="title"/>
          </p:nvPr>
        </p:nvSpPr>
        <p:spPr/>
        <p:txBody>
          <a:bodyPr/>
          <a:lstStyle>
            <a:lvl1pPr>
              <a:defRPr sz="2800"/>
            </a:lvl1pPr>
          </a:lstStyle>
          <a:p>
            <a:r>
              <a:rPr lang="nl-NL" dirty="0"/>
              <a:t>Click to edit Master title style</a:t>
            </a:r>
            <a:endParaRPr lang="de-DE" dirty="0"/>
          </a:p>
        </p:txBody>
      </p:sp>
      <p:cxnSp>
        <p:nvCxnSpPr>
          <p:cNvPr id="9" name="Straight Connector 8"/>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78201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375889" y="4450739"/>
            <a:ext cx="5112709" cy="448866"/>
          </a:xfrm>
        </p:spPr>
        <p:txBody>
          <a:bodyPr>
            <a:noAutofit/>
          </a:bodyPr>
          <a:lstStyle>
            <a:lvl1pPr marL="0" indent="0">
              <a:lnSpc>
                <a:spcPts val="18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6" name="TextBox 5"/>
          <p:cNvSpPr txBox="1"/>
          <p:nvPr userDrawn="1"/>
        </p:nvSpPr>
        <p:spPr>
          <a:xfrm>
            <a:off x="356838" y="1902364"/>
            <a:ext cx="3905250" cy="861774"/>
          </a:xfrm>
          <a:prstGeom prst="rect">
            <a:avLst/>
          </a:prstGeom>
          <a:noFill/>
        </p:spPr>
        <p:txBody>
          <a:bodyPr wrap="square" rtlCol="0">
            <a:spAutoFit/>
          </a:bodyPr>
          <a:lstStyle/>
          <a:p>
            <a:r>
              <a:rPr lang="de-DE" sz="5000" kern="1200" dirty="0">
                <a:solidFill>
                  <a:schemeClr val="tx1"/>
                </a:solidFill>
                <a:latin typeface="+mj-lt"/>
                <a:ea typeface="+mj-ea"/>
                <a:cs typeface="+mj-cs"/>
              </a:rPr>
              <a:t>Thank you</a:t>
            </a:r>
          </a:p>
        </p:txBody>
      </p:sp>
      <p:pic>
        <p:nvPicPr>
          <p:cNvPr id="8" name="Picture 7">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1592" y="483241"/>
            <a:ext cx="787296" cy="864000"/>
          </a:xfr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nl-NL"/>
              <a:t>Click to edit Master text styles</a:t>
            </a:r>
          </a:p>
        </p:txBody>
      </p:sp>
    </p:spTree>
    <p:extLst>
      <p:ext uri="{BB962C8B-B14F-4D97-AF65-F5344CB8AC3E}">
        <p14:creationId xmlns:p14="http://schemas.microsoft.com/office/powerpoint/2010/main" val="394609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for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solidFill>
            <a:srgbClr val="3E4043">
              <a:alpha val="14902"/>
            </a:srgbClr>
          </a:solidFill>
        </p:spPr>
        <p:txBody>
          <a:bodyPr>
            <a:normAutofit/>
          </a:bodyPr>
          <a:lstStyle>
            <a:lvl1pPr marL="0" indent="0" algn="r">
              <a:buNone/>
              <a:defRPr sz="1600" baseline="0"/>
            </a:lvl1pPr>
          </a:lstStyle>
          <a:p>
            <a:r>
              <a:rPr lang="de-DE" dirty="0"/>
              <a:t>Click on icon to select picture</a:t>
            </a:r>
          </a:p>
        </p:txBody>
      </p:sp>
      <p:sp>
        <p:nvSpPr>
          <p:cNvPr id="2" name="Title 1"/>
          <p:cNvSpPr>
            <a:spLocks noGrp="1"/>
          </p:cNvSpPr>
          <p:nvPr>
            <p:ph type="ctrTitle"/>
          </p:nvPr>
        </p:nvSpPr>
        <p:spPr>
          <a:xfrm>
            <a:off x="347314" y="1932754"/>
            <a:ext cx="5086333" cy="2010596"/>
          </a:xfrm>
        </p:spPr>
        <p:txBody>
          <a:bodyPr anchor="t" anchorCtr="0">
            <a:noAutofit/>
          </a:bodyPr>
          <a:lstStyle>
            <a:lvl1pPr algn="l">
              <a:lnSpc>
                <a:spcPct val="100000"/>
              </a:lnSpc>
              <a:defRPr sz="4400">
                <a:solidFill>
                  <a:schemeClr val="bg1"/>
                </a:solidFill>
              </a:defRPr>
            </a:lvl1pPr>
          </a:lstStyle>
          <a:p>
            <a:r>
              <a:rPr lang="nl-NL"/>
              <a:t>Click to edit Master title style</a:t>
            </a:r>
            <a:endParaRPr lang="de-DE" dirty="0"/>
          </a:p>
        </p:txBody>
      </p:sp>
      <p:sp>
        <p:nvSpPr>
          <p:cNvPr id="12" name="Text Placeholder 11"/>
          <p:cNvSpPr>
            <a:spLocks noGrp="1"/>
          </p:cNvSpPr>
          <p:nvPr>
            <p:ph type="body" sz="quarter" idx="14" hasCustomPrompt="1"/>
          </p:nvPr>
        </p:nvSpPr>
        <p:spPr>
          <a:xfrm>
            <a:off x="379064" y="4450739"/>
            <a:ext cx="5112709" cy="448866"/>
          </a:xfrm>
        </p:spPr>
        <p:txBody>
          <a:bodyPr>
            <a:noAutofit/>
          </a:bodyPr>
          <a:lstStyle>
            <a:lvl1pPr marL="0" indent="0">
              <a:lnSpc>
                <a:spcPts val="1800"/>
              </a:lnSpc>
              <a:spcBef>
                <a:spcPts val="0"/>
              </a:spcBef>
              <a:buNone/>
              <a:defRPr sz="14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9" name="Text Placeholder 9"/>
          <p:cNvSpPr>
            <a:spLocks noGrp="1"/>
          </p:cNvSpPr>
          <p:nvPr>
            <p:ph type="body" sz="quarter" idx="13"/>
          </p:nvPr>
        </p:nvSpPr>
        <p:spPr>
          <a:xfrm>
            <a:off x="471600" y="457199"/>
            <a:ext cx="788400" cy="864000"/>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nl-NL"/>
              <a:t>Click to edit Master text styles</a:t>
            </a:r>
          </a:p>
        </p:txBody>
      </p:sp>
      <p:sp>
        <p:nvSpPr>
          <p:cNvPr id="7" name="TextBox 6"/>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89929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5086333" cy="1186319"/>
          </a:xfrm>
        </p:spPr>
        <p:txBody>
          <a:bodyPr anchor="t" anchorCtr="0">
            <a:noAutofit/>
          </a:bodyPr>
          <a:lstStyle>
            <a:lvl1pPr algn="l">
              <a:lnSpc>
                <a:spcPct val="100000"/>
              </a:lnSpc>
              <a:defRPr sz="4000">
                <a:solidFill>
                  <a:schemeClr val="tx1"/>
                </a:solidFill>
              </a:defRPr>
            </a:lvl1pPr>
          </a:lstStyle>
          <a:p>
            <a:r>
              <a:rPr lang="nl-NL"/>
              <a:t>Click to edit Master title style</a:t>
            </a:r>
            <a:endParaRPr lang="de-DE" dirty="0"/>
          </a:p>
        </p:txBody>
      </p:sp>
      <p:sp>
        <p:nvSpPr>
          <p:cNvPr id="7" name="Text Placeholder 6"/>
          <p:cNvSpPr>
            <a:spLocks noGrp="1"/>
          </p:cNvSpPr>
          <p:nvPr>
            <p:ph type="body" sz="quarter" idx="15" hasCustomPrompt="1"/>
          </p:nvPr>
        </p:nvSpPr>
        <p:spPr>
          <a:xfrm>
            <a:off x="360014" y="3323035"/>
            <a:ext cx="5086333" cy="937022"/>
          </a:xfrm>
        </p:spPr>
        <p:txBody>
          <a:bodyPr>
            <a:noAutofit/>
          </a:bodyPr>
          <a:lstStyle>
            <a:lvl1pPr marL="0" indent="0">
              <a:lnSpc>
                <a:spcPct val="100000"/>
              </a:lnSpc>
              <a:buNone/>
              <a:defRPr sz="3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312" y="477871"/>
            <a:ext cx="793751" cy="864000"/>
          </a:xfrm>
          <a:prstGeom prst="rect">
            <a:avLst/>
          </a:prstGeom>
        </p:spPr>
      </p:pic>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6354" y="2059638"/>
            <a:ext cx="3191434" cy="3191434"/>
          </a:xfrm>
          <a:prstGeom prst="rect">
            <a:avLst/>
          </a:prstGeom>
        </p:spPr>
      </p:pic>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2580" y="99501"/>
            <a:ext cx="7928508" cy="462759"/>
          </a:xfrm>
        </p:spPr>
        <p:txBody>
          <a:bodyPr/>
          <a:lstStyle>
            <a:lvl1pPr>
              <a:defRPr sz="3600"/>
            </a:lvl1pPr>
          </a:lstStyle>
          <a:p>
            <a:r>
              <a:rPr lang="en-US" dirty="0"/>
              <a:t>Agenda</a:t>
            </a:r>
            <a:endParaRPr lang="de-DE" dirty="0"/>
          </a:p>
        </p:txBody>
      </p:sp>
      <p:sp>
        <p:nvSpPr>
          <p:cNvPr id="9" name="Text Placeholder 8"/>
          <p:cNvSpPr>
            <a:spLocks noGrp="1"/>
          </p:cNvSpPr>
          <p:nvPr>
            <p:ph type="body" sz="quarter" idx="13"/>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dirty="0"/>
          </a:p>
        </p:txBody>
      </p:sp>
      <p:cxnSp>
        <p:nvCxnSpPr>
          <p:cNvPr id="10" name="Straight Connector 9"/>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11" name="TextBox 10"/>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1262608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72580" y="99501"/>
            <a:ext cx="7928508" cy="462759"/>
          </a:xfrm>
        </p:spPr>
        <p:txBody>
          <a:bodyPr/>
          <a:lstStyle>
            <a:lvl1pPr>
              <a:defRPr sz="2800"/>
            </a:lvl1pPr>
          </a:lstStyle>
          <a:p>
            <a:r>
              <a:rPr lang="en-US" dirty="0"/>
              <a:t>Title</a:t>
            </a:r>
            <a:endParaRPr lang="de-DE" dirty="0"/>
          </a:p>
        </p:txBody>
      </p:sp>
      <p:sp>
        <p:nvSpPr>
          <p:cNvPr id="9" name="Text Placeholder 8"/>
          <p:cNvSpPr>
            <a:spLocks noGrp="1"/>
          </p:cNvSpPr>
          <p:nvPr>
            <p:ph type="body" sz="quarter" idx="13"/>
          </p:nvPr>
        </p:nvSpPr>
        <p:spPr/>
        <p:txBody>
          <a:bodyPr/>
          <a:lstStyle>
            <a:lvl1pPr marL="0" indent="0">
              <a:buNone/>
              <a:defRPr b="1"/>
            </a:lvl1pPr>
            <a:lvl2pPr marL="360363" indent="-360363">
              <a:buFont typeface="+mj-lt"/>
              <a:buAutoNum type="arabicPeriod"/>
              <a:defRPr/>
            </a:lvl2pPr>
            <a:lvl3pPr marL="536575" indent="-171450">
              <a:defRPr/>
            </a:lvl3pPr>
            <a:lvl4pPr marL="720725" indent="-171450">
              <a:tabLst/>
              <a:defRPr/>
            </a:lvl4pPr>
            <a:lvl5pPr marL="896938" indent="-171450">
              <a:defRPr/>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11" name="TextBox 10"/>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1904437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37C794-9836-4BB8-B517-A3E588757FD1}" type="slidenum">
              <a:rPr lang="de-DE" smtClean="0"/>
              <a:t>‹#›</a:t>
            </a:fld>
            <a:endParaRPr lang="de-DE"/>
          </a:p>
        </p:txBody>
      </p:sp>
      <p:sp>
        <p:nvSpPr>
          <p:cNvPr id="9" name="Text Placeholder 8"/>
          <p:cNvSpPr>
            <a:spLocks noGrp="1"/>
          </p:cNvSpPr>
          <p:nvPr>
            <p:ph type="body" sz="quarter" idx="13"/>
          </p:nvPr>
        </p:nvSpPr>
        <p:spPr>
          <a:xfrm>
            <a:off x="772580" y="766554"/>
            <a:ext cx="4231218" cy="3568909"/>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dirty="0"/>
          </a:p>
        </p:txBody>
      </p:sp>
      <p:sp>
        <p:nvSpPr>
          <p:cNvPr id="10" name="Picture Placeholder 9"/>
          <p:cNvSpPr>
            <a:spLocks noGrp="1"/>
          </p:cNvSpPr>
          <p:nvPr>
            <p:ph type="pic" sz="quarter" idx="14"/>
          </p:nvPr>
        </p:nvSpPr>
        <p:spPr>
          <a:xfrm>
            <a:off x="5486400" y="0"/>
            <a:ext cx="3657600" cy="5143500"/>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7" name="Title 6"/>
          <p:cNvSpPr>
            <a:spLocks noGrp="1"/>
          </p:cNvSpPr>
          <p:nvPr>
            <p:ph type="title"/>
          </p:nvPr>
        </p:nvSpPr>
        <p:spPr>
          <a:xfrm>
            <a:off x="772580" y="64291"/>
            <a:ext cx="4713820" cy="462759"/>
          </a:xfrm>
        </p:spPr>
        <p:txBody>
          <a:bodyPr/>
          <a:lstStyle>
            <a:lvl1pPr>
              <a:defRPr sz="2800"/>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a:off x="453478" y="4442222"/>
            <a:ext cx="3963074"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Date Placeholder 2"/>
          <p:cNvSpPr>
            <a:spLocks noGrp="1"/>
          </p:cNvSpPr>
          <p:nvPr>
            <p:ph type="dt" sz="half" idx="10"/>
          </p:nvPr>
        </p:nvSpPr>
        <p:spPr>
          <a:xfrm>
            <a:off x="1046431" y="4717879"/>
            <a:ext cx="773225" cy="110153"/>
          </a:xfrm>
        </p:spPr>
        <p:txBody>
          <a:bodyPr/>
          <a:lstStyle/>
          <a:p>
            <a:fld id="{E703C47A-2488-416B-89DF-02DC664DA84B}" type="datetime1">
              <a:rPr lang="nl-NL" sz="800" smtClean="0"/>
              <a:pPr/>
              <a:t>30-10-2018</a:t>
            </a:fld>
            <a:endParaRPr lang="de-DE" sz="800" dirty="0"/>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version 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solidFill>
            <a:schemeClr val="bg1">
              <a:lumMod val="95000"/>
            </a:schemeClr>
          </a:solidFill>
        </p:spPr>
        <p:txBody>
          <a:bodyPr/>
          <a:lstStyle>
            <a:lvl1pPr marL="0" indent="0">
              <a:buNone/>
              <a:defRPr/>
            </a:lvl1pPr>
          </a:lstStyle>
          <a:p>
            <a:r>
              <a:rPr lang="nl-NL"/>
              <a:t>Drag picture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863601" y="689867"/>
            <a:ext cx="4528233" cy="2830088"/>
          </a:xfrm>
        </p:spPr>
        <p:txBody>
          <a:bodyPr lIns="0" rIns="0"/>
          <a:lstStyle>
            <a:lvl1pPr>
              <a:defRPr>
                <a:solidFill>
                  <a:schemeClr val="bg1"/>
                </a:solidFill>
              </a:defRPr>
            </a:lvl1pPr>
          </a:lstStyle>
          <a:p>
            <a:r>
              <a:rPr lang="en-US" dirty="0"/>
              <a:t>“Quote”</a:t>
            </a:r>
            <a:endParaRPr lang="de-DE" dirty="0"/>
          </a:p>
        </p:txBody>
      </p:sp>
    </p:spTree>
    <p:extLst>
      <p:ext uri="{BB962C8B-B14F-4D97-AF65-F5344CB8AC3E}">
        <p14:creationId xmlns:p14="http://schemas.microsoft.com/office/powerpoint/2010/main" val="219503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versi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1" y="689452"/>
            <a:ext cx="6248399" cy="2830088"/>
          </a:xfrm>
        </p:spPr>
        <p:txBody>
          <a:bodyPr lIns="0" tIns="0" rIns="0"/>
          <a:lstStyle>
            <a:lvl1pPr>
              <a:defRPr>
                <a:solidFill>
                  <a:srgbClr val="FF6C00"/>
                </a:solidFill>
              </a:defRPr>
            </a:lvl1pPr>
          </a:lstStyle>
          <a:p>
            <a:r>
              <a:rPr lang="en-US" dirty="0"/>
              <a:t>“Quote”</a:t>
            </a:r>
            <a:endParaRPr lang="de-DE" dirty="0"/>
          </a:p>
        </p:txBody>
      </p:sp>
      <p:sp>
        <p:nvSpPr>
          <p:cNvPr id="4" name="Date Placeholder 3"/>
          <p:cNvSpPr>
            <a:spLocks noGrp="1"/>
          </p:cNvSpPr>
          <p:nvPr>
            <p:ph type="dt" sz="half" idx="10"/>
          </p:nvPr>
        </p:nvSpPr>
        <p:spPr/>
        <p:txBody>
          <a:bodyPr/>
          <a:lstStyle>
            <a:lvl1pPr>
              <a:defRPr sz="800"/>
            </a:lvl1pPr>
          </a:lstStyle>
          <a:p>
            <a:fld id="{6D1D48CE-7E88-4572-BCC4-7E906C5C538A}" type="datetime1">
              <a:rPr lang="nl-NL" smtClean="0"/>
              <a:pPr/>
              <a:t>30-10-2018</a:t>
            </a:fld>
            <a:endParaRPr lang="de-DE" dirty="0"/>
          </a:p>
        </p:txBody>
      </p:sp>
      <p:cxnSp>
        <p:nvCxnSpPr>
          <p:cNvPr id="8" name="Straight Connector 7"/>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93781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sz="800"/>
            </a:lvl1pPr>
          </a:lstStyle>
          <a:p>
            <a:fld id="{1422AA6E-A2C9-49E6-8BDC-DE3BAA9F9A4C}" type="datetime1">
              <a:rPr lang="nl-NL" smtClean="0"/>
              <a:pPr/>
              <a:t>30-10-2018</a:t>
            </a:fld>
            <a:endParaRPr lang="de-DE" dirty="0"/>
          </a:p>
        </p:txBody>
      </p:sp>
      <p:sp>
        <p:nvSpPr>
          <p:cNvPr id="9" name="Text Placeholder 8"/>
          <p:cNvSpPr>
            <a:spLocks noGrp="1"/>
          </p:cNvSpPr>
          <p:nvPr>
            <p:ph type="body" sz="quarter" idx="13"/>
          </p:nvPr>
        </p:nvSpPr>
        <p:spPr>
          <a:xfrm>
            <a:off x="374438" y="772208"/>
            <a:ext cx="4231218" cy="3571160"/>
          </a:xfrm>
        </p:spPr>
        <p:txBody>
          <a:bodyPr/>
          <a:lstStyle>
            <a:lvl1pPr marL="0" indent="0">
              <a:lnSpc>
                <a:spcPts val="2600"/>
              </a:lnSpc>
              <a:spcBef>
                <a:spcPts val="0"/>
              </a:spcBef>
              <a:buNone/>
              <a:defRPr sz="1800" b="0"/>
            </a:lvl1pPr>
            <a:lvl2pPr marL="273050" indent="-273050">
              <a:lnSpc>
                <a:spcPts val="2600"/>
              </a:lnSpc>
              <a:spcBef>
                <a:spcPts val="0"/>
              </a:spcBef>
              <a:buFont typeface="+mj-lt"/>
              <a:buAutoNum type="arabicPeriod"/>
              <a:defRPr sz="1800"/>
            </a:lvl2pPr>
            <a:lvl3pPr marL="536575" indent="-171450">
              <a:lnSpc>
                <a:spcPts val="2600"/>
              </a:lnSpc>
              <a:spcBef>
                <a:spcPts val="0"/>
              </a:spcBef>
              <a:defRPr sz="1800"/>
            </a:lvl3pPr>
            <a:lvl4pPr marL="720725" indent="-171450">
              <a:lnSpc>
                <a:spcPts val="2600"/>
              </a:lnSpc>
              <a:spcBef>
                <a:spcPts val="0"/>
              </a:spcBef>
              <a:tabLst/>
              <a:defRPr sz="1800"/>
            </a:lvl4pPr>
            <a:lvl5pPr marL="896938" indent="-171450">
              <a:lnSpc>
                <a:spcPts val="2600"/>
              </a:lnSpc>
              <a:spcBef>
                <a:spcPts val="0"/>
              </a:spcBef>
              <a:defRPr sz="1800"/>
            </a:lvl5pPr>
          </a:lstStyle>
          <a:p>
            <a:pPr lvl="0"/>
            <a:r>
              <a:rPr lang="nl-NL"/>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de-DE" dirty="0"/>
          </a:p>
        </p:txBody>
      </p:sp>
      <p:sp>
        <p:nvSpPr>
          <p:cNvPr id="10" name="Picture Placeholder 9"/>
          <p:cNvSpPr>
            <a:spLocks noGrp="1"/>
          </p:cNvSpPr>
          <p:nvPr>
            <p:ph type="pic" sz="quarter" idx="14"/>
          </p:nvPr>
        </p:nvSpPr>
        <p:spPr>
          <a:xfrm>
            <a:off x="5486400" y="1035844"/>
            <a:ext cx="3198282" cy="2736056"/>
          </a:xfrm>
          <a:solidFill>
            <a:schemeClr val="bg1">
              <a:lumMod val="85000"/>
            </a:schemeClr>
          </a:solidFill>
        </p:spPr>
        <p:txBody>
          <a:bodyPr/>
          <a:lstStyle>
            <a:lvl1pPr marL="0" indent="0">
              <a:buFontTx/>
              <a:buNone/>
              <a:defRPr/>
            </a:lvl1pPr>
          </a:lstStyle>
          <a:p>
            <a:r>
              <a:rPr lang="nl-NL"/>
              <a:t>Drag picture to placeholder or click icon to add</a:t>
            </a:r>
            <a:endParaRPr lang="de-DE" dirty="0"/>
          </a:p>
        </p:txBody>
      </p:sp>
      <p:sp>
        <p:nvSpPr>
          <p:cNvPr id="2" name="Title 1"/>
          <p:cNvSpPr>
            <a:spLocks noGrp="1"/>
          </p:cNvSpPr>
          <p:nvPr>
            <p:ph type="title"/>
          </p:nvPr>
        </p:nvSpPr>
        <p:spPr>
          <a:xfrm>
            <a:off x="374438" y="164875"/>
            <a:ext cx="7928508" cy="462759"/>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de-DE" dirty="0"/>
          </a:p>
        </p:txBody>
      </p:sp>
      <p:cxnSp>
        <p:nvCxnSpPr>
          <p:cNvPr id="11" name="Straight Connector 10"/>
          <p:cNvCxnSpPr/>
          <p:nvPr userDrawn="1"/>
        </p:nvCxnSpPr>
        <p:spPr>
          <a:xfrm>
            <a:off x="453478" y="4442222"/>
            <a:ext cx="8231205" cy="0"/>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421120" y="4675172"/>
            <a:ext cx="2489784" cy="253916"/>
          </a:xfrm>
          <a:prstGeom prst="rect">
            <a:avLst/>
          </a:prstGeom>
          <a:noFill/>
        </p:spPr>
        <p:txBody>
          <a:bodyPr wrap="none" rtlCol="0">
            <a:spAutoFit/>
          </a:bodyPr>
          <a:lstStyle/>
          <a:p>
            <a:pPr algn="r"/>
            <a:r>
              <a:rPr lang="en-US" sz="1050" dirty="0">
                <a:solidFill>
                  <a:srgbClr val="FF6C00"/>
                </a:solidFill>
              </a:rPr>
              <a:t>www.elsevier.com/about/open-science</a:t>
            </a:r>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44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580" y="64291"/>
            <a:ext cx="7928508" cy="462759"/>
          </a:xfrm>
          <a:prstGeom prst="rect">
            <a:avLst/>
          </a:prstGeom>
        </p:spPr>
        <p:txBody>
          <a:bodyPr vert="horz" lIns="91440" tIns="0" rIns="91440" bIns="0" rtlCol="0" anchor="t" anchorCtr="0">
            <a:noAutofit/>
          </a:bodyPr>
          <a:lstStyle/>
          <a:p>
            <a:r>
              <a:rPr lang="nl-NL"/>
              <a:t>Click to edit Master title style</a:t>
            </a:r>
            <a:endParaRPr lang="de-DE" dirty="0"/>
          </a:p>
        </p:txBody>
      </p:sp>
      <p:sp>
        <p:nvSpPr>
          <p:cNvPr id="3" name="Text Placeholder 2"/>
          <p:cNvSpPr>
            <a:spLocks noGrp="1"/>
          </p:cNvSpPr>
          <p:nvPr>
            <p:ph type="body" idx="1"/>
          </p:nvPr>
        </p:nvSpPr>
        <p:spPr>
          <a:xfrm>
            <a:off x="772580" y="700088"/>
            <a:ext cx="7928508" cy="3635375"/>
          </a:xfrm>
          <a:prstGeom prst="rect">
            <a:avLst/>
          </a:prstGeom>
        </p:spPr>
        <p:txBody>
          <a:bodyPr vert="horz" lIns="91440" tIns="0" rIns="91440" bIns="45720" rtlCol="0">
            <a:no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de-DE" dirty="0"/>
          </a:p>
        </p:txBody>
      </p:sp>
      <p:sp>
        <p:nvSpPr>
          <p:cNvPr id="4" name="Date Placeholder 3"/>
          <p:cNvSpPr>
            <a:spLocks noGrp="1"/>
          </p:cNvSpPr>
          <p:nvPr>
            <p:ph type="dt" sz="half" idx="2"/>
          </p:nvPr>
        </p:nvSpPr>
        <p:spPr>
          <a:xfrm>
            <a:off x="1265887" y="4727023"/>
            <a:ext cx="3086100" cy="135000"/>
          </a:xfrm>
          <a:prstGeom prst="rect">
            <a:avLst/>
          </a:prstGeom>
        </p:spPr>
        <p:txBody>
          <a:bodyPr vert="horz" lIns="0" tIns="45720" rIns="91440" bIns="45720" rtlCol="0" anchor="ctr"/>
          <a:lstStyle>
            <a:lvl1pPr algn="l">
              <a:defRPr sz="1400">
                <a:solidFill>
                  <a:srgbClr val="CACBCC"/>
                </a:solidFill>
              </a:defRPr>
            </a:lvl1pPr>
          </a:lstStyle>
          <a:p>
            <a:fld id="{019C06A9-59DA-41C9-A429-2453BDE6755A}" type="datetime1">
              <a:rPr lang="nl-NL" smtClean="0"/>
              <a:pPr/>
              <a:t>30-10-2018</a:t>
            </a:fld>
            <a:endParaRPr lang="de-DE" dirty="0"/>
          </a:p>
        </p:txBody>
      </p:sp>
      <p:sp>
        <p:nvSpPr>
          <p:cNvPr id="5" name="Footer Placeholder 4"/>
          <p:cNvSpPr>
            <a:spLocks noGrp="1"/>
          </p:cNvSpPr>
          <p:nvPr>
            <p:ph type="ftr" sz="quarter" idx="3"/>
          </p:nvPr>
        </p:nvSpPr>
        <p:spPr>
          <a:xfrm>
            <a:off x="1265887" y="4550066"/>
            <a:ext cx="4500000" cy="135000"/>
          </a:xfrm>
          <a:prstGeom prst="rect">
            <a:avLst/>
          </a:prstGeom>
        </p:spPr>
        <p:txBody>
          <a:bodyPr vert="horz" lIns="0" tIns="45720" rIns="91440" bIns="45720" rtlCol="0" anchor="ctr"/>
          <a:lstStyle>
            <a:lvl1pPr algn="l">
              <a:defRPr sz="1400">
                <a:solidFill>
                  <a:srgbClr val="CACBCC"/>
                </a:solidFill>
              </a:defRPr>
            </a:lvl1pPr>
          </a:lstStyle>
          <a:p>
            <a:r>
              <a:rPr lang="en-US" dirty="0"/>
              <a:t>Title (change with Header &amp; footer button)</a:t>
            </a:r>
            <a:endParaRPr lang="de-DE" dirty="0"/>
          </a:p>
        </p:txBody>
      </p:sp>
      <p:sp>
        <p:nvSpPr>
          <p:cNvPr id="6" name="Slide Number Placeholder 5"/>
          <p:cNvSpPr>
            <a:spLocks noGrp="1"/>
          </p:cNvSpPr>
          <p:nvPr>
            <p:ph type="sldNum" sz="quarter" idx="4"/>
          </p:nvPr>
        </p:nvSpPr>
        <p:spPr>
          <a:xfrm>
            <a:off x="6738938" y="4846460"/>
            <a:ext cx="2057400" cy="135000"/>
          </a:xfrm>
          <a:prstGeom prst="rect">
            <a:avLst/>
          </a:prstGeom>
        </p:spPr>
        <p:txBody>
          <a:bodyPr vert="horz" lIns="91440" tIns="45720" rIns="91440" bIns="45720" rtlCol="0" anchor="ctr"/>
          <a:lstStyle>
            <a:lvl1pPr algn="r">
              <a:defRPr sz="900">
                <a:solidFill>
                  <a:schemeClr val="tx1">
                    <a:tint val="75000"/>
                  </a:schemeClr>
                </a:solidFill>
              </a:defRPr>
            </a:lvl1pPr>
          </a:lstStyle>
          <a:p>
            <a:fld id="{B837C794-9836-4BB8-B517-A3E588757FD1}" type="slidenum">
              <a:rPr lang="de-DE" smtClean="0"/>
              <a:t>‹#›</a:t>
            </a:fld>
            <a:endParaRPr lang="de-DE"/>
          </a:p>
        </p:txBody>
      </p:sp>
      <p:pic>
        <p:nvPicPr>
          <p:cNvPr id="10" name="Picture 9">
            <a:extLst>
              <a:ext uri="{FF2B5EF4-FFF2-40B4-BE49-F238E27FC236}">
                <a16:creationId xmlns:a16="http://schemas.microsoft.com/office/drawing/2014/main" id="{B4928590-4084-6B40-8DED-B4F8C98BED1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313" y="4557156"/>
            <a:ext cx="401839" cy="444500"/>
          </a:xfrm>
          <a:prstGeom prst="rect">
            <a:avLst/>
          </a:prstGeom>
        </p:spPr>
      </p:pic>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sldNum="0" hdr="0"/>
  <p:txStyles>
    <p:titleStyle>
      <a:lvl1pPr algn="l" defTabSz="685800" rtl="0" eaLnBrk="1" latinLnBrk="0" hangingPunct="1">
        <a:lnSpc>
          <a:spcPts val="4800"/>
        </a:lnSpc>
        <a:spcBef>
          <a:spcPct val="0"/>
        </a:spcBef>
        <a:buNone/>
        <a:defRPr sz="3200" kern="1200">
          <a:solidFill>
            <a:schemeClr val="tx1"/>
          </a:solidFill>
          <a:latin typeface="+mj-lt"/>
          <a:ea typeface="+mj-ea"/>
          <a:cs typeface="+mj-cs"/>
        </a:defRPr>
      </a:lvl1pPr>
    </p:titleStyle>
    <p:body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465" userDrawn="1">
          <p15:clr>
            <a:srgbClr val="F26B43"/>
          </p15:clr>
        </p15:guide>
        <p15:guide id="2" pos="544" userDrawn="1">
          <p15:clr>
            <a:srgbClr val="F26B43"/>
          </p15:clr>
        </p15:guide>
        <p15:guide id="3" orient="horz" pos="327" userDrawn="1">
          <p15:clr>
            <a:srgbClr val="F26B43"/>
          </p15:clr>
        </p15:guide>
        <p15:guide id="4" orient="horz" pos="531" userDrawn="1">
          <p15:clr>
            <a:srgbClr val="F26B43"/>
          </p15:clr>
        </p15:guide>
        <p15:guide id="5" orient="horz" pos="2731" userDrawn="1">
          <p15:clr>
            <a:srgbClr val="F26B43"/>
          </p15:clr>
        </p15:guide>
        <p15:guide id="6" pos="793" userDrawn="1">
          <p15:clr>
            <a:srgbClr val="F26B43"/>
          </p15:clr>
        </p15:guide>
        <p15:guide id="7" pos="29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hyperlink" Target="http://phil-davis.org/" TargetMode="External"/><Relationship Id="rId5" Type="http://schemas.openxmlformats.org/officeDocument/2006/relationships/hyperlink" Target="http://www.publishers.org/_attachments/docs/journalusagehalflife.pdf" TargetMode="Externa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1.tiff"/><Relationship Id="rId5" Type="http://schemas.openxmlformats.org/officeDocument/2006/relationships/chart" Target="../charts/chart3.xml"/><Relationship Id="rId4" Type="http://schemas.openxmlformats.org/officeDocument/2006/relationships/image" Target="../media/image40.tiff"/></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chart" Target="../charts/chart4.xml"/><Relationship Id="rId4"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hyperlink" Target="http://www.elsevier.com/about/company-information/policies/pricing#Dipping" TargetMode="Externa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www.mendeley.com/groups/5197801/citations-open-access-compared-with-subscription-articles/" TargetMode="Externa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hyperlink" Target="https://www.elsevier.com/authors/journal-authors/submit-your-paper/sharing-and-promoting-your-articl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18" Type="http://schemas.openxmlformats.org/officeDocument/2006/relationships/image" Target="../media/image23.gif"/><Relationship Id="rId3" Type="http://schemas.openxmlformats.org/officeDocument/2006/relationships/image" Target="../media/image8.jpg"/><Relationship Id="rId7" Type="http://schemas.openxmlformats.org/officeDocument/2006/relationships/image" Target="../media/image12.jp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jpg"/><Relationship Id="rId20" Type="http://schemas.openxmlformats.org/officeDocument/2006/relationships/image" Target="../media/image25.jpeg"/><Relationship Id="rId1" Type="http://schemas.openxmlformats.org/officeDocument/2006/relationships/slideLayout" Target="../slideLayouts/slideLayout10.xml"/><Relationship Id="rId6" Type="http://schemas.openxmlformats.org/officeDocument/2006/relationships/image" Target="../media/image11.jpg"/><Relationship Id="rId11" Type="http://schemas.openxmlformats.org/officeDocument/2006/relationships/image" Target="../media/image16.png"/><Relationship Id="rId5" Type="http://schemas.openxmlformats.org/officeDocument/2006/relationships/image" Target="../media/image10.jpg"/><Relationship Id="rId15" Type="http://schemas.openxmlformats.org/officeDocument/2006/relationships/image" Target="../media/image20.pn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Open access</a:t>
            </a:r>
            <a:endParaRPr lang="de-DE" dirty="0"/>
          </a:p>
        </p:txBody>
      </p:sp>
      <p:sp>
        <p:nvSpPr>
          <p:cNvPr id="6" name="Text Placeholder 5"/>
          <p:cNvSpPr>
            <a:spLocks noGrp="1"/>
          </p:cNvSpPr>
          <p:nvPr>
            <p:ph type="body" sz="quarter" idx="4294967295"/>
          </p:nvPr>
        </p:nvSpPr>
        <p:spPr>
          <a:xfrm>
            <a:off x="366364" y="4450739"/>
            <a:ext cx="5112709" cy="448866"/>
          </a:xfrm>
        </p:spPr>
        <p:txBody>
          <a:bodyPr/>
          <a:lstStyle/>
          <a:p>
            <a:pPr marL="0" indent="0">
              <a:buNone/>
            </a:pPr>
            <a:r>
              <a:rPr lang="de-DE" dirty="0"/>
              <a:t>Mohamed Kamel – Africa Regional Director</a:t>
            </a:r>
          </a:p>
        </p:txBody>
      </p:sp>
      <p:sp>
        <p:nvSpPr>
          <p:cNvPr id="8" name="Text Placeholder 2"/>
          <p:cNvSpPr>
            <a:spLocks noGrp="1"/>
          </p:cNvSpPr>
          <p:nvPr>
            <p:ph type="body" sz="quarter" idx="15"/>
          </p:nvPr>
        </p:nvSpPr>
        <p:spPr>
          <a:xfrm>
            <a:off x="360014" y="3323035"/>
            <a:ext cx="5086333" cy="937022"/>
          </a:xfrm>
        </p:spPr>
        <p:txBody>
          <a:bodyPr/>
          <a:lstStyle/>
          <a:p>
            <a:r>
              <a:rPr lang="en-US" dirty="0"/>
              <a:t>How Elsevier Support’s OA</a:t>
            </a:r>
          </a:p>
        </p:txBody>
      </p:sp>
    </p:spTree>
    <p:extLst>
      <p:ext uri="{BB962C8B-B14F-4D97-AF65-F5344CB8AC3E}">
        <p14:creationId xmlns:p14="http://schemas.microsoft.com/office/powerpoint/2010/main" val="361202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580" y="204968"/>
            <a:ext cx="7928508" cy="462759"/>
          </a:xfrm>
        </p:spPr>
        <p:txBody>
          <a:bodyPr/>
          <a:lstStyle/>
          <a:p>
            <a:r>
              <a:rPr lang="en-US" sz="2800" dirty="0"/>
              <a:t>Making it easier to find open access</a:t>
            </a:r>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pic>
        <p:nvPicPr>
          <p:cNvPr id="6" name="Content Placeholder 5"/>
          <p:cNvPicPr>
            <a:picLocks noChangeAspect="1"/>
          </p:cNvPicPr>
          <p:nvPr/>
        </p:nvPicPr>
        <p:blipFill>
          <a:blip r:embed="rId2"/>
          <a:stretch>
            <a:fillRect/>
          </a:stretch>
        </p:blipFill>
        <p:spPr>
          <a:xfrm>
            <a:off x="503511" y="947798"/>
            <a:ext cx="4743738" cy="1819348"/>
          </a:xfrm>
          <a:prstGeom prst="rect">
            <a:avLst/>
          </a:prstGeom>
          <a:ln>
            <a:noFill/>
          </a:ln>
          <a:effectLst>
            <a:outerShdw blurRad="292100" dist="139700" dir="2700000" algn="tl" rotWithShape="0">
              <a:srgbClr val="333333">
                <a:alpha val="65000"/>
              </a:srgbClr>
            </a:outerShdw>
          </a:effectLst>
        </p:spPr>
      </p:pic>
      <p:pic>
        <p:nvPicPr>
          <p:cNvPr id="7" name="Content Placeholder 7"/>
          <p:cNvPicPr>
            <a:picLocks noChangeAspect="1"/>
          </p:cNvPicPr>
          <p:nvPr/>
        </p:nvPicPr>
        <p:blipFill rotWithShape="1">
          <a:blip r:embed="rId3"/>
          <a:srcRect b="7084"/>
          <a:stretch/>
        </p:blipFill>
        <p:spPr>
          <a:xfrm>
            <a:off x="4404356" y="1289856"/>
            <a:ext cx="4085925" cy="295458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03510" y="3047217"/>
            <a:ext cx="3751689" cy="1169551"/>
          </a:xfrm>
          <a:prstGeom prst="rect">
            <a:avLst/>
          </a:prstGeom>
          <a:noFill/>
        </p:spPr>
        <p:txBody>
          <a:bodyPr wrap="square" rtlCol="0">
            <a:spAutoFit/>
          </a:bodyPr>
          <a:lstStyle/>
          <a:p>
            <a:r>
              <a:rPr lang="en-US" sz="1400" dirty="0">
                <a:latin typeface="+mj-lt"/>
                <a:ea typeface="Kozuka Gothic Pr6N L" panose="020B0200000000000000" pitchFamily="34" charset="-128"/>
                <a:cs typeface="Nexus Sans Offc Pro" panose="020B0504030101020102" pitchFamily="34" charset="0"/>
              </a:rPr>
              <a:t>We are making OA more discoverable.</a:t>
            </a:r>
          </a:p>
          <a:p>
            <a:r>
              <a:rPr lang="en-GB" sz="1400" dirty="0">
                <a:latin typeface="+mj-lt"/>
                <a:ea typeface="Kozuka Gothic Pr6N L" panose="020B0200000000000000" pitchFamily="34" charset="-128"/>
                <a:cs typeface="Nexus Sans Offc Pro" panose="020B0504030101020102" pitchFamily="34" charset="0"/>
              </a:rPr>
              <a:t>Currently over </a:t>
            </a:r>
            <a:r>
              <a:rPr lang="en-GB" sz="1400" b="1" dirty="0">
                <a:solidFill>
                  <a:schemeClr val="accent2"/>
                </a:solidFill>
                <a:latin typeface="+mj-lt"/>
                <a:ea typeface="Kozuka Gothic Pr6N L" panose="020B0200000000000000" pitchFamily="34" charset="-128"/>
                <a:cs typeface="Nexus Sans Offc Pro" panose="020B0504030101020102" pitchFamily="34" charset="0"/>
              </a:rPr>
              <a:t>1.3 million</a:t>
            </a:r>
            <a:r>
              <a:rPr lang="en-GB" sz="1400" dirty="0">
                <a:solidFill>
                  <a:schemeClr val="bg1">
                    <a:lumMod val="50000"/>
                  </a:schemeClr>
                </a:solidFill>
                <a:latin typeface="+mj-lt"/>
                <a:ea typeface="Kozuka Gothic Pr6N L" panose="020B0200000000000000" pitchFamily="34" charset="-128"/>
                <a:cs typeface="Nexus Sans Offc Pro" panose="020B0504030101020102" pitchFamily="34" charset="0"/>
              </a:rPr>
              <a:t> </a:t>
            </a:r>
            <a:r>
              <a:rPr lang="en-GB" sz="1400" dirty="0">
                <a:latin typeface="+mj-lt"/>
                <a:ea typeface="Kozuka Gothic Pr6N L" panose="020B0200000000000000" pitchFamily="34" charset="-128"/>
                <a:cs typeface="Nexus Sans Offc Pro" panose="020B0504030101020102" pitchFamily="34" charset="0"/>
              </a:rPr>
              <a:t>articles on </a:t>
            </a:r>
            <a:r>
              <a:rPr lang="en-GB" sz="1400" dirty="0" err="1">
                <a:latin typeface="+mj-lt"/>
                <a:ea typeface="Kozuka Gothic Pr6N L" panose="020B0200000000000000" pitchFamily="34" charset="-128"/>
                <a:cs typeface="Nexus Sans Offc Pro" panose="020B0504030101020102" pitchFamily="34" charset="0"/>
              </a:rPr>
              <a:t>ScienceDirect</a:t>
            </a:r>
            <a:r>
              <a:rPr lang="en-GB" sz="1400" dirty="0">
                <a:latin typeface="+mj-lt"/>
                <a:ea typeface="Kozuka Gothic Pr6N L" panose="020B0200000000000000" pitchFamily="34" charset="-128"/>
                <a:cs typeface="Nexus Sans Offc Pro" panose="020B0504030101020102" pitchFamily="34" charset="0"/>
              </a:rPr>
              <a:t> are open access, out of which almost </a:t>
            </a:r>
            <a:r>
              <a:rPr lang="en-GB" sz="1400" b="1" dirty="0">
                <a:solidFill>
                  <a:srgbClr val="FF6C00"/>
                </a:solidFill>
                <a:latin typeface="+mj-lt"/>
                <a:ea typeface="Kozuka Gothic Pr6N L" panose="020B0200000000000000" pitchFamily="34" charset="-128"/>
                <a:cs typeface="Nexus Sans Offc Pro" panose="020B0504030101020102" pitchFamily="34" charset="0"/>
              </a:rPr>
              <a:t>0.5 million </a:t>
            </a:r>
            <a:r>
              <a:rPr lang="en-GB" sz="1400" dirty="0">
                <a:latin typeface="+mj-lt"/>
                <a:ea typeface="Kozuka Gothic Pr6N L" panose="020B0200000000000000" pitchFamily="34" charset="-128"/>
                <a:cs typeface="Nexus Sans Offc Pro" panose="020B0504030101020102" pitchFamily="34" charset="0"/>
              </a:rPr>
              <a:t>are </a:t>
            </a:r>
            <a:r>
              <a:rPr lang="en-GB" sz="1400" dirty="0">
                <a:solidFill>
                  <a:schemeClr val="accent1"/>
                </a:solidFill>
                <a:latin typeface="+mj-lt"/>
                <a:ea typeface="Kozuka Gothic Pr6N L" panose="020B0200000000000000" pitchFamily="34" charset="-128"/>
                <a:cs typeface="Nexus Sans Offc Pro" panose="020B0504030101020102" pitchFamily="34" charset="0"/>
              </a:rPr>
              <a:t>gold</a:t>
            </a:r>
            <a:r>
              <a:rPr lang="en-GB" sz="1400" dirty="0">
                <a:latin typeface="+mj-lt"/>
                <a:ea typeface="Kozuka Gothic Pr6N L" panose="020B0200000000000000" pitchFamily="34" charset="-128"/>
                <a:cs typeface="Nexus Sans Offc Pro" panose="020B0504030101020102" pitchFamily="34" charset="0"/>
              </a:rPr>
              <a:t> OA.</a:t>
            </a:r>
            <a:endParaRPr lang="en-US" sz="1400" dirty="0">
              <a:solidFill>
                <a:schemeClr val="accent2"/>
              </a:solidFill>
              <a:latin typeface="+mj-lt"/>
              <a:ea typeface="Kozuka Gothic Pr6N L" panose="020B0200000000000000" pitchFamily="34" charset="-128"/>
              <a:cs typeface="Nexus Sans Offc Pro" panose="020B0504030101020102" pitchFamily="34" charset="0"/>
            </a:endParaRPr>
          </a:p>
          <a:p>
            <a:endParaRPr lang="en-US" sz="1400" dirty="0">
              <a:latin typeface="+mj-lt"/>
              <a:ea typeface="Kozuka Gothic Pr6N L" panose="020B0200000000000000" pitchFamily="34" charset="-128"/>
              <a:cs typeface="Nexus Sans Offc Pro" panose="020B0504030101020102" pitchFamily="34" charset="0"/>
            </a:endParaRPr>
          </a:p>
        </p:txBody>
      </p:sp>
    </p:spTree>
    <p:extLst>
      <p:ext uri="{BB962C8B-B14F-4D97-AF65-F5344CB8AC3E}">
        <p14:creationId xmlns:p14="http://schemas.microsoft.com/office/powerpoint/2010/main" val="217897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772580" y="876893"/>
            <a:ext cx="5464126" cy="341507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72580" y="204968"/>
            <a:ext cx="7928508" cy="462759"/>
          </a:xfrm>
        </p:spPr>
        <p:txBody>
          <a:bodyPr/>
          <a:lstStyle/>
          <a:p>
            <a:r>
              <a:rPr lang="en-US" sz="2800" dirty="0"/>
              <a:t>Making it easier to find open access</a:t>
            </a:r>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grpSp>
        <p:nvGrpSpPr>
          <p:cNvPr id="18" name="Group 17"/>
          <p:cNvGrpSpPr/>
          <p:nvPr/>
        </p:nvGrpSpPr>
        <p:grpSpPr>
          <a:xfrm>
            <a:off x="1046431" y="1372316"/>
            <a:ext cx="7744715" cy="2677518"/>
            <a:chOff x="1149535" y="2165542"/>
            <a:chExt cx="10271316" cy="3859987"/>
          </a:xfrm>
        </p:grpSpPr>
        <p:sp>
          <p:nvSpPr>
            <p:cNvPr id="19" name="Oval 18"/>
            <p:cNvSpPr/>
            <p:nvPr/>
          </p:nvSpPr>
          <p:spPr>
            <a:xfrm>
              <a:off x="1149535" y="5514252"/>
              <a:ext cx="1268363" cy="511277"/>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dirty="0">
                <a:solidFill>
                  <a:srgbClr val="53565A"/>
                </a:solidFill>
                <a:latin typeface="+mj-lt"/>
                <a:ea typeface="Kozuka Gothic Pr6N L" panose="020B0200000000000000" pitchFamily="34" charset="-128"/>
              </a:endParaRPr>
            </a:p>
          </p:txBody>
        </p:sp>
        <p:sp>
          <p:nvSpPr>
            <p:cNvPr id="20" name="Oval 19"/>
            <p:cNvSpPr/>
            <p:nvPr/>
          </p:nvSpPr>
          <p:spPr>
            <a:xfrm>
              <a:off x="2898556" y="2919915"/>
              <a:ext cx="594852" cy="152399"/>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200" dirty="0">
                <a:solidFill>
                  <a:srgbClr val="53565A"/>
                </a:solidFill>
                <a:latin typeface="+mj-lt"/>
                <a:ea typeface="Kozuka Gothic Pr6N L" panose="020B0200000000000000" pitchFamily="34" charset="-128"/>
              </a:endParaRPr>
            </a:p>
          </p:txBody>
        </p:sp>
        <p:sp>
          <p:nvSpPr>
            <p:cNvPr id="21" name="TextBox 20"/>
            <p:cNvSpPr txBox="1"/>
            <p:nvPr/>
          </p:nvSpPr>
          <p:spPr>
            <a:xfrm>
              <a:off x="9175559" y="2165542"/>
              <a:ext cx="2245292" cy="646331"/>
            </a:xfrm>
            <a:prstGeom prst="rect">
              <a:avLst/>
            </a:prstGeom>
            <a:noFill/>
          </p:spPr>
          <p:txBody>
            <a:bodyPr wrap="square" rtlCol="0">
              <a:spAutoFit/>
            </a:bodyPr>
            <a:lstStyle/>
            <a:p>
              <a:r>
                <a:rPr lang="en-US" sz="1200" dirty="0">
                  <a:solidFill>
                    <a:srgbClr val="53565A"/>
                  </a:solidFill>
                  <a:latin typeface="+mj-lt"/>
                  <a:ea typeface="Kozuka Gothic Pr6N L" panose="020B0200000000000000" pitchFamily="34" charset="-128"/>
                  <a:cs typeface="Nexus Sans Offc Pro" panose="020B0504030101020102" pitchFamily="34" charset="0"/>
                </a:rPr>
                <a:t>Open access labelling on article records for additional clarity</a:t>
              </a:r>
            </a:p>
          </p:txBody>
        </p:sp>
        <p:cxnSp>
          <p:nvCxnSpPr>
            <p:cNvPr id="22" name="Straight Arrow Connector 21"/>
            <p:cNvCxnSpPr>
              <a:stCxn id="21" idx="1"/>
            </p:cNvCxnSpPr>
            <p:nvPr/>
          </p:nvCxnSpPr>
          <p:spPr>
            <a:xfrm flipH="1">
              <a:off x="3619475" y="2488708"/>
              <a:ext cx="5556085" cy="5074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39825" y="3873796"/>
              <a:ext cx="2061588" cy="276999"/>
            </a:xfrm>
            <a:prstGeom prst="rect">
              <a:avLst/>
            </a:prstGeom>
            <a:noFill/>
          </p:spPr>
          <p:txBody>
            <a:bodyPr wrap="square" rtlCol="0">
              <a:spAutoFit/>
            </a:bodyPr>
            <a:lstStyle/>
            <a:p>
              <a:r>
                <a:rPr lang="en-US" sz="1200" dirty="0">
                  <a:solidFill>
                    <a:srgbClr val="53565A"/>
                  </a:solidFill>
                  <a:latin typeface="+mj-lt"/>
                  <a:ea typeface="Kozuka Gothic Pr6N L" panose="020B0200000000000000" pitchFamily="34" charset="-128"/>
                  <a:cs typeface="Nexus Sans Offc Pro" panose="020B0504030101020102" pitchFamily="34" charset="0"/>
                </a:rPr>
                <a:t>Access type search filters*</a:t>
              </a:r>
            </a:p>
          </p:txBody>
        </p:sp>
        <p:cxnSp>
          <p:nvCxnSpPr>
            <p:cNvPr id="24" name="Straight Arrow Connector 23"/>
            <p:cNvCxnSpPr/>
            <p:nvPr/>
          </p:nvCxnSpPr>
          <p:spPr>
            <a:xfrm flipH="1">
              <a:off x="2459647" y="4257965"/>
              <a:ext cx="6715912" cy="14210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7054694" y="3752502"/>
            <a:ext cx="1880722" cy="738664"/>
          </a:xfrm>
          <a:prstGeom prst="rect">
            <a:avLst/>
          </a:prstGeom>
          <a:noFill/>
        </p:spPr>
        <p:txBody>
          <a:bodyPr wrap="square" rtlCol="0">
            <a:spAutoFit/>
          </a:bodyPr>
          <a:lstStyle/>
          <a:p>
            <a:pPr algn="r"/>
            <a:r>
              <a:rPr lang="en-US" sz="1050" dirty="0">
                <a:solidFill>
                  <a:srgbClr val="53565A"/>
                </a:solidFill>
                <a:latin typeface="+mj-lt"/>
                <a:ea typeface="Kozuka Gothic Pr6N L" panose="020B0200000000000000" pitchFamily="34" charset="-128"/>
                <a:cs typeface="Nexus Sans Offc Pro" panose="020B0504030101020102" pitchFamily="34" charset="0"/>
              </a:rPr>
              <a:t>*Shown to all users</a:t>
            </a:r>
          </a:p>
          <a:p>
            <a:pPr algn="r"/>
            <a:r>
              <a:rPr lang="en-US" sz="1050" dirty="0">
                <a:solidFill>
                  <a:srgbClr val="53565A"/>
                </a:solidFill>
                <a:latin typeface="+mj-lt"/>
                <a:ea typeface="Kozuka Gothic Pr6N L" panose="020B0200000000000000" pitchFamily="34" charset="-128"/>
                <a:cs typeface="Nexus Sans Offc Pro" panose="020B0504030101020102" pitchFamily="34" charset="0"/>
              </a:rPr>
              <a:t>except anonymous guests, because of high bot activity</a:t>
            </a:r>
          </a:p>
          <a:p>
            <a:endParaRPr lang="en-US" sz="1050" dirty="0">
              <a:latin typeface="+mj-lt"/>
              <a:ea typeface="Kozuka Gothic Pr6N L" panose="020B0200000000000000" pitchFamily="34" charset="-128"/>
              <a:cs typeface="Nexus Sans Offc Pro" panose="020B0504030101020102" pitchFamily="34" charset="0"/>
            </a:endParaRPr>
          </a:p>
        </p:txBody>
      </p:sp>
    </p:spTree>
    <p:extLst>
      <p:ext uri="{BB962C8B-B14F-4D97-AF65-F5344CB8AC3E}">
        <p14:creationId xmlns:p14="http://schemas.microsoft.com/office/powerpoint/2010/main" val="373940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014" y="2136716"/>
            <a:ext cx="5462643" cy="1186319"/>
          </a:xfrm>
        </p:spPr>
        <p:txBody>
          <a:bodyPr/>
          <a:lstStyle/>
          <a:p>
            <a:r>
              <a:rPr lang="en-US" dirty="0"/>
              <a:t>Green open access</a:t>
            </a:r>
          </a:p>
        </p:txBody>
      </p:sp>
      <p:sp>
        <p:nvSpPr>
          <p:cNvPr id="3" name="Text Placeholder 2"/>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27157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51986" y="268222"/>
            <a:ext cx="4540013" cy="2742013"/>
          </a:xfrm>
          <a:prstGeom prst="rect">
            <a:avLst/>
          </a:prstGeom>
          <a:solidFill>
            <a:schemeClr val="bg2">
              <a:lumMod val="90000"/>
              <a:alpha val="2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422AA6E-A2C9-49E6-8BDC-DE3BAA9F9A4C}" type="datetime1">
              <a:rPr lang="nl-NL" smtClean="0"/>
              <a:t>30-10-2018</a:t>
            </a:fld>
            <a:endParaRPr lang="de-DE" dirty="0"/>
          </a:p>
        </p:txBody>
      </p:sp>
      <p:sp>
        <p:nvSpPr>
          <p:cNvPr id="4" name="Text Placeholder 3"/>
          <p:cNvSpPr>
            <a:spLocks noGrp="1"/>
          </p:cNvSpPr>
          <p:nvPr>
            <p:ph type="body" sz="quarter" idx="13"/>
          </p:nvPr>
        </p:nvSpPr>
        <p:spPr>
          <a:xfrm>
            <a:off x="374437" y="2648282"/>
            <a:ext cx="3749327" cy="1420168"/>
          </a:xfrm>
        </p:spPr>
        <p:txBody>
          <a:bodyPr/>
          <a:lstStyle/>
          <a:p>
            <a:pPr>
              <a:lnSpc>
                <a:spcPct val="150000"/>
              </a:lnSpc>
            </a:pPr>
            <a:r>
              <a:rPr lang="en-US" sz="1400" dirty="0"/>
              <a:t>Embargo periods are: </a:t>
            </a:r>
          </a:p>
          <a:p>
            <a:pPr marL="285750" indent="-285750">
              <a:lnSpc>
                <a:spcPct val="150000"/>
              </a:lnSpc>
              <a:buFont typeface="Arial" panose="020B0604020202020204" pitchFamily="34" charset="0"/>
              <a:buChar char="•"/>
            </a:pPr>
            <a:r>
              <a:rPr lang="en-US" sz="1200" dirty="0"/>
              <a:t>Not a new phenomenon</a:t>
            </a:r>
          </a:p>
          <a:p>
            <a:pPr marL="285750" indent="-285750">
              <a:lnSpc>
                <a:spcPct val="150000"/>
              </a:lnSpc>
              <a:buFont typeface="Arial" panose="020B0604020202020204" pitchFamily="34" charset="0"/>
              <a:buChar char="•"/>
            </a:pPr>
            <a:r>
              <a:rPr lang="en-US" sz="1200" dirty="0"/>
              <a:t>Journal specific – visit elsevier.com/about/open-science/open-access/journal-embargo-finder </a:t>
            </a:r>
          </a:p>
          <a:p>
            <a:pPr marL="285750" indent="-285750">
              <a:lnSpc>
                <a:spcPct val="150000"/>
              </a:lnSpc>
              <a:buFont typeface="Arial" panose="020B0604020202020204" pitchFamily="34" charset="0"/>
              <a:buChar char="•"/>
            </a:pPr>
            <a:r>
              <a:rPr lang="en-US" sz="1200" dirty="0"/>
              <a:t>Based on the half-life of an article published in the journal </a:t>
            </a:r>
          </a:p>
          <a:p>
            <a:endParaRPr lang="en-US" dirty="0"/>
          </a:p>
        </p:txBody>
      </p:sp>
      <p:sp>
        <p:nvSpPr>
          <p:cNvPr id="6" name="Title 5"/>
          <p:cNvSpPr>
            <a:spLocks noGrp="1"/>
          </p:cNvSpPr>
          <p:nvPr>
            <p:ph type="title"/>
          </p:nvPr>
        </p:nvSpPr>
        <p:spPr>
          <a:xfrm>
            <a:off x="374437" y="164875"/>
            <a:ext cx="3749327" cy="462759"/>
          </a:xfrm>
        </p:spPr>
        <p:txBody>
          <a:bodyPr/>
          <a:lstStyle/>
          <a:p>
            <a:r>
              <a:rPr lang="en-GB" sz="2800" dirty="0"/>
              <a:t>Making green OA</a:t>
            </a:r>
            <a:br>
              <a:rPr lang="en-GB" sz="2800" dirty="0"/>
            </a:br>
            <a:r>
              <a:rPr lang="en-GB" sz="2800" dirty="0"/>
              <a:t>a long-term solution</a:t>
            </a:r>
            <a:endParaRPr lang="en-US" sz="2800" dirty="0"/>
          </a:p>
        </p:txBody>
      </p:sp>
      <p:sp>
        <p:nvSpPr>
          <p:cNvPr id="8" name="Text Placeholder 3"/>
          <p:cNvSpPr txBox="1">
            <a:spLocks/>
          </p:cNvSpPr>
          <p:nvPr/>
        </p:nvSpPr>
        <p:spPr>
          <a:xfrm>
            <a:off x="4351987" y="396254"/>
            <a:ext cx="4484887" cy="3392968"/>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Green OA relies on </a:t>
            </a:r>
            <a:r>
              <a:rPr lang="en-US" sz="1200" dirty="0">
                <a:solidFill>
                  <a:schemeClr val="accent2"/>
                </a:solidFill>
              </a:rPr>
              <a:t>subscriptions</a:t>
            </a:r>
            <a:r>
              <a:rPr lang="en-US" sz="1200" dirty="0"/>
              <a:t> </a:t>
            </a:r>
          </a:p>
          <a:p>
            <a:pPr marL="285750" indent="-285750">
              <a:buFont typeface="Arial" panose="020B0604020202020204" pitchFamily="34" charset="0"/>
              <a:buChar char="•"/>
            </a:pPr>
            <a:r>
              <a:rPr lang="en-US" sz="1200" dirty="0"/>
              <a:t>Subscribers pay to immediately access the final version of an article </a:t>
            </a:r>
          </a:p>
          <a:p>
            <a:pPr marL="285750" indent="-285750">
              <a:buFont typeface="Arial" panose="020B0604020202020204" pitchFamily="34" charset="0"/>
              <a:buChar char="•"/>
            </a:pPr>
            <a:r>
              <a:rPr lang="en-US" sz="1200" dirty="0"/>
              <a:t>Having a time delay – </a:t>
            </a:r>
            <a:r>
              <a:rPr lang="en-US" sz="1200" dirty="0">
                <a:solidFill>
                  <a:schemeClr val="accent2"/>
                </a:solidFill>
              </a:rPr>
              <a:t>embargo</a:t>
            </a:r>
            <a:r>
              <a:rPr lang="en-US" sz="1200" dirty="0"/>
              <a:t> – enables publishers to recoup publishing costs before content becomes available for free</a:t>
            </a:r>
          </a:p>
          <a:p>
            <a:pPr marL="285750" indent="-285750">
              <a:buFont typeface="Arial" panose="020B0604020202020204" pitchFamily="34" charset="0"/>
              <a:buChar char="•"/>
            </a:pPr>
            <a:r>
              <a:rPr lang="en-US" sz="1200" dirty="0"/>
              <a:t>Evidence suggests that subscribers would cancel subscriptions if articles were freely available early enough</a:t>
            </a:r>
          </a:p>
          <a:p>
            <a:endParaRPr lang="en-US" sz="1400" dirty="0"/>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9615"/>
          <a:stretch/>
        </p:blipFill>
        <p:spPr>
          <a:xfrm>
            <a:off x="1760978" y="1569376"/>
            <a:ext cx="1110667" cy="838098"/>
          </a:xfrm>
          <a:prstGeom prst="rect">
            <a:avLst/>
          </a:prstGeom>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834"/>
          <a:stretch/>
        </p:blipFill>
        <p:spPr bwMode="auto">
          <a:xfrm>
            <a:off x="5765887" y="3097617"/>
            <a:ext cx="1886284" cy="129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985" y="3130534"/>
            <a:ext cx="1283310" cy="12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737600" y="3514452"/>
            <a:ext cx="1013845" cy="553998"/>
          </a:xfrm>
          <a:prstGeom prst="rect">
            <a:avLst/>
          </a:prstGeom>
        </p:spPr>
        <p:txBody>
          <a:bodyPr wrap="square">
            <a:spAutoFit/>
          </a:bodyPr>
          <a:lstStyle/>
          <a:p>
            <a:r>
              <a:rPr lang="en-US" sz="500" dirty="0">
                <a:latin typeface="+mj-lt"/>
                <a:ea typeface="Kozuka Gothic Pr6N L" panose="020B0200000000000000" pitchFamily="34" charset="-128"/>
                <a:cs typeface="NexusSansPro" panose="020B0504030101020102" pitchFamily="34" charset="0"/>
              </a:rPr>
              <a:t>Source: </a:t>
            </a:r>
            <a:r>
              <a:rPr lang="en-US" sz="500" dirty="0">
                <a:latin typeface="+mj-lt"/>
                <a:ea typeface="Kozuka Gothic Pr6N L" panose="020B0200000000000000" pitchFamily="34" charset="-128"/>
                <a:cs typeface="NexusSansPro" panose="020B0504030101020102" pitchFamily="34" charset="0"/>
                <a:hlinkClick r:id="rId5"/>
              </a:rPr>
              <a:t>Journal Usage Half-Life, </a:t>
            </a:r>
            <a:r>
              <a:rPr lang="en-US" sz="500" dirty="0">
                <a:latin typeface="+mj-lt"/>
                <a:ea typeface="Kozuka Gothic Pr6N L" panose="020B0200000000000000" pitchFamily="34" charset="-128"/>
                <a:cs typeface="NexusSansPro" panose="020B0504030101020102" pitchFamily="34" charset="0"/>
              </a:rPr>
              <a:t>Philip </a:t>
            </a:r>
            <a:r>
              <a:rPr lang="en-US" sz="500" dirty="0" err="1">
                <a:latin typeface="+mj-lt"/>
                <a:ea typeface="Kozuka Gothic Pr6N L" panose="020B0200000000000000" pitchFamily="34" charset="-128"/>
                <a:cs typeface="NexusSansPro" panose="020B0504030101020102" pitchFamily="34" charset="0"/>
              </a:rPr>
              <a:t>M.Davis,Ph.D</a:t>
            </a:r>
            <a:r>
              <a:rPr lang="en-US" sz="500" dirty="0">
                <a:latin typeface="+mj-lt"/>
                <a:ea typeface="Kozuka Gothic Pr6N L" panose="020B0200000000000000" pitchFamily="34" charset="-128"/>
                <a:cs typeface="NexusSansPro" panose="020B0504030101020102" pitchFamily="34" charset="0"/>
              </a:rPr>
              <a:t>. Phil Davis Consulting, pmd8@cornell.edu | </a:t>
            </a:r>
            <a:r>
              <a:rPr lang="en-US" sz="500" dirty="0">
                <a:latin typeface="+mj-lt"/>
                <a:ea typeface="Kozuka Gothic Pr6N L" panose="020B0200000000000000" pitchFamily="34" charset="-128"/>
                <a:cs typeface="NexusSansPro" panose="020B0504030101020102" pitchFamily="34" charset="0"/>
                <a:hlinkClick r:id="rId6"/>
              </a:rPr>
              <a:t>http://phil-davis.org</a:t>
            </a:r>
            <a:r>
              <a:rPr lang="en-US" sz="500" dirty="0">
                <a:latin typeface="+mj-lt"/>
                <a:ea typeface="Kozuka Gothic Pr6N L" panose="020B0200000000000000" pitchFamily="34" charset="-128"/>
                <a:cs typeface="NexusSansPro" panose="020B0504030101020102" pitchFamily="34" charset="0"/>
              </a:rPr>
              <a:t>. November,25,2013</a:t>
            </a:r>
          </a:p>
        </p:txBody>
      </p:sp>
      <p:cxnSp>
        <p:nvCxnSpPr>
          <p:cNvPr id="14" name="Straight Connector 13"/>
          <p:cNvCxnSpPr/>
          <p:nvPr/>
        </p:nvCxnSpPr>
        <p:spPr>
          <a:xfrm>
            <a:off x="4348997" y="1402227"/>
            <a:ext cx="5975" cy="2868611"/>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11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00" y="4276800"/>
            <a:ext cx="8791200" cy="777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a:xfrm>
            <a:off x="363311" y="992619"/>
            <a:ext cx="8057820" cy="375011"/>
          </a:xfrm>
        </p:spPr>
        <p:txBody>
          <a:bodyPr/>
          <a:lstStyle/>
          <a:p>
            <a:pPr>
              <a:lnSpc>
                <a:spcPts val="2400"/>
              </a:lnSpc>
            </a:pPr>
            <a:r>
              <a:rPr lang="en-US" sz="1500" dirty="0"/>
              <a:t>We support authors to share their work at every stage of the publication process.</a:t>
            </a:r>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5961289" cy="462759"/>
          </a:xfrm>
        </p:spPr>
        <p:txBody>
          <a:bodyPr/>
          <a:lstStyle/>
          <a:p>
            <a:r>
              <a:rPr lang="en-GB" sz="2800" dirty="0"/>
              <a:t>Our sharing guidelines</a:t>
            </a:r>
            <a:endParaRPr lang="en-US" sz="2800" dirty="0"/>
          </a:p>
        </p:txBody>
      </p:sp>
      <p:sp>
        <p:nvSpPr>
          <p:cNvPr id="6"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9" name="Footer Placeholder 3"/>
          <p:cNvSpPr>
            <a:spLocks noGrp="1"/>
          </p:cNvSpPr>
          <p:nvPr>
            <p:ph type="ftr" sz="quarter" idx="4294967295"/>
          </p:nvPr>
        </p:nvSpPr>
        <p:spPr>
          <a:xfrm>
            <a:off x="1046431" y="4550066"/>
            <a:ext cx="4500000" cy="135000"/>
          </a:xfrm>
        </p:spPr>
        <p:txBody>
          <a:bodyPr/>
          <a:lstStyle/>
          <a:p>
            <a:r>
              <a:rPr lang="en-US" sz="800" dirty="0"/>
              <a:t>Title (change with Header &amp; footer button)</a:t>
            </a:r>
            <a:endParaRPr lang="de-DE" sz="800" dirty="0"/>
          </a:p>
        </p:txBody>
      </p:sp>
      <p:pic>
        <p:nvPicPr>
          <p:cNvPr id="10"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311" y="1283429"/>
            <a:ext cx="8041005" cy="2724873"/>
          </a:xfrm>
          <a:prstGeom prst="rect">
            <a:avLst/>
          </a:prstGeom>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11" y="4008302"/>
            <a:ext cx="7779889" cy="85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009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80" y="246081"/>
            <a:ext cx="7928508" cy="462759"/>
          </a:xfrm>
        </p:spPr>
        <p:txBody>
          <a:bodyPr/>
          <a:lstStyle/>
          <a:p>
            <a:r>
              <a:rPr lang="en-US" dirty="0"/>
              <a:t>Share Links</a:t>
            </a:r>
          </a:p>
        </p:txBody>
      </p:sp>
      <p:sp>
        <p:nvSpPr>
          <p:cNvPr id="3" name="Text Placeholder 2"/>
          <p:cNvSpPr>
            <a:spLocks noGrp="1"/>
          </p:cNvSpPr>
          <p:nvPr>
            <p:ph type="body" sz="quarter" idx="13"/>
          </p:nvPr>
        </p:nvSpPr>
        <p:spPr>
          <a:xfrm>
            <a:off x="455779" y="881878"/>
            <a:ext cx="5090652" cy="3635375"/>
          </a:xfrm>
        </p:spPr>
        <p:txBody>
          <a:bodyPr/>
          <a:lstStyle/>
          <a:p>
            <a:pPr marL="285750" indent="-285750">
              <a:buFont typeface="Arial" panose="020B0604020202020204" pitchFamily="34" charset="0"/>
              <a:buChar char="•"/>
            </a:pPr>
            <a:r>
              <a:rPr lang="en-US" sz="1400" b="0" dirty="0"/>
              <a:t>The majority of our journals offer </a:t>
            </a:r>
            <a:r>
              <a:rPr lang="en-US" sz="1400" b="0" dirty="0">
                <a:solidFill>
                  <a:srgbClr val="FF6C00"/>
                </a:solidFill>
              </a:rPr>
              <a:t>Share Links </a:t>
            </a:r>
            <a:r>
              <a:rPr lang="en-US" sz="1400" b="0" dirty="0"/>
              <a:t>– a customized link which authors receive for their newly-published article on </a:t>
            </a:r>
            <a:r>
              <a:rPr lang="en-US" sz="1400" b="0" dirty="0" err="1"/>
              <a:t>ScienceDirect</a:t>
            </a:r>
            <a:r>
              <a:rPr lang="en-US" sz="1400" b="0" dirty="0"/>
              <a:t>. </a:t>
            </a:r>
          </a:p>
          <a:p>
            <a:pPr marL="285750" indent="-285750">
              <a:buFont typeface="Arial" panose="020B0604020202020204" pitchFamily="34" charset="0"/>
              <a:buChar char="•"/>
            </a:pPr>
            <a:r>
              <a:rPr lang="en-US" sz="1400" b="0" dirty="0"/>
              <a:t>Anyone clicking on the Share Link within a </a:t>
            </a:r>
            <a:r>
              <a:rPr lang="en-US" sz="1400" b="0" dirty="0">
                <a:solidFill>
                  <a:srgbClr val="FF6C00"/>
                </a:solidFill>
              </a:rPr>
              <a:t>50</a:t>
            </a:r>
            <a:r>
              <a:rPr lang="en-US" sz="1400" b="0" dirty="0"/>
              <a:t>-day period will be taken directly to the article with no sign up or registration required. </a:t>
            </a:r>
          </a:p>
          <a:p>
            <a:pPr marL="285750" indent="-285750">
              <a:buFont typeface="Arial" panose="020B0604020202020204" pitchFamily="34" charset="0"/>
              <a:buChar char="•"/>
            </a:pPr>
            <a:r>
              <a:rPr lang="en-US" sz="1400" b="0" dirty="0"/>
              <a:t>Enables authors to promote their article and make an impact with their research.</a:t>
            </a:r>
          </a:p>
          <a:p>
            <a:pPr marL="285750" indent="-285750">
              <a:buFont typeface="Arial" panose="020B0604020202020204" pitchFamily="34" charset="0"/>
              <a:buChar char="•"/>
            </a:pPr>
            <a:endParaRPr lang="en-US" sz="1400" b="0" dirty="0"/>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721" y="561600"/>
            <a:ext cx="3373055" cy="365760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205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80" y="246081"/>
            <a:ext cx="7928508" cy="462759"/>
          </a:xfrm>
        </p:spPr>
        <p:txBody>
          <a:bodyPr/>
          <a:lstStyle/>
          <a:p>
            <a:r>
              <a:rPr lang="en-US" dirty="0"/>
              <a:t>Share Links</a:t>
            </a:r>
          </a:p>
        </p:txBody>
      </p:sp>
      <p:sp>
        <p:nvSpPr>
          <p:cNvPr id="3" name="Text Placeholder 2"/>
          <p:cNvSpPr>
            <a:spLocks noGrp="1"/>
          </p:cNvSpPr>
          <p:nvPr>
            <p:ph type="body" sz="quarter" idx="13"/>
          </p:nvPr>
        </p:nvSpPr>
        <p:spPr>
          <a:xfrm>
            <a:off x="455779" y="881878"/>
            <a:ext cx="5289821" cy="3635375"/>
          </a:xfrm>
        </p:spPr>
        <p:txBody>
          <a:bodyPr/>
          <a:lstStyle/>
          <a:p>
            <a:pPr marL="285750" indent="-285750">
              <a:buFont typeface="Arial" panose="020B0604020202020204" pitchFamily="34" charset="0"/>
              <a:buChar char="•"/>
            </a:pPr>
            <a:r>
              <a:rPr lang="en-US" sz="1400" b="0" dirty="0"/>
              <a:t>By March 2018, Share Links had generated over </a:t>
            </a:r>
            <a:r>
              <a:rPr lang="en-US" sz="1400" b="0" dirty="0">
                <a:solidFill>
                  <a:srgbClr val="FF6C00"/>
                </a:solidFill>
              </a:rPr>
              <a:t>10 million </a:t>
            </a:r>
            <a:r>
              <a:rPr lang="en-US" sz="1400" b="0" dirty="0"/>
              <a:t>article views</a:t>
            </a:r>
          </a:p>
          <a:p>
            <a:pPr marL="285750" indent="-285750">
              <a:buFont typeface="Arial" panose="020B0604020202020204" pitchFamily="34" charset="0"/>
              <a:buChar char="•"/>
            </a:pPr>
            <a:r>
              <a:rPr lang="en-US" sz="1400" b="0" dirty="0"/>
              <a:t>Over </a:t>
            </a:r>
            <a:r>
              <a:rPr lang="en-US" sz="1400" b="0" dirty="0">
                <a:solidFill>
                  <a:srgbClr val="FF6C00"/>
                </a:solidFill>
              </a:rPr>
              <a:t>1.3 million </a:t>
            </a:r>
            <a:r>
              <a:rPr lang="en-US" sz="1400" b="0" dirty="0"/>
              <a:t>articles were shared via Share Links</a:t>
            </a:r>
          </a:p>
          <a:p>
            <a:pPr marL="285750" indent="-285750">
              <a:buFont typeface="Arial" panose="020B0604020202020204" pitchFamily="34" charset="0"/>
              <a:buChar char="•"/>
            </a:pPr>
            <a:r>
              <a:rPr lang="en-US" sz="1400" b="0" dirty="0">
                <a:solidFill>
                  <a:srgbClr val="FF6C00"/>
                </a:solidFill>
              </a:rPr>
              <a:t>68.7%</a:t>
            </a:r>
            <a:r>
              <a:rPr lang="en-US" sz="1400" b="0" dirty="0"/>
              <a:t> of links come from social media in 2018</a:t>
            </a:r>
          </a:p>
          <a:p>
            <a:pPr marL="285750" indent="-285750">
              <a:buFont typeface="Arial" panose="020B0604020202020204" pitchFamily="34" charset="0"/>
              <a:buChar char="•"/>
            </a:pPr>
            <a:r>
              <a:rPr lang="en-US" sz="1400" b="0" dirty="0"/>
              <a:t>Since Share Links became available to both corresponding and co-authors in August 2017, the number of authors receiving Share Links has increased by </a:t>
            </a:r>
            <a:r>
              <a:rPr lang="en-US" sz="1400" b="0" dirty="0">
                <a:solidFill>
                  <a:srgbClr val="FF6C00"/>
                </a:solidFill>
              </a:rPr>
              <a:t>over 300%</a:t>
            </a:r>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264" y="246081"/>
            <a:ext cx="2763919" cy="4104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845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6173015" cy="1186319"/>
          </a:xfrm>
        </p:spPr>
        <p:txBody>
          <a:bodyPr/>
          <a:lstStyle/>
          <a:p>
            <a:r>
              <a:rPr lang="en-US" dirty="0"/>
              <a:t>Institutional repositories</a:t>
            </a:r>
          </a:p>
        </p:txBody>
      </p:sp>
      <p:sp>
        <p:nvSpPr>
          <p:cNvPr id="4" name="Text Placeholder 3"/>
          <p:cNvSpPr>
            <a:spLocks noGrp="1"/>
          </p:cNvSpPr>
          <p:nvPr>
            <p:ph type="body" sz="quarter" idx="15"/>
          </p:nvPr>
        </p:nvSpPr>
        <p:spPr>
          <a:xfrm>
            <a:off x="347314" y="2650562"/>
            <a:ext cx="5086333" cy="937022"/>
          </a:xfrm>
        </p:spPr>
        <p:txBody>
          <a:bodyPr/>
          <a:lstStyle/>
          <a:p>
            <a:r>
              <a:rPr lang="en-US" dirty="0"/>
              <a:t>(IRs)</a:t>
            </a:r>
          </a:p>
        </p:txBody>
      </p:sp>
    </p:spTree>
    <p:extLst>
      <p:ext uri="{BB962C8B-B14F-4D97-AF65-F5344CB8AC3E}">
        <p14:creationId xmlns:p14="http://schemas.microsoft.com/office/powerpoint/2010/main" val="1512910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6869827" cy="462759"/>
          </a:xfrm>
        </p:spPr>
        <p:txBody>
          <a:bodyPr/>
          <a:lstStyle/>
          <a:p>
            <a:r>
              <a:rPr lang="en-US" sz="2800" dirty="0"/>
              <a:t>Fueling IRs: free API program </a:t>
            </a:r>
          </a:p>
        </p:txBody>
      </p:sp>
      <p:sp>
        <p:nvSpPr>
          <p:cNvPr id="16"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11" name="Text Placeholder 6"/>
          <p:cNvSpPr>
            <a:spLocks noGrp="1"/>
          </p:cNvSpPr>
          <p:nvPr>
            <p:ph type="body" sz="quarter" idx="13"/>
          </p:nvPr>
        </p:nvSpPr>
        <p:spPr>
          <a:xfrm>
            <a:off x="6741459" y="1596933"/>
            <a:ext cx="1942353" cy="1787543"/>
          </a:xfrm>
          <a:solidFill>
            <a:schemeClr val="bg1">
              <a:lumMod val="95000"/>
            </a:schemeClr>
          </a:solidFill>
          <a:ln>
            <a:solidFill>
              <a:schemeClr val="bg2"/>
            </a:solidFill>
          </a:ln>
        </p:spPr>
        <p:txBody>
          <a:bodyPr/>
          <a:lstStyle/>
          <a:p>
            <a:pPr algn="r">
              <a:lnSpc>
                <a:spcPct val="150000"/>
              </a:lnSpc>
            </a:pPr>
            <a:r>
              <a:rPr lang="en-US" sz="1500" dirty="0">
                <a:latin typeface="Arial" panose="020B0604020202020204" pitchFamily="34" charset="0"/>
                <a:cs typeface="Arial" panose="020B0604020202020204" pitchFamily="34" charset="0"/>
              </a:rPr>
              <a:t>Did you know? </a:t>
            </a:r>
          </a:p>
          <a:p>
            <a:pPr algn="just">
              <a:lnSpc>
                <a:spcPct val="150000"/>
              </a:lnSpc>
            </a:pPr>
            <a:r>
              <a:rPr lang="en-US" sz="1200" b="0" dirty="0">
                <a:latin typeface="Arial" panose="020B0604020202020204" pitchFamily="34" charset="0"/>
                <a:cs typeface="Arial" panose="020B0604020202020204" pitchFamily="34" charset="0"/>
              </a:rPr>
              <a:t>Scopus customers can also integrate Scopus APIs to retrieve metadata and abstracts across all publishers. </a:t>
            </a:r>
          </a:p>
          <a:p>
            <a:pPr>
              <a:lnSpc>
                <a:spcPct val="150000"/>
              </a:lnSpc>
            </a:pPr>
            <a:endParaRPr lang="en-US" sz="1500" dirty="0">
              <a:latin typeface="Arial" panose="020B0604020202020204" pitchFamily="34" charset="0"/>
              <a:cs typeface="Arial" panose="020B0604020202020204" pitchFamily="34" charset="0"/>
            </a:endParaRPr>
          </a:p>
        </p:txBody>
      </p:sp>
      <p:sp>
        <p:nvSpPr>
          <p:cNvPr id="7" name="Rectangle 6"/>
          <p:cNvSpPr/>
          <p:nvPr/>
        </p:nvSpPr>
        <p:spPr>
          <a:xfrm>
            <a:off x="363311" y="4170809"/>
            <a:ext cx="5014283" cy="215444"/>
          </a:xfrm>
          <a:prstGeom prst="rect">
            <a:avLst/>
          </a:prstGeom>
        </p:spPr>
        <p:txBody>
          <a:bodyPr wrap="square">
            <a:spAutoFit/>
          </a:bodyPr>
          <a:lstStyle/>
          <a:p>
            <a:r>
              <a:rPr lang="en-GB" sz="800" b="1" u="sng" dirty="0">
                <a:solidFill>
                  <a:srgbClr val="0A0A0A"/>
                </a:solidFill>
                <a:latin typeface="+mj-lt"/>
                <a:ea typeface="Kozuka Gothic Pr6N L" panose="020B0200000000000000" pitchFamily="34" charset="-128"/>
                <a:cs typeface="NexusSansPro" panose="020B0504030101020102" pitchFamily="34" charset="0"/>
              </a:rPr>
              <a:t>Please Note</a:t>
            </a:r>
            <a:r>
              <a:rPr lang="en-GB" sz="800" b="1" dirty="0">
                <a:solidFill>
                  <a:srgbClr val="0A0A0A"/>
                </a:solidFill>
                <a:latin typeface="+mj-lt"/>
                <a:ea typeface="Kozuka Gothic Pr6N L" panose="020B0200000000000000" pitchFamily="34" charset="-128"/>
                <a:cs typeface="NexusSansPro" panose="020B0504030101020102" pitchFamily="34" charset="0"/>
              </a:rPr>
              <a:t>: </a:t>
            </a:r>
            <a:r>
              <a:rPr lang="en-GB" sz="800" dirty="0">
                <a:solidFill>
                  <a:srgbClr val="0A0A0A"/>
                </a:solidFill>
                <a:latin typeface="+mj-lt"/>
                <a:ea typeface="Kozuka Gothic Pr6N L" panose="020B0200000000000000" pitchFamily="34" charset="-128"/>
                <a:cs typeface="NexusSansPro" panose="020B0504030101020102" pitchFamily="34" charset="0"/>
              </a:rPr>
              <a:t>**Minimum part of the program. </a:t>
            </a:r>
          </a:p>
        </p:txBody>
      </p:sp>
      <p:sp>
        <p:nvSpPr>
          <p:cNvPr id="9" name="Rectangle 8"/>
          <p:cNvSpPr/>
          <p:nvPr/>
        </p:nvSpPr>
        <p:spPr>
          <a:xfrm>
            <a:off x="3459234" y="1661323"/>
            <a:ext cx="1333580" cy="2422997"/>
          </a:xfrm>
          <a:prstGeom prst="rect">
            <a:avLst/>
          </a:prstGeom>
          <a:solidFill>
            <a:srgbClr val="ACD2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ea typeface="Kozuka Gothic Pr6N L" panose="020B0200000000000000" pitchFamily="34" charset="-128"/>
                <a:cs typeface="NexusSansPro" panose="020B0504030101020102" pitchFamily="34" charset="0"/>
              </a:rPr>
              <a:t>Article Retrieval API embeds the final article in your repository so subscribers don’t leave your site to access the article</a:t>
            </a:r>
          </a:p>
        </p:txBody>
      </p:sp>
      <p:sp>
        <p:nvSpPr>
          <p:cNvPr id="10" name="Rectangle 9"/>
          <p:cNvSpPr/>
          <p:nvPr/>
        </p:nvSpPr>
        <p:spPr>
          <a:xfrm>
            <a:off x="3467200" y="1202984"/>
            <a:ext cx="1333580" cy="393948"/>
          </a:xfrm>
          <a:prstGeom prst="rect">
            <a:avLst/>
          </a:prstGeom>
          <a:solidFill>
            <a:srgbClr val="3679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ea typeface="Kozuka Gothic Pr6N L" panose="020B0200000000000000" pitchFamily="34" charset="-128"/>
                <a:cs typeface="Arial" panose="020B0604020202020204" pitchFamily="34" charset="0"/>
              </a:rPr>
              <a:t>Keep users on your IR </a:t>
            </a:r>
          </a:p>
        </p:txBody>
      </p:sp>
      <p:sp>
        <p:nvSpPr>
          <p:cNvPr id="13" name="Rectangle 12"/>
          <p:cNvSpPr/>
          <p:nvPr/>
        </p:nvSpPr>
        <p:spPr>
          <a:xfrm>
            <a:off x="465206" y="1660119"/>
            <a:ext cx="1362068" cy="2415292"/>
          </a:xfrm>
          <a:prstGeom prst="rect">
            <a:avLst/>
          </a:prstGeom>
          <a:solidFill>
            <a:srgbClr val="ACD2FF">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ea typeface="Kozuka Gothic Pr6N L" panose="020B0200000000000000" pitchFamily="34" charset="-128"/>
                <a:cs typeface="NexusSansPro" panose="020B0504030101020102" pitchFamily="34" charset="0"/>
              </a:rPr>
              <a:t>Search API can extract the metadata and abstracts of your affiliated authors to help populate your repository, enhance </a:t>
            </a:r>
            <a:r>
              <a:rPr lang="en-GB" sz="1200" dirty="0" err="1">
                <a:solidFill>
                  <a:schemeClr val="tx1"/>
                </a:solidFill>
                <a:latin typeface="+mj-lt"/>
                <a:ea typeface="Kozuka Gothic Pr6N L" panose="020B0200000000000000" pitchFamily="34" charset="-128"/>
                <a:cs typeface="NexusSansPro" panose="020B0504030101020102" pitchFamily="34" charset="0"/>
              </a:rPr>
              <a:t>disoverability</a:t>
            </a:r>
            <a:r>
              <a:rPr lang="en-GB" sz="1200" dirty="0">
                <a:solidFill>
                  <a:schemeClr val="tx1"/>
                </a:solidFill>
                <a:latin typeface="+mj-lt"/>
                <a:ea typeface="Kozuka Gothic Pr6N L" panose="020B0200000000000000" pitchFamily="34" charset="-128"/>
                <a:cs typeface="NexusSansPro" panose="020B0504030101020102" pitchFamily="34" charset="0"/>
              </a:rPr>
              <a:t> and create links or embed final version</a:t>
            </a:r>
          </a:p>
        </p:txBody>
      </p:sp>
      <p:sp>
        <p:nvSpPr>
          <p:cNvPr id="14" name="Rectangle 13"/>
          <p:cNvSpPr/>
          <p:nvPr/>
        </p:nvSpPr>
        <p:spPr>
          <a:xfrm>
            <a:off x="1943650" y="1672183"/>
            <a:ext cx="1398501" cy="2405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mj-lt"/>
                <a:ea typeface="Kozuka Gothic Pr6N L" panose="020B0200000000000000" pitchFamily="34" charset="-128"/>
                <a:cs typeface="NexusSansPro" panose="020B0504030101020102" pitchFamily="34" charset="0"/>
              </a:rPr>
              <a:t>Entitlements API** can ensure subscribed users see the final version and visitors can see the accepted manuscript hosted on your repository </a:t>
            </a:r>
          </a:p>
        </p:txBody>
      </p:sp>
      <p:sp>
        <p:nvSpPr>
          <p:cNvPr id="15" name="Rectangle 14"/>
          <p:cNvSpPr/>
          <p:nvPr/>
        </p:nvSpPr>
        <p:spPr>
          <a:xfrm>
            <a:off x="437680" y="1202983"/>
            <a:ext cx="1380921" cy="393949"/>
          </a:xfrm>
          <a:prstGeom prst="rect">
            <a:avLst/>
          </a:prstGeom>
          <a:solidFill>
            <a:srgbClr val="3679E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ea typeface="Kozuka Gothic Pr6N L" panose="020B0200000000000000" pitchFamily="34" charset="-128"/>
                <a:cs typeface="Arial" panose="020B0604020202020204" pitchFamily="34" charset="0"/>
              </a:rPr>
              <a:t>Get metadata &amp; abstracts</a:t>
            </a:r>
          </a:p>
        </p:txBody>
      </p:sp>
      <p:sp>
        <p:nvSpPr>
          <p:cNvPr id="18" name="Rectangle 17"/>
          <p:cNvSpPr/>
          <p:nvPr/>
        </p:nvSpPr>
        <p:spPr>
          <a:xfrm>
            <a:off x="1943650" y="1202143"/>
            <a:ext cx="1398501" cy="393948"/>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ea typeface="Kozuka Gothic Pr6N L" panose="020B0200000000000000" pitchFamily="34" charset="-128"/>
                <a:cs typeface="Arial" panose="020B0604020202020204" pitchFamily="34" charset="0"/>
              </a:rPr>
              <a:t>Show the final version </a:t>
            </a:r>
          </a:p>
        </p:txBody>
      </p:sp>
      <p:sp>
        <p:nvSpPr>
          <p:cNvPr id="19" name="Rectangle 18"/>
          <p:cNvSpPr/>
          <p:nvPr/>
        </p:nvSpPr>
        <p:spPr>
          <a:xfrm>
            <a:off x="4925829" y="1678338"/>
            <a:ext cx="1428318" cy="2403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mj-lt"/>
                <a:ea typeface="Kozuka Gothic Pr6N L" panose="020B0200000000000000" pitchFamily="34" charset="-128"/>
                <a:cs typeface="NexusSansPro" panose="020B0504030101020102" pitchFamily="34" charset="0"/>
              </a:rPr>
              <a:t>Hosting permissions API can retrieve embargo end dates so you can make manuscripts automatically available to the public after embargo </a:t>
            </a:r>
          </a:p>
        </p:txBody>
      </p:sp>
      <p:sp>
        <p:nvSpPr>
          <p:cNvPr id="20" name="Rectangle 19"/>
          <p:cNvSpPr/>
          <p:nvPr/>
        </p:nvSpPr>
        <p:spPr>
          <a:xfrm>
            <a:off x="4925829" y="1202983"/>
            <a:ext cx="1428318" cy="386113"/>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Arial" panose="020B0604020202020204" pitchFamily="34" charset="0"/>
                <a:ea typeface="Kozuka Gothic Pr6N L" panose="020B0200000000000000" pitchFamily="34" charset="-128"/>
                <a:cs typeface="Arial" panose="020B0604020202020204" pitchFamily="34" charset="0"/>
              </a:rPr>
              <a:t>Make manuscripts public</a:t>
            </a: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689" y="1202984"/>
            <a:ext cx="1135123" cy="32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951210" y="4188380"/>
            <a:ext cx="2421965" cy="215444"/>
          </a:xfrm>
          <a:prstGeom prst="rect">
            <a:avLst/>
          </a:prstGeom>
        </p:spPr>
        <p:txBody>
          <a:bodyPr wrap="square">
            <a:spAutoFit/>
          </a:bodyPr>
          <a:lstStyle/>
          <a:p>
            <a:r>
              <a:rPr lang="en-GB" sz="800" dirty="0">
                <a:latin typeface="+mj-lt"/>
                <a:ea typeface="Kozuka Gothic Pr6N L" panose="020B0200000000000000" pitchFamily="34" charset="-128"/>
                <a:cs typeface="NexusSansPro" panose="020B0504030101020102" pitchFamily="34" charset="0"/>
              </a:rPr>
              <a:t>//dev.elsevier.com/tecdoc_sd_ir_integration.html</a:t>
            </a:r>
            <a:endParaRPr lang="en-US" sz="800" dirty="0">
              <a:latin typeface="+mj-lt"/>
              <a:ea typeface="Kozuka Gothic Pr6N L" panose="020B0200000000000000" pitchFamily="34" charset="-128"/>
              <a:cs typeface="NexusSansPro" panose="020B0504030101020102" pitchFamily="34" charset="0"/>
            </a:endParaRPr>
          </a:p>
        </p:txBody>
      </p:sp>
    </p:spTree>
    <p:extLst>
      <p:ext uri="{BB962C8B-B14F-4D97-AF65-F5344CB8AC3E}">
        <p14:creationId xmlns:p14="http://schemas.microsoft.com/office/powerpoint/2010/main" val="368352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6173015" cy="1186319"/>
          </a:xfrm>
        </p:spPr>
        <p:txBody>
          <a:bodyPr/>
          <a:lstStyle/>
          <a:p>
            <a:r>
              <a:rPr lang="en-US" dirty="0"/>
              <a:t>Access to research initiatives</a:t>
            </a:r>
          </a:p>
        </p:txBody>
      </p:sp>
    </p:spTree>
    <p:extLst>
      <p:ext uri="{BB962C8B-B14F-4D97-AF65-F5344CB8AC3E}">
        <p14:creationId xmlns:p14="http://schemas.microsoft.com/office/powerpoint/2010/main" val="377733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01" y="199150"/>
            <a:ext cx="7783599" cy="614450"/>
          </a:xfrm>
        </p:spPr>
        <p:txBody>
          <a:bodyPr/>
          <a:lstStyle/>
          <a:p>
            <a:r>
              <a:rPr lang="en-US" sz="2800" dirty="0">
                <a:solidFill>
                  <a:schemeClr val="tx1"/>
                </a:solidFill>
              </a:rPr>
              <a:t>This presentation includes the following:</a:t>
            </a:r>
          </a:p>
        </p:txBody>
      </p:sp>
      <p:sp>
        <p:nvSpPr>
          <p:cNvPr id="3" name="Text Placeholder 2"/>
          <p:cNvSpPr>
            <a:spLocks noGrp="1"/>
          </p:cNvSpPr>
          <p:nvPr>
            <p:ph type="body" sz="quarter" idx="4294967295"/>
          </p:nvPr>
        </p:nvSpPr>
        <p:spPr>
          <a:xfrm>
            <a:off x="424800" y="979200"/>
            <a:ext cx="4213225" cy="3635375"/>
          </a:xfrm>
        </p:spPr>
        <p:txBody>
          <a:bodyPr/>
          <a:lstStyle/>
          <a:p>
            <a:pPr marL="285750" indent="-285750">
              <a:lnSpc>
                <a:spcPct val="100000"/>
              </a:lnSpc>
              <a:buFont typeface="Arial" panose="020B0604020202020204" pitchFamily="34" charset="0"/>
              <a:buChar char="•"/>
            </a:pPr>
            <a:r>
              <a:rPr lang="en-US" b="1" dirty="0"/>
              <a:t>What is open access?</a:t>
            </a:r>
          </a:p>
          <a:p>
            <a:pPr marL="285750" indent="-285750">
              <a:lnSpc>
                <a:spcPct val="150000"/>
              </a:lnSpc>
              <a:buFont typeface="Arial" panose="020B0604020202020204" pitchFamily="34" charset="0"/>
              <a:buChar char="•"/>
            </a:pPr>
            <a:r>
              <a:rPr lang="en-US" b="1" dirty="0"/>
              <a:t>Elsevier and open access</a:t>
            </a:r>
          </a:p>
          <a:p>
            <a:pPr marL="285750" indent="-285750">
              <a:lnSpc>
                <a:spcPct val="150000"/>
              </a:lnSpc>
              <a:buFont typeface="Arial" panose="020B0604020202020204" pitchFamily="34" charset="0"/>
              <a:buChar char="•"/>
            </a:pPr>
            <a:r>
              <a:rPr lang="en-US" b="1" dirty="0"/>
              <a:t>Gold open access</a:t>
            </a:r>
          </a:p>
          <a:p>
            <a:pPr marL="285750" indent="-285750">
              <a:lnSpc>
                <a:spcPct val="150000"/>
              </a:lnSpc>
              <a:buFont typeface="Arial" panose="020B0604020202020204" pitchFamily="34" charset="0"/>
              <a:buChar char="•"/>
            </a:pPr>
            <a:r>
              <a:rPr lang="en-US" b="1" dirty="0"/>
              <a:t>Green open access</a:t>
            </a:r>
          </a:p>
          <a:p>
            <a:pPr marL="285750" indent="-285750">
              <a:lnSpc>
                <a:spcPct val="150000"/>
              </a:lnSpc>
              <a:buFont typeface="Arial" panose="020B0604020202020204" pitchFamily="34" charset="0"/>
              <a:buChar char="•"/>
            </a:pPr>
            <a:r>
              <a:rPr lang="en-US" b="1" dirty="0"/>
              <a:t>Institutional repositories</a:t>
            </a:r>
          </a:p>
          <a:p>
            <a:pPr marL="285750" indent="-285750">
              <a:lnSpc>
                <a:spcPct val="150000"/>
              </a:lnSpc>
              <a:buFont typeface="Arial" panose="020B0604020202020204" pitchFamily="34" charset="0"/>
              <a:buChar char="•"/>
            </a:pPr>
            <a:r>
              <a:rPr lang="en-US" b="1" dirty="0"/>
              <a:t>Access to research initiatives</a:t>
            </a:r>
          </a:p>
        </p:txBody>
      </p:sp>
    </p:spTree>
    <p:extLst>
      <p:ext uri="{BB962C8B-B14F-4D97-AF65-F5344CB8AC3E}">
        <p14:creationId xmlns:p14="http://schemas.microsoft.com/office/powerpoint/2010/main" val="155107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6552486" cy="462759"/>
          </a:xfrm>
        </p:spPr>
        <p:txBody>
          <a:bodyPr/>
          <a:lstStyle/>
          <a:p>
            <a:r>
              <a:rPr lang="en-US" sz="2800" dirty="0"/>
              <a:t>Access initiatives by Elsevier</a:t>
            </a:r>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63311" y="1173504"/>
            <a:ext cx="4610576" cy="3046021"/>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200" b="1" dirty="0">
                <a:cs typeface="NexusSansPro-Italic" panose="020B0504030101020102" pitchFamily="34" charset="0"/>
              </a:rPr>
              <a:t>We provide a range of alternative access options to ensure everyone can access the information they need.</a:t>
            </a:r>
          </a:p>
          <a:p>
            <a:pPr>
              <a:lnSpc>
                <a:spcPct val="150000"/>
              </a:lnSpc>
            </a:pPr>
            <a:endParaRPr lang="en-US" sz="1000" dirty="0">
              <a:latin typeface="+mj-lt"/>
              <a:ea typeface="Kozuka Gothic Pr6N L" panose="020B0200000000000000" pitchFamily="34" charset="-128"/>
            </a:endParaRPr>
          </a:p>
          <a:p>
            <a:pPr>
              <a:lnSpc>
                <a:spcPct val="150000"/>
              </a:lnSpc>
            </a:pPr>
            <a:r>
              <a:rPr lang="en-GB" sz="1050" dirty="0"/>
              <a:t>Some of our key programs include:</a:t>
            </a:r>
          </a:p>
          <a:p>
            <a:pPr marL="285750" indent="-285750">
              <a:lnSpc>
                <a:spcPct val="150000"/>
              </a:lnSpc>
              <a:buFont typeface="Arial" panose="020B0604020202020204" pitchFamily="34" charset="0"/>
              <a:buChar char="•"/>
            </a:pPr>
            <a:r>
              <a:rPr lang="en-GB" sz="1000" dirty="0"/>
              <a:t>Research4Life: free or low cost access to books and journals</a:t>
            </a:r>
          </a:p>
          <a:p>
            <a:pPr marL="285750" indent="-285750">
              <a:lnSpc>
                <a:spcPct val="150000"/>
              </a:lnSpc>
              <a:buFont typeface="Arial" panose="020B0604020202020204" pitchFamily="34" charset="0"/>
              <a:buChar char="•"/>
            </a:pPr>
            <a:r>
              <a:rPr lang="en-GB" sz="1000" dirty="0"/>
              <a:t>Free media access through our newsroom</a:t>
            </a:r>
          </a:p>
          <a:p>
            <a:pPr marL="285750" indent="-285750">
              <a:lnSpc>
                <a:spcPct val="150000"/>
              </a:lnSpc>
              <a:buFont typeface="Arial" panose="020B0604020202020204" pitchFamily="34" charset="0"/>
              <a:buChar char="•"/>
            </a:pPr>
            <a:r>
              <a:rPr lang="en-GB" sz="1000" dirty="0" err="1"/>
              <a:t>InterLibrary</a:t>
            </a:r>
            <a:r>
              <a:rPr lang="en-GB" sz="1000" dirty="0"/>
              <a:t> loan</a:t>
            </a:r>
          </a:p>
          <a:p>
            <a:pPr marL="285750" indent="-285750">
              <a:lnSpc>
                <a:spcPct val="150000"/>
              </a:lnSpc>
              <a:buFont typeface="Arial" panose="020B0604020202020204" pitchFamily="34" charset="0"/>
              <a:buChar char="•"/>
            </a:pPr>
            <a:r>
              <a:rPr lang="en-GB" sz="1000" dirty="0"/>
              <a:t>Access to Research</a:t>
            </a:r>
          </a:p>
          <a:p>
            <a:pPr marL="285750" indent="-285750">
              <a:lnSpc>
                <a:spcPct val="150000"/>
              </a:lnSpc>
              <a:buFont typeface="Arial" panose="020B0604020202020204" pitchFamily="34" charset="0"/>
              <a:buChar char="•"/>
            </a:pPr>
            <a:r>
              <a:rPr lang="en-GB" sz="1000" dirty="0" err="1"/>
              <a:t>DeepDyve</a:t>
            </a:r>
            <a:endParaRPr lang="en-GB" sz="1000" dirty="0"/>
          </a:p>
          <a:p>
            <a:pPr marL="285750" indent="-285750">
              <a:lnSpc>
                <a:spcPct val="150000"/>
              </a:lnSpc>
              <a:buFont typeface="Arial" panose="020B0604020202020204" pitchFamily="34" charset="0"/>
              <a:buChar char="•"/>
            </a:pPr>
            <a:r>
              <a:rPr lang="en-GB" sz="1000" dirty="0"/>
              <a:t>Emergency Access Initiative</a:t>
            </a:r>
          </a:p>
          <a:p>
            <a:pPr marL="285750" indent="-285750">
              <a:lnSpc>
                <a:spcPct val="150000"/>
              </a:lnSpc>
              <a:buFont typeface="Arial" panose="020B0604020202020204" pitchFamily="34" charset="0"/>
              <a:buChar char="•"/>
            </a:pPr>
            <a:r>
              <a:rPr lang="en-GB" sz="1000" dirty="0"/>
              <a:t>Postdoc access program</a:t>
            </a:r>
          </a:p>
          <a:p>
            <a:pPr marL="285750" indent="-285750">
              <a:lnSpc>
                <a:spcPct val="150000"/>
              </a:lnSpc>
              <a:buFont typeface="Arial" panose="020B0604020202020204" pitchFamily="34" charset="0"/>
              <a:buChar char="•"/>
            </a:pPr>
            <a:r>
              <a:rPr lang="en-GB" sz="1000" dirty="0"/>
              <a:t>Elsevier Resource Centres…and more!</a:t>
            </a:r>
          </a:p>
          <a:p>
            <a:pPr>
              <a:lnSpc>
                <a:spcPct val="150000"/>
              </a:lnSpc>
            </a:pPr>
            <a:endParaRPr lang="en-US" sz="1000" dirty="0">
              <a:latin typeface="+mj-lt"/>
              <a:ea typeface="Kozuka Gothic Pr6N L" panose="020B0200000000000000" pitchFamily="34" charset="-128"/>
            </a:endParaRPr>
          </a:p>
        </p:txBody>
      </p:sp>
      <p:sp>
        <p:nvSpPr>
          <p:cNvPr id="20"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887" y="1354578"/>
            <a:ext cx="3530503" cy="11430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94" r="67293" b="694"/>
          <a:stretch/>
        </p:blipFill>
        <p:spPr>
          <a:xfrm>
            <a:off x="4732138" y="2455618"/>
            <a:ext cx="1649239" cy="158283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9139" y="3134872"/>
            <a:ext cx="1609113" cy="903579"/>
          </a:xfrm>
          <a:prstGeom prst="rect">
            <a:avLst/>
          </a:prstGeom>
        </p:spPr>
      </p:pic>
    </p:spTree>
    <p:extLst>
      <p:ext uri="{BB962C8B-B14F-4D97-AF65-F5344CB8AC3E}">
        <p14:creationId xmlns:p14="http://schemas.microsoft.com/office/powerpoint/2010/main" val="1819154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lstStyle/>
          <a:p>
            <a:endParaRPr lang="de-DE"/>
          </a:p>
        </p:txBody>
      </p:sp>
    </p:spTree>
    <p:extLst>
      <p:ext uri="{BB962C8B-B14F-4D97-AF65-F5344CB8AC3E}">
        <p14:creationId xmlns:p14="http://schemas.microsoft.com/office/powerpoint/2010/main" val="1802580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Appendix</a:t>
            </a:r>
          </a:p>
        </p:txBody>
      </p:sp>
    </p:spTree>
    <p:extLst>
      <p:ext uri="{BB962C8B-B14F-4D97-AF65-F5344CB8AC3E}">
        <p14:creationId xmlns:p14="http://schemas.microsoft.com/office/powerpoint/2010/main" val="419393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374517" y="4252040"/>
            <a:ext cx="4370817" cy="575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39" name="Chart 38"/>
          <p:cNvGraphicFramePr>
            <a:graphicFrameLocks/>
          </p:cNvGraphicFramePr>
          <p:nvPr>
            <p:extLst/>
          </p:nvPr>
        </p:nvGraphicFramePr>
        <p:xfrm>
          <a:off x="4634680" y="276451"/>
          <a:ext cx="4110655" cy="232621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6240841" y="4539908"/>
            <a:ext cx="2611289" cy="5757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4050" y="294766"/>
            <a:ext cx="4234006" cy="462759"/>
          </a:xfrm>
        </p:spPr>
        <p:txBody>
          <a:bodyPr/>
          <a:lstStyle/>
          <a:p>
            <a:r>
              <a:rPr lang="en-GB" sz="2800" dirty="0"/>
              <a:t>Our APCs are below market average…</a:t>
            </a:r>
            <a:endParaRPr lang="en-US" sz="2400" dirty="0"/>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64050" y="1601647"/>
            <a:ext cx="4124136" cy="2169720"/>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None/>
              <a:tabLst>
                <a:tab pos="266700" algn="l"/>
              </a:tabLst>
              <a:defRPr/>
            </a:pPr>
            <a:r>
              <a:rPr kumimoji="0" lang="en-US" sz="1300" b="0" i="0" u="none" strike="noStrike" kern="1200" cap="none" spc="0" normalizeH="0" baseline="0" noProof="0" dirty="0">
                <a:ln>
                  <a:noFill/>
                </a:ln>
                <a:solidFill>
                  <a:srgbClr val="53565A"/>
                </a:solidFill>
                <a:effectLst/>
                <a:uLnTx/>
                <a:uFillTx/>
                <a:latin typeface="Arial" panose="020B0604020202020204"/>
                <a:ea typeface="+mn-ea"/>
                <a:cs typeface="+mn-cs"/>
              </a:rPr>
              <a:t>Open access journals APC pricing:</a:t>
            </a:r>
          </a:p>
          <a:p>
            <a:pPr marL="285750" marR="0" lvl="0" indent="-28575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Char char="•"/>
              <a:tabLst>
                <a:tab pos="266700" algn="l"/>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mn-cs"/>
              </a:rPr>
              <a:t>Average APC by journals is $1687;  for Elsevier it is $1412</a:t>
            </a:r>
          </a:p>
          <a:p>
            <a:pPr marL="285750" marR="0" lvl="0" indent="-28575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Char char="•"/>
              <a:tabLst>
                <a:tab pos="266700" algn="l"/>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mn-cs"/>
              </a:rPr>
              <a:t>Elsevier’s prices range from ~$150 to ~$5000</a:t>
            </a:r>
          </a:p>
          <a:p>
            <a:pPr marL="285750" marR="0" lvl="0" indent="-28575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Char char="•"/>
              <a:tabLst>
                <a:tab pos="266700" algn="l"/>
              </a:tabLst>
              <a:defRPr/>
            </a:pPr>
            <a:endParaRPr kumimoji="0" lang="en-US" sz="5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0" indent="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None/>
              <a:tabLst>
                <a:tab pos="266700" algn="l"/>
              </a:tabLst>
              <a:defRPr/>
            </a:pPr>
            <a:r>
              <a:rPr kumimoji="0" lang="en-US" sz="1300" b="0" i="0" u="none" strike="noStrike" kern="1200" cap="none" spc="0" normalizeH="0" baseline="0" noProof="0" dirty="0">
                <a:ln>
                  <a:noFill/>
                </a:ln>
                <a:solidFill>
                  <a:srgbClr val="53565A"/>
                </a:solidFill>
                <a:effectLst/>
                <a:uLnTx/>
                <a:uFillTx/>
                <a:latin typeface="Arial" panose="020B0604020202020204"/>
                <a:ea typeface="+mn-ea"/>
                <a:cs typeface="+mn-cs"/>
              </a:rPr>
              <a:t>Hybrid journal APC pricing: </a:t>
            </a:r>
          </a:p>
          <a:p>
            <a:pPr marL="285750" marR="0" lvl="0" indent="-28575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Char char="•"/>
              <a:tabLst>
                <a:tab pos="266700" algn="l"/>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mn-cs"/>
              </a:rPr>
              <a:t>Average APC by journal is $2862; for Elsevier it is lower at $2585.</a:t>
            </a:r>
          </a:p>
          <a:p>
            <a:pPr marL="285750" marR="0" lvl="0" indent="-28575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Char char="•"/>
              <a:tabLst>
                <a:tab pos="266700" algn="l"/>
              </a:tabLst>
              <a:defRPr/>
            </a:pPr>
            <a:r>
              <a:rPr kumimoji="0" lang="en-US" sz="1200" b="0" i="0" u="none" strike="noStrike" kern="1200" cap="none" spc="0" normalizeH="0" baseline="0" noProof="0" dirty="0">
                <a:ln>
                  <a:noFill/>
                </a:ln>
                <a:solidFill>
                  <a:srgbClr val="53565A"/>
                </a:solidFill>
                <a:effectLst/>
                <a:uLnTx/>
                <a:uFillTx/>
                <a:latin typeface="Arial" panose="020B0604020202020204"/>
                <a:ea typeface="+mn-ea"/>
                <a:cs typeface="+mn-cs"/>
              </a:rPr>
              <a:t>Elsevier has broader distribution of prices which are tailored to specific communities. </a:t>
            </a:r>
          </a:p>
          <a:p>
            <a:pPr marL="0" marR="0" lvl="0" indent="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None/>
              <a:tabLst>
                <a:tab pos="266700" algn="l"/>
              </a:tabLst>
              <a:defRPr/>
            </a:pPr>
            <a:endParaRPr kumimoji="0" lang="en-US" sz="1300" b="0" i="0" u="none" strike="noStrike" kern="1200" cap="none" spc="0" normalizeH="0" baseline="0" noProof="0" dirty="0">
              <a:ln>
                <a:noFill/>
              </a:ln>
              <a:solidFill>
                <a:srgbClr val="53565A"/>
              </a:solidFill>
              <a:effectLst/>
              <a:uLnTx/>
              <a:uFillTx/>
              <a:latin typeface="Arial" panose="020B0604020202020204"/>
              <a:ea typeface="+mn-ea"/>
              <a:cs typeface="+mn-cs"/>
            </a:endParaRPr>
          </a:p>
          <a:p>
            <a:pPr marL="0" marR="0" lvl="0" indent="0" algn="l" defTabSz="685800" rtl="0" eaLnBrk="1" fontAlgn="auto" latinLnBrk="0" hangingPunct="1">
              <a:lnSpc>
                <a:spcPts val="2200"/>
              </a:lnSpc>
              <a:spcBef>
                <a:spcPts val="0"/>
              </a:spcBef>
              <a:spcAft>
                <a:spcPts val="0"/>
              </a:spcAft>
              <a:buClr>
                <a:srgbClr val="FF6C00"/>
              </a:buClr>
              <a:buSzTx/>
              <a:buFont typeface="Arial" panose="020B0604020202020204" pitchFamily="34" charset="0"/>
              <a:buNone/>
              <a:tabLst>
                <a:tab pos="266700" algn="l"/>
              </a:tabLst>
              <a:defRPr/>
            </a:pPr>
            <a:endParaRPr kumimoji="0" lang="en-US" sz="1300" b="0" i="0" u="none" strike="noStrike" kern="1200" cap="none" spc="0" normalizeH="0" baseline="0" noProof="0" dirty="0">
              <a:ln>
                <a:noFill/>
              </a:ln>
              <a:solidFill>
                <a:srgbClr val="53565A"/>
              </a:solidFill>
              <a:effectLst/>
              <a:uLnTx/>
              <a:uFillTx/>
              <a:latin typeface="Arial" panose="020B0604020202020204"/>
              <a:ea typeface="+mn-ea"/>
              <a:cs typeface="+mn-cs"/>
            </a:endParaRPr>
          </a:p>
        </p:txBody>
      </p:sp>
      <p:sp>
        <p:nvSpPr>
          <p:cNvPr id="8" name="Date Placeholder 2"/>
          <p:cNvSpPr>
            <a:spLocks noGrp="1"/>
          </p:cNvSpPr>
          <p:nvPr>
            <p:ph type="dt" sz="half" idx="10"/>
          </p:nvPr>
        </p:nvSpPr>
        <p:spPr>
          <a:xfrm>
            <a:off x="1046431" y="4717879"/>
            <a:ext cx="30861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03C47A-2488-416B-89DF-02DC664DA84B}" type="datetime1">
              <a:rPr kumimoji="0" lang="nl-NL" sz="800" b="0" i="0" u="none" strike="noStrike" kern="1200" cap="none" spc="0" normalizeH="0" baseline="0" noProof="0" smtClean="0">
                <a:ln>
                  <a:noFill/>
                </a:ln>
                <a:solidFill>
                  <a:srgbClr val="CACBC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30-10-2018</a:t>
            </a:fld>
            <a:endParaRPr kumimoji="0" lang="de-DE" sz="800" b="0" i="0" u="none" strike="noStrike" kern="1200" cap="none" spc="0" normalizeH="0" baseline="0" noProof="0" dirty="0">
              <a:ln>
                <a:noFill/>
              </a:ln>
              <a:solidFill>
                <a:srgbClr val="CACBCC"/>
              </a:solidFill>
              <a:effectLst/>
              <a:uLnTx/>
              <a:uFillTx/>
              <a:latin typeface="Arial" panose="020B0604020202020204"/>
              <a:ea typeface="+mn-ea"/>
              <a:cs typeface="+mn-cs"/>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2434" y="1570378"/>
            <a:ext cx="1076960" cy="133141"/>
          </a:xfrm>
          <a:prstGeom prst="rect">
            <a:avLst/>
          </a:prstGeom>
        </p:spPr>
      </p:pic>
      <p:sp>
        <p:nvSpPr>
          <p:cNvPr id="37" name="Rectangle 36"/>
          <p:cNvSpPr/>
          <p:nvPr/>
        </p:nvSpPr>
        <p:spPr>
          <a:xfrm>
            <a:off x="4488186" y="254553"/>
            <a:ext cx="4403645" cy="2351872"/>
          </a:xfrm>
          <a:prstGeom prst="rect">
            <a:avLst/>
          </a:pr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a:ea typeface="Kozuka Gothic Pr6N L" panose="020B0200000000000000" pitchFamily="34" charset="-128"/>
              <a:cs typeface="NexusSansPro-Italic" panose="020B0504030101020102" pitchFamily="34" charset="0"/>
            </a:endParaRPr>
          </a:p>
        </p:txBody>
      </p:sp>
      <p:sp>
        <p:nvSpPr>
          <p:cNvPr id="38" name="Rectangle 37"/>
          <p:cNvSpPr/>
          <p:nvPr/>
        </p:nvSpPr>
        <p:spPr>
          <a:xfrm>
            <a:off x="4490086" y="2740714"/>
            <a:ext cx="4433915" cy="2249118"/>
          </a:xfrm>
          <a:prstGeom prst="rect">
            <a:avLst/>
          </a:prstGeom>
          <a:noFill/>
          <a:ln w="12700" cap="flat" cmpd="sng" algn="ctr">
            <a:solidFill>
              <a:srgbClr val="A5A5A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prstClr val="black"/>
              </a:solidFill>
              <a:effectLst/>
              <a:uLnTx/>
              <a:uFillTx/>
              <a:latin typeface="Arial" panose="020B0604020202020204"/>
              <a:ea typeface="Kozuka Gothic Pr6N L" panose="020B0200000000000000" pitchFamily="34" charset="-128"/>
              <a:cs typeface="NexusSansPro-Italic" panose="020B0504030101020102" pitchFamily="34" charset="0"/>
            </a:endParaRPr>
          </a:p>
        </p:txBody>
      </p:sp>
      <p:graphicFrame>
        <p:nvGraphicFramePr>
          <p:cNvPr id="40" name="Chart 39"/>
          <p:cNvGraphicFramePr>
            <a:graphicFrameLocks/>
          </p:cNvGraphicFramePr>
          <p:nvPr>
            <p:extLst/>
          </p:nvPr>
        </p:nvGraphicFramePr>
        <p:xfrm>
          <a:off x="4750011" y="2824256"/>
          <a:ext cx="4031258" cy="1982569"/>
        </p:xfrm>
        <a:graphic>
          <a:graphicData uri="http://schemas.openxmlformats.org/drawingml/2006/chart">
            <c:chart xmlns:c="http://schemas.openxmlformats.org/drawingml/2006/chart" xmlns:r="http://schemas.openxmlformats.org/officeDocument/2006/relationships" r:id="rId5"/>
          </a:graphicData>
        </a:graphic>
      </p:graphicFrame>
      <p:cxnSp>
        <p:nvCxnSpPr>
          <p:cNvPr id="41" name="Straight Connector 40"/>
          <p:cNvCxnSpPr/>
          <p:nvPr/>
        </p:nvCxnSpPr>
        <p:spPr>
          <a:xfrm>
            <a:off x="5386657" y="3760536"/>
            <a:ext cx="3465474" cy="7626"/>
          </a:xfrm>
          <a:prstGeom prst="line">
            <a:avLst/>
          </a:prstGeom>
          <a:noFill/>
          <a:ln w="9525" cap="flat" cmpd="sng" algn="ctr">
            <a:solidFill>
              <a:srgbClr val="5B9BD5"/>
            </a:solidFill>
            <a:prstDash val="dash"/>
            <a:round/>
            <a:headEnd type="none" w="med" len="med"/>
            <a:tailEnd type="none" w="med" len="med"/>
          </a:ln>
          <a:effectLst/>
        </p:spPr>
      </p:cxnSp>
      <p:sp>
        <p:nvSpPr>
          <p:cNvPr id="42" name="TextBox 41"/>
          <p:cNvSpPr txBox="1"/>
          <p:nvPr/>
        </p:nvSpPr>
        <p:spPr>
          <a:xfrm>
            <a:off x="7852874" y="3536421"/>
            <a:ext cx="10711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a:ea typeface="Kozuka Gothic Pr6N L" panose="020B0200000000000000" pitchFamily="34" charset="-128"/>
                <a:cs typeface="NexusSansPro-Italic" panose="020B0504030101020102" pitchFamily="34" charset="0"/>
              </a:rPr>
              <a:t>Market average</a:t>
            </a:r>
          </a:p>
        </p:txBody>
      </p:sp>
      <p:cxnSp>
        <p:nvCxnSpPr>
          <p:cNvPr id="43" name="Straight Connector 42"/>
          <p:cNvCxnSpPr/>
          <p:nvPr/>
        </p:nvCxnSpPr>
        <p:spPr>
          <a:xfrm>
            <a:off x="5224753" y="1325295"/>
            <a:ext cx="3860816" cy="0"/>
          </a:xfrm>
          <a:prstGeom prst="line">
            <a:avLst/>
          </a:prstGeom>
          <a:noFill/>
          <a:ln w="9525" cap="flat" cmpd="sng" algn="ctr">
            <a:solidFill>
              <a:srgbClr val="5B9BD5"/>
            </a:solidFill>
            <a:prstDash val="dash"/>
            <a:round/>
            <a:headEnd type="none" w="med" len="med"/>
            <a:tailEnd type="none" w="med" len="med"/>
          </a:ln>
          <a:effectLst/>
        </p:spPr>
      </p:cxnSp>
      <p:sp>
        <p:nvSpPr>
          <p:cNvPr id="44" name="TextBox 43"/>
          <p:cNvSpPr txBox="1"/>
          <p:nvPr/>
        </p:nvSpPr>
        <p:spPr>
          <a:xfrm>
            <a:off x="7893952" y="1120623"/>
            <a:ext cx="107112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a:ea typeface="Kozuka Gothic Pr6N L" panose="020B0200000000000000" pitchFamily="34" charset="-128"/>
                <a:cs typeface="NexusSansPro-Italic" panose="020B0504030101020102" pitchFamily="34" charset="0"/>
              </a:rPr>
              <a:t>Market average</a:t>
            </a:r>
          </a:p>
        </p:txBody>
      </p:sp>
      <p:sp>
        <p:nvSpPr>
          <p:cNvPr id="23" name="TextBox 22"/>
          <p:cNvSpPr txBox="1"/>
          <p:nvPr/>
        </p:nvSpPr>
        <p:spPr>
          <a:xfrm>
            <a:off x="7515643" y="4792489"/>
            <a:ext cx="1449436" cy="20005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All average APCs are weighted.</a:t>
            </a:r>
          </a:p>
        </p:txBody>
      </p:sp>
      <p:sp>
        <p:nvSpPr>
          <p:cNvPr id="24" name="TextBox 23"/>
          <p:cNvSpPr txBox="1"/>
          <p:nvPr/>
        </p:nvSpPr>
        <p:spPr>
          <a:xfrm>
            <a:off x="7479019" y="2409846"/>
            <a:ext cx="1449436" cy="20005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All average APCs are weighted.</a:t>
            </a:r>
          </a:p>
        </p:txBody>
      </p:sp>
      <p:pic>
        <p:nvPicPr>
          <p:cNvPr id="36" name="Picture 35"/>
          <p:cNvPicPr>
            <a:picLocks noChangeAspect="1"/>
          </p:cNvPicPr>
          <p:nvPr/>
        </p:nvPicPr>
        <p:blipFill rotWithShape="1">
          <a:blip r:embed="rId6" cstate="print">
            <a:extLst>
              <a:ext uri="{28A0092B-C50C-407E-A947-70E740481C1C}">
                <a14:useLocalDpi xmlns:a14="http://schemas.microsoft.com/office/drawing/2010/main" val="0"/>
              </a:ext>
            </a:extLst>
          </a:blip>
          <a:srcRect l="10423" t="-5797" r="9239" b="2687"/>
          <a:stretch/>
        </p:blipFill>
        <p:spPr>
          <a:xfrm>
            <a:off x="7160042" y="4020869"/>
            <a:ext cx="817811" cy="129755"/>
          </a:xfrm>
          <a:prstGeom prst="rect">
            <a:avLst/>
          </a:prstGeom>
        </p:spPr>
      </p:pic>
      <p:sp>
        <p:nvSpPr>
          <p:cNvPr id="21" name="TextBox 20"/>
          <p:cNvSpPr txBox="1"/>
          <p:nvPr/>
        </p:nvSpPr>
        <p:spPr>
          <a:xfrm>
            <a:off x="4439983" y="2414848"/>
            <a:ext cx="2629246" cy="20005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Market average based on data available for top 6 competitors</a:t>
            </a:r>
          </a:p>
        </p:txBody>
      </p:sp>
      <p:sp>
        <p:nvSpPr>
          <p:cNvPr id="25" name="TextBox 24"/>
          <p:cNvSpPr txBox="1"/>
          <p:nvPr/>
        </p:nvSpPr>
        <p:spPr>
          <a:xfrm>
            <a:off x="4439983" y="4799102"/>
            <a:ext cx="2629246" cy="20005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Market average based on data available for top 6 competitors</a:t>
            </a:r>
          </a:p>
        </p:txBody>
      </p:sp>
    </p:spTree>
    <p:extLst>
      <p:ext uri="{BB962C8B-B14F-4D97-AF65-F5344CB8AC3E}">
        <p14:creationId xmlns:p14="http://schemas.microsoft.com/office/powerpoint/2010/main" val="201870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74431" y="4358540"/>
            <a:ext cx="8772558" cy="6786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graphicFrame>
        <p:nvGraphicFramePr>
          <p:cNvPr id="39" name="Chart 38">
            <a:extLst>
              <a:ext uri="{FF2B5EF4-FFF2-40B4-BE49-F238E27FC236}">
                <a16:creationId xmlns:a16="http://schemas.microsoft.com/office/drawing/2014/main" id="{12E37B05-F68B-48E3-B7B5-2AA6B1C18F1B}"/>
              </a:ext>
            </a:extLst>
          </p:cNvPr>
          <p:cNvGraphicFramePr>
            <a:graphicFrameLocks/>
          </p:cNvGraphicFramePr>
          <p:nvPr>
            <p:extLst/>
          </p:nvPr>
        </p:nvGraphicFramePr>
        <p:xfrm>
          <a:off x="1322070" y="407670"/>
          <a:ext cx="6499860" cy="432816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5"/>
          <p:cNvSpPr>
            <a:spLocks noGrp="1"/>
          </p:cNvSpPr>
          <p:nvPr>
            <p:ph type="title"/>
          </p:nvPr>
        </p:nvSpPr>
        <p:spPr>
          <a:xfrm>
            <a:off x="763436" y="210595"/>
            <a:ext cx="7928508" cy="462759"/>
          </a:xfrm>
        </p:spPr>
        <p:txBody>
          <a:bodyPr/>
          <a:lstStyle/>
          <a:p>
            <a:r>
              <a:rPr lang="en-US" dirty="0"/>
              <a:t>… yet deliver above average quality</a:t>
            </a:r>
          </a:p>
        </p:txBody>
      </p:sp>
      <p:sp>
        <p:nvSpPr>
          <p:cNvPr id="27" name="TextBox 26"/>
          <p:cNvSpPr txBox="1"/>
          <p:nvPr/>
        </p:nvSpPr>
        <p:spPr>
          <a:xfrm>
            <a:off x="253926" y="4664512"/>
            <a:ext cx="238073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rPr>
              <a:t>A, B, C refers to the 3 top competitors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rPr>
              <a:t>Bubble size reflect number of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endParaRPr>
          </a:p>
        </p:txBody>
      </p:sp>
      <p:cxnSp>
        <p:nvCxnSpPr>
          <p:cNvPr id="12" name="Straight Connector 11"/>
          <p:cNvCxnSpPr/>
          <p:nvPr>
            <p:custDataLst>
              <p:tags r:id="rId1"/>
            </p:custDataLst>
          </p:nvPr>
        </p:nvCxnSpPr>
        <p:spPr bwMode="gray">
          <a:xfrm>
            <a:off x="6722912" y="1538903"/>
            <a:ext cx="112" cy="37368"/>
          </a:xfrm>
          <a:prstGeom prst="line">
            <a:avLst/>
          </a:prstGeom>
          <a:ln w="6350">
            <a:solidFill>
              <a:srgbClr val="53565A"/>
            </a:solidFill>
            <a:headEnd type="none"/>
            <a:tailEnd type="none"/>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3" name="Text Placeholder 8"/>
          <p:cNvSpPr>
            <a:spLocks noGrp="1"/>
          </p:cNvSpPr>
          <p:nvPr>
            <p:custDataLst>
              <p:tags r:id="rId2"/>
            </p:custDataLst>
          </p:nvPr>
        </p:nvSpPr>
        <p:spPr bwMode="auto">
          <a:xfrm>
            <a:off x="3504672" y="4714457"/>
            <a:ext cx="2748218" cy="18545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 typeface="Arial"/>
              <a:buNone/>
              <a:tabLst/>
              <a:defRPr/>
            </a:pPr>
            <a:r>
              <a:rPr kumimoji="0" lang="en-US" alt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rPr>
              <a:t>Field Weighted Citation Impact (2012-2016)</a:t>
            </a:r>
            <a:endParaRPr kumimoji="0" 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sp>
        <p:nvSpPr>
          <p:cNvPr id="14" name="Text Placeholder 8"/>
          <p:cNvSpPr>
            <a:spLocks noGrp="1"/>
          </p:cNvSpPr>
          <p:nvPr>
            <p:custDataLst>
              <p:tags r:id="rId3"/>
            </p:custDataLst>
          </p:nvPr>
        </p:nvSpPr>
        <p:spPr bwMode="auto">
          <a:xfrm flipV="1">
            <a:off x="763436" y="1815126"/>
            <a:ext cx="196721" cy="1915393"/>
          </a:xfrm>
          <a:prstGeom prst="rect">
            <a:avLst/>
          </a:prstGeom>
          <a:noFill/>
          <a:extLst>
            <a:ext uri="{909E8E84-426E-40DD-AFC4-6F175D3DCCD1}">
              <a14:hiddenFill xmlns:a14="http://schemas.microsoft.com/office/drawing/2010/main">
                <a:solidFill>
                  <a:scrgbClr r="0" g="0" b="0"/>
                </a:solidFill>
              </a14:hiddenFill>
            </a:ext>
          </a:extLst>
        </p:spPr>
        <p:txBody>
          <a:bodyPr vert="eaVert" wrap="none" lIns="0" tIns="0" rIns="0" bIns="0" numCol="1" spcCol="0" rtlCol="0" anchor="b" anchorCtr="0">
            <a:noAutofit/>
          </a:bodyPr>
          <a:lstStyle>
            <a:lvl1pPr marL="342900" indent="-256032" algn="l" defTabSz="457200" rtl="0" eaLnBrk="1" latinLnBrk="0" hangingPunct="1">
              <a:spcBef>
                <a:spcPct val="20000"/>
              </a:spcBef>
              <a:buFont typeface="Arial"/>
              <a:buChar char="•"/>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Arial" pitchFamily="34" charset="0"/>
              <a:buChar char="-"/>
              <a:defRPr sz="1800" kern="1200">
                <a:solidFill>
                  <a:srgbClr val="53565A"/>
                </a:solidFill>
                <a:latin typeface="Arial"/>
                <a:ea typeface="+mn-ea"/>
                <a:cs typeface="+mn-cs"/>
              </a:defRPr>
            </a:lvl2pPr>
            <a:lvl3pPr marL="1143000" indent="-228600" algn="l" defTabSz="457200" rtl="0" eaLnBrk="1" latinLnBrk="0" hangingPunct="1">
              <a:spcBef>
                <a:spcPct val="20000"/>
              </a:spcBef>
              <a:buSzPct val="90000"/>
              <a:buFont typeface="Courier New" pitchFamily="49" charset="0"/>
              <a:buChar char="o"/>
              <a:defRPr sz="1600" kern="1200">
                <a:solidFill>
                  <a:srgbClr val="53565A"/>
                </a:solidFill>
                <a:latin typeface="Arial"/>
                <a:ea typeface="+mn-ea"/>
                <a:cs typeface="+mn-cs"/>
              </a:defRPr>
            </a:lvl3pPr>
            <a:lvl4pPr marL="1600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4pPr>
            <a:lvl5pPr marL="20574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5pPr>
            <a:lvl6pPr marL="25146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6pPr>
            <a:lvl7pPr marL="29718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7pPr>
            <a:lvl8pPr marL="34290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8pPr>
            <a:lvl9pPr marL="3886200" indent="-228600" algn="l" defTabSz="457200" rtl="0" eaLnBrk="1" latinLnBrk="0" hangingPunct="1">
              <a:spcBef>
                <a:spcPct val="20000"/>
              </a:spcBef>
              <a:buSzPct val="90000"/>
              <a:buFont typeface="Courier New"/>
              <a:buChar char="o"/>
              <a:defRPr sz="1600" kern="1200">
                <a:solidFill>
                  <a:srgbClr val="53565A"/>
                </a:solidFill>
                <a:latin typeface="Arial"/>
                <a:ea typeface="+mn-ea"/>
                <a:cs typeface="+mn-cs"/>
              </a:defRPr>
            </a:lvl9pPr>
          </a:lstStyle>
          <a:p>
            <a:pPr marL="0" marR="0" lvl="0" indent="0" algn="ctr" defTabSz="457200" rtl="0" eaLnBrk="1" fontAlgn="auto" latinLnBrk="0" hangingPunct="1">
              <a:lnSpc>
                <a:spcPct val="100000"/>
              </a:lnSpc>
              <a:spcBef>
                <a:spcPct val="0"/>
              </a:spcBef>
              <a:spcAft>
                <a:spcPct val="0"/>
              </a:spcAft>
              <a:buClrTx/>
              <a:buSzTx/>
              <a:buFont typeface="Arial"/>
              <a:buNone/>
              <a:tabLst/>
              <a:defRPr/>
            </a:pPr>
            <a:r>
              <a:rPr kumimoji="0" lang="en-US" altLang="en-US" sz="1100" b="0" i="0" u="none" strike="noStrike" kern="1200" cap="none" spc="0" normalizeH="0" baseline="0" noProof="0" dirty="0" err="1">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rPr>
              <a:t>Avg</a:t>
            </a:r>
            <a:r>
              <a:rPr kumimoji="0" lang="en-US" alt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rPr>
              <a:t> APC List Price 2017 ($)</a:t>
            </a:r>
            <a:endParaRPr kumimoji="0" 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cxnSp>
        <p:nvCxnSpPr>
          <p:cNvPr id="23" name="Straight Connector 22"/>
          <p:cNvCxnSpPr/>
          <p:nvPr/>
        </p:nvCxnSpPr>
        <p:spPr>
          <a:xfrm flipV="1">
            <a:off x="1754731" y="2933364"/>
            <a:ext cx="6174682" cy="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1746447" y="1923938"/>
            <a:ext cx="6143119" cy="3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738163" y="1926710"/>
            <a:ext cx="145601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DD300">
                    <a:lumMod val="75000"/>
                  </a:srgbClr>
                </a:solidFill>
                <a:effectLst/>
                <a:uLnTx/>
                <a:uFillTx/>
                <a:latin typeface="Arial" panose="020B0604020202020204"/>
                <a:ea typeface="Kozuka Gothic Pr6N L" panose="020B0200000000000000" pitchFamily="34" charset="-128"/>
                <a:cs typeface="NexusSansPro" panose="020B0504030101020102" pitchFamily="34" charset="0"/>
              </a:rPr>
              <a:t>Hybrid: AVG = $2862</a:t>
            </a:r>
          </a:p>
        </p:txBody>
      </p:sp>
      <p:sp>
        <p:nvSpPr>
          <p:cNvPr id="26" name="TextBox 25"/>
          <p:cNvSpPr txBox="1"/>
          <p:nvPr/>
        </p:nvSpPr>
        <p:spPr>
          <a:xfrm>
            <a:off x="1746447" y="2919605"/>
            <a:ext cx="133890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DD300">
                    <a:lumMod val="75000"/>
                  </a:srgbClr>
                </a:solidFill>
                <a:effectLst/>
                <a:uLnTx/>
                <a:uFillTx/>
                <a:latin typeface="Arial" panose="020B0604020202020204"/>
                <a:ea typeface="Kozuka Gothic Pr6N L" panose="020B0200000000000000" pitchFamily="34" charset="-128"/>
                <a:cs typeface="NexusSansPro" panose="020B0504030101020102" pitchFamily="34" charset="0"/>
              </a:rPr>
              <a:t>Gold: AVG = $1687</a:t>
            </a:r>
          </a:p>
        </p:txBody>
      </p:sp>
      <p:cxnSp>
        <p:nvCxnSpPr>
          <p:cNvPr id="28" name="Straight Connector 27"/>
          <p:cNvCxnSpPr/>
          <p:nvPr/>
        </p:nvCxnSpPr>
        <p:spPr>
          <a:xfrm flipH="1">
            <a:off x="5021260" y="1159115"/>
            <a:ext cx="612" cy="3241331"/>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342068" y="910468"/>
            <a:ext cx="138331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FDD300">
                    <a:lumMod val="75000"/>
                  </a:srgbClr>
                </a:solidFill>
                <a:effectLst/>
                <a:uLnTx/>
                <a:uFillTx/>
                <a:latin typeface="Arial" panose="020B0604020202020204"/>
                <a:ea typeface="Kozuka Gothic Pr6N L" panose="020B0200000000000000" pitchFamily="34" charset="-128"/>
                <a:cs typeface="NexusSansPro" panose="020B0504030101020102" pitchFamily="34" charset="0"/>
              </a:rPr>
              <a:t>World Base Line</a:t>
            </a:r>
          </a:p>
        </p:txBody>
      </p:sp>
      <p:sp>
        <p:nvSpPr>
          <p:cNvPr id="40" name="Text Placeholder 8">
            <a:extLst>
              <a:ext uri="{FF2B5EF4-FFF2-40B4-BE49-F238E27FC236}">
                <a16:creationId xmlns:a16="http://schemas.microsoft.com/office/drawing/2014/main" id="{E826F6BC-CBD4-4E05-8C23-7897B82B8842}"/>
              </a:ext>
            </a:extLst>
          </p:cNvPr>
          <p:cNvSpPr>
            <a:spLocks noGrp="1"/>
          </p:cNvSpPr>
          <p:nvPr/>
        </p:nvSpPr>
        <p:spPr bwMode="gray">
          <a:xfrm>
            <a:off x="6176010" y="1497330"/>
            <a:ext cx="1023241" cy="185450"/>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25400" tIns="0" rIns="25400" bIns="0" numCol="1" spcCol="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rPr>
              <a:t>B Hybrid</a:t>
            </a:r>
            <a:endParaRPr kumimoji="0" lang="en-US" sz="1100" b="0" i="0" u="none" strike="noStrike" kern="1200" cap="none" spc="0" normalizeH="0" baseline="0" noProof="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sp>
        <p:nvSpPr>
          <p:cNvPr id="41" name="Text Placeholder 8">
            <a:extLst>
              <a:ext uri="{FF2B5EF4-FFF2-40B4-BE49-F238E27FC236}">
                <a16:creationId xmlns:a16="http://schemas.microsoft.com/office/drawing/2014/main" id="{40DEB717-6D78-4A54-9483-EC53D27B7646}"/>
              </a:ext>
            </a:extLst>
          </p:cNvPr>
          <p:cNvSpPr>
            <a:spLocks noGrp="1"/>
          </p:cNvSpPr>
          <p:nvPr/>
        </p:nvSpPr>
        <p:spPr bwMode="gray">
          <a:xfrm>
            <a:off x="4789170" y="1581150"/>
            <a:ext cx="1023241" cy="185450"/>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25400" tIns="0" rIns="25400" bIns="0" numCol="1" spcCol="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rPr>
              <a:t>A Hybrid</a:t>
            </a:r>
            <a:endParaRPr kumimoji="0" lang="en-US" sz="1100" b="0" i="0" u="none" strike="noStrike" kern="1200" cap="none" spc="0" normalizeH="0" baseline="0" noProof="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sp>
        <p:nvSpPr>
          <p:cNvPr id="42" name="Text Placeholder 8">
            <a:extLst>
              <a:ext uri="{FF2B5EF4-FFF2-40B4-BE49-F238E27FC236}">
                <a16:creationId xmlns:a16="http://schemas.microsoft.com/office/drawing/2014/main" id="{28BCCE62-A7EA-45B8-880E-E55FB2E73C08}"/>
              </a:ext>
            </a:extLst>
          </p:cNvPr>
          <p:cNvSpPr>
            <a:spLocks noGrp="1"/>
          </p:cNvSpPr>
          <p:nvPr/>
        </p:nvSpPr>
        <p:spPr bwMode="gray">
          <a:xfrm>
            <a:off x="4149090" y="1634490"/>
            <a:ext cx="1023241" cy="185450"/>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25400" tIns="0" rIns="25400" bIns="0" numCol="1" spcCol="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white"/>
                </a:solidFill>
                <a:effectLst/>
                <a:uLnTx/>
                <a:uFillTx/>
                <a:latin typeface="Arial" panose="020B0604020202020204"/>
                <a:ea typeface="Kozuka Gothic Pr6N L" panose="020B0200000000000000" pitchFamily="34" charset="-128"/>
                <a:cs typeface="NexusSansPro" panose="020B0504030101020102" pitchFamily="34" charset="0"/>
              </a:rPr>
              <a:t>C Hybrid</a:t>
            </a:r>
            <a:endParaRPr kumimoji="0" lang="en-US" sz="1100" b="0" i="0" u="none" strike="noStrike" kern="1200" cap="none" spc="0" normalizeH="0" baseline="0" noProof="0" dirty="0">
              <a:ln>
                <a:noFill/>
              </a:ln>
              <a:solidFill>
                <a:prstClr val="white"/>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sp>
        <p:nvSpPr>
          <p:cNvPr id="43" name="Text Placeholder 8">
            <a:extLst>
              <a:ext uri="{FF2B5EF4-FFF2-40B4-BE49-F238E27FC236}">
                <a16:creationId xmlns:a16="http://schemas.microsoft.com/office/drawing/2014/main" id="{40E9A57D-B62F-406A-8652-0A30C35C55FC}"/>
              </a:ext>
            </a:extLst>
          </p:cNvPr>
          <p:cNvSpPr>
            <a:spLocks noGrp="1"/>
          </p:cNvSpPr>
          <p:nvPr/>
        </p:nvSpPr>
        <p:spPr bwMode="gray">
          <a:xfrm>
            <a:off x="4454554" y="2293737"/>
            <a:ext cx="1023241" cy="185450"/>
          </a:xfrm>
          <a:prstGeom prst="rect">
            <a:avLst/>
          </a:prstGeom>
          <a:noFill/>
          <a:extLst>
            <a:ext uri="{909E8E84-426E-40DD-AFC4-6F175D3DCCD1}">
              <a14:hiddenFill xmlns:a14="http://schemas.microsoft.com/office/drawing/2010/main">
                <a:solidFill>
                  <a:schemeClr val="accent1"/>
                </a:solidFill>
              </a14:hiddenFill>
            </a:ext>
          </a:extLst>
        </p:spPr>
        <p:txBody>
          <a:bodyPr vert="horz" wrap="square" lIns="25400" tIns="0" rIns="25400" bIns="0" numCol="1" spcCol="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rPr>
              <a:t>B Gold</a:t>
            </a:r>
            <a:endParaRPr kumimoji="0" lang="en-US" sz="11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 panose="020B0504030101020102" pitchFamily="34" charset="0"/>
              <a:sym typeface="+mn-lt"/>
            </a:endParaRPr>
          </a:p>
        </p:txBody>
      </p:sp>
      <p:sp>
        <p:nvSpPr>
          <p:cNvPr id="19" name="TextBox 18"/>
          <p:cNvSpPr txBox="1"/>
          <p:nvPr/>
        </p:nvSpPr>
        <p:spPr>
          <a:xfrm>
            <a:off x="6337612" y="4710212"/>
            <a:ext cx="2654958" cy="41549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Market average based on data available for top 6 competitors.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All average APCs are weighted.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 Sans Offc Pro" panose="020B0504030101020102" pitchFamily="34" charset="0"/>
              </a:rPr>
              <a:t>Data for C gold unavailable.</a:t>
            </a:r>
          </a:p>
        </p:txBody>
      </p:sp>
    </p:spTree>
    <p:extLst>
      <p:ext uri="{BB962C8B-B14F-4D97-AF65-F5344CB8AC3E}">
        <p14:creationId xmlns:p14="http://schemas.microsoft.com/office/powerpoint/2010/main" val="97552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66180" y="1093789"/>
            <a:ext cx="7884522" cy="2810700"/>
          </a:xfrm>
        </p:spPr>
        <p:txBody>
          <a:bodyPr/>
          <a:lstStyle/>
          <a:p>
            <a:pPr>
              <a:lnSpc>
                <a:spcPts val="2400"/>
              </a:lnSpc>
            </a:pPr>
            <a:r>
              <a:rPr lang="en-US" sz="1500" b="0" dirty="0"/>
              <a:t>We do not to charge subscribers for open access articles. When calculating subscription prices, we only take into account subscription articles. We do not double dip.</a:t>
            </a:r>
          </a:p>
          <a:p>
            <a:pPr>
              <a:lnSpc>
                <a:spcPts val="2400"/>
              </a:lnSpc>
            </a:pPr>
            <a:endParaRPr lang="en-US" sz="1500" b="0" dirty="0"/>
          </a:p>
          <a:p>
            <a:pPr marL="342900" indent="-342900">
              <a:lnSpc>
                <a:spcPct val="115000"/>
              </a:lnSpc>
              <a:spcAft>
                <a:spcPts val="0"/>
              </a:spcAft>
              <a:buFont typeface="Symbol"/>
              <a:buChar char=""/>
              <a:defRPr/>
            </a:pPr>
            <a:r>
              <a:rPr lang="en-US" sz="1400" b="0" dirty="0"/>
              <a:t>Prices of subscription journals can rise or fall. Elsevier subscription </a:t>
            </a:r>
            <a:r>
              <a:rPr lang="en-US" sz="1400" b="0" dirty="0">
                <a:solidFill>
                  <a:schemeClr val="accent2"/>
                </a:solidFill>
              </a:rPr>
              <a:t>prices depend on the number of subscription articles</a:t>
            </a:r>
            <a:r>
              <a:rPr lang="en-US" sz="1400" b="0" dirty="0"/>
              <a:t> as well variables such as </a:t>
            </a:r>
            <a:r>
              <a:rPr lang="en-US" sz="1400" b="0" dirty="0">
                <a:solidFill>
                  <a:schemeClr val="accent2"/>
                </a:solidFill>
              </a:rPr>
              <a:t>quality</a:t>
            </a:r>
            <a:r>
              <a:rPr lang="en-US" sz="1400" b="0" dirty="0"/>
              <a:t>,</a:t>
            </a:r>
            <a:r>
              <a:rPr lang="en-US" sz="1400" b="0" dirty="0">
                <a:solidFill>
                  <a:schemeClr val="accent2"/>
                </a:solidFill>
              </a:rPr>
              <a:t> usage</a:t>
            </a:r>
            <a:r>
              <a:rPr lang="en-US" sz="1400" b="0" dirty="0"/>
              <a:t>,</a:t>
            </a:r>
            <a:r>
              <a:rPr lang="en-US" sz="1400" b="0" dirty="0">
                <a:solidFill>
                  <a:schemeClr val="accent2"/>
                </a:solidFill>
              </a:rPr>
              <a:t> competitive landscape</a:t>
            </a:r>
            <a:r>
              <a:rPr lang="en-US" sz="1400" b="0" dirty="0"/>
              <a:t>.</a:t>
            </a:r>
            <a:endParaRPr lang="en-GB" sz="1400" b="0" dirty="0"/>
          </a:p>
          <a:p>
            <a:pPr marL="342900" indent="-342900">
              <a:lnSpc>
                <a:spcPct val="115000"/>
              </a:lnSpc>
              <a:spcAft>
                <a:spcPts val="0"/>
              </a:spcAft>
              <a:buFont typeface="Symbol"/>
              <a:buChar char=""/>
              <a:defRPr/>
            </a:pPr>
            <a:r>
              <a:rPr lang="en-US" sz="1400" b="0" dirty="0"/>
              <a:t>In 2018 we </a:t>
            </a:r>
            <a:r>
              <a:rPr lang="en-US" sz="1400" b="0" dirty="0">
                <a:solidFill>
                  <a:schemeClr val="accent2"/>
                </a:solidFill>
              </a:rPr>
              <a:t>adjusted</a:t>
            </a:r>
            <a:r>
              <a:rPr lang="en-US" sz="1400" b="0" dirty="0"/>
              <a:t> the subscription list prices of 12 journal titles </a:t>
            </a:r>
            <a:r>
              <a:rPr lang="en-US" sz="1400" b="0" dirty="0">
                <a:solidFill>
                  <a:schemeClr val="accent2"/>
                </a:solidFill>
              </a:rPr>
              <a:t>downwards</a:t>
            </a:r>
            <a:r>
              <a:rPr lang="en-US" sz="1400" b="0" dirty="0"/>
              <a:t> to reflect falls in subscription article volume</a:t>
            </a:r>
          </a:p>
          <a:p>
            <a:pPr marL="342900" indent="-342900">
              <a:lnSpc>
                <a:spcPct val="115000"/>
              </a:lnSpc>
              <a:spcAft>
                <a:spcPts val="0"/>
              </a:spcAft>
              <a:buFont typeface="Symbol"/>
              <a:buChar char=""/>
              <a:defRPr/>
            </a:pPr>
            <a:r>
              <a:rPr lang="en-US" sz="1400" b="0" dirty="0"/>
              <a:t>Based on a variety of factors, 102 Elsevier journals had a price change of </a:t>
            </a:r>
            <a:r>
              <a:rPr lang="en-US" sz="1400" b="0" dirty="0">
                <a:solidFill>
                  <a:schemeClr val="accent2"/>
                </a:solidFill>
              </a:rPr>
              <a:t>0% or lower </a:t>
            </a:r>
            <a:r>
              <a:rPr lang="en-US" sz="1400" b="0" dirty="0"/>
              <a:t>in 2017. In only 12 of these cases were the price changes related to growth in OA articles at the expense of subscription article volume growth </a:t>
            </a:r>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5961289" cy="462759"/>
          </a:xfrm>
        </p:spPr>
        <p:txBody>
          <a:bodyPr/>
          <a:lstStyle/>
          <a:p>
            <a:r>
              <a:rPr lang="en-US" sz="2800" dirty="0"/>
              <a:t>Committed to no double dipping</a:t>
            </a:r>
          </a:p>
        </p:txBody>
      </p:sp>
      <p:sp>
        <p:nvSpPr>
          <p:cNvPr id="6" name="Date Placeholder 2"/>
          <p:cNvSpPr>
            <a:spLocks noGrp="1"/>
          </p:cNvSpPr>
          <p:nvPr>
            <p:ph type="dt" sz="half" idx="10"/>
          </p:nvPr>
        </p:nvSpPr>
        <p:spPr>
          <a:xfrm>
            <a:off x="1046431" y="4717879"/>
            <a:ext cx="30861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703C47A-2488-416B-89DF-02DC664DA84B}" type="datetime1">
              <a:rPr kumimoji="0" lang="nl-NL" sz="800" b="0" i="0" u="none" strike="noStrike" kern="1200" cap="none" spc="0" normalizeH="0" baseline="0" noProof="0" smtClean="0">
                <a:ln>
                  <a:noFill/>
                </a:ln>
                <a:solidFill>
                  <a:srgbClr val="CACBC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30-10-2018</a:t>
            </a:fld>
            <a:endParaRPr kumimoji="0" lang="de-DE" sz="800" b="0" i="0" u="none" strike="noStrike" kern="1200" cap="none" spc="0" normalizeH="0" baseline="0" noProof="0" dirty="0">
              <a:ln>
                <a:noFill/>
              </a:ln>
              <a:solidFill>
                <a:srgbClr val="CACBCC"/>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575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C1AD90-5EF5-4966-8CC9-57299F80E2CB}" type="datetime1">
              <a:rPr kumimoji="0" lang="nl-NL" sz="800" b="0" i="0" u="none" strike="noStrike" kern="1200" cap="none" spc="0" normalizeH="0" baseline="0" noProof="0" smtClean="0">
                <a:ln>
                  <a:noFill/>
                </a:ln>
                <a:solidFill>
                  <a:srgbClr val="CACBCC"/>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30-10-2018</a:t>
            </a:fld>
            <a:endParaRPr kumimoji="0" lang="de-DE" sz="800" b="0" i="0" u="none" strike="noStrike" kern="1200" cap="none" spc="0" normalizeH="0" baseline="0" noProof="0">
              <a:ln>
                <a:noFill/>
              </a:ln>
              <a:solidFill>
                <a:srgbClr val="CACBCC"/>
              </a:solidFill>
              <a:effectLst/>
              <a:uLnTx/>
              <a:uFillTx/>
              <a:latin typeface="Arial" panose="020B0604020202020204"/>
              <a:ea typeface="+mn-ea"/>
              <a:cs typeface="+mn-cs"/>
            </a:endParaRPr>
          </a:p>
        </p:txBody>
      </p:sp>
      <p:sp>
        <p:nvSpPr>
          <p:cNvPr id="6" name="Title 1">
            <a:extLst/>
          </p:cNvPr>
          <p:cNvSpPr>
            <a:spLocks noGrp="1"/>
          </p:cNvSpPr>
          <p:nvPr>
            <p:ph type="title"/>
          </p:nvPr>
        </p:nvSpPr>
        <p:spPr>
          <a:xfrm>
            <a:off x="363311" y="380204"/>
            <a:ext cx="5961289" cy="462759"/>
          </a:xfrm>
        </p:spPr>
        <p:txBody>
          <a:bodyPr/>
          <a:lstStyle/>
          <a:p>
            <a:r>
              <a:rPr lang="en-US" sz="2800" dirty="0"/>
              <a:t>Committed to no double dipping</a:t>
            </a:r>
          </a:p>
        </p:txBody>
      </p:sp>
      <p:pic>
        <p:nvPicPr>
          <p:cNvPr id="7" name="Content Placeholder 4"/>
          <p:cNvPicPr>
            <a:picLocks noChangeAspect="1"/>
          </p:cNvPicPr>
          <p:nvPr/>
        </p:nvPicPr>
        <p:blipFill>
          <a:blip r:embed="rId3"/>
          <a:stretch>
            <a:fillRect/>
          </a:stretch>
        </p:blipFill>
        <p:spPr>
          <a:xfrm>
            <a:off x="581631" y="1023769"/>
            <a:ext cx="5868511" cy="3245993"/>
          </a:xfrm>
          <a:prstGeom prst="rect">
            <a:avLst/>
          </a:prstGeom>
        </p:spPr>
      </p:pic>
      <p:sp>
        <p:nvSpPr>
          <p:cNvPr id="9" name="TextBox 8"/>
          <p:cNvSpPr txBox="1"/>
          <p:nvPr/>
        </p:nvSpPr>
        <p:spPr>
          <a:xfrm>
            <a:off x="6577697" y="2940358"/>
            <a:ext cx="2161455" cy="4078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Italic" panose="020B0504030101020102" pitchFamily="34" charset="0"/>
                <a:hlinkClick r:id="rId4"/>
              </a:rPr>
              <a:t>http://</a:t>
            </a:r>
            <a:r>
              <a:rPr kumimoji="0" lang="en-US" sz="9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Italic" panose="020B0504030101020102" pitchFamily="34" charset="0"/>
                <a:hlinkClick r:id="rId4"/>
              </a:rPr>
              <a:t>www.elsevier.com/about/company-information/policies/pricing#Dipping</a:t>
            </a:r>
            <a:r>
              <a:rPr kumimoji="0" lang="en-US" sz="10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Italic" panose="020B0504030101020102" pitchFamily="34" charset="0"/>
                <a:hlinkClick r:id="rId4"/>
              </a:rPr>
              <a:t> </a:t>
            </a:r>
            <a:endParaRPr kumimoji="0" lang="en-US" sz="1000" b="0" i="0" u="none" strike="noStrike" kern="1200" cap="none" spc="0" normalizeH="0" baseline="0" noProof="0" dirty="0">
              <a:ln>
                <a:noFill/>
              </a:ln>
              <a:solidFill>
                <a:srgbClr val="53565A"/>
              </a:solidFill>
              <a:effectLst/>
              <a:uLnTx/>
              <a:uFillTx/>
              <a:latin typeface="Arial" panose="020B0604020202020204"/>
              <a:ea typeface="Kozuka Gothic Pr6N L" panose="020B0200000000000000" pitchFamily="34" charset="-128"/>
              <a:cs typeface="NexusSansPro-Italic" panose="020B0504030101020102"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5480" y="1701544"/>
            <a:ext cx="2045887" cy="1238814"/>
          </a:xfrm>
          <a:prstGeom prst="rect">
            <a:avLst/>
          </a:prstGeom>
        </p:spPr>
      </p:pic>
    </p:spTree>
    <p:extLst>
      <p:ext uri="{BB962C8B-B14F-4D97-AF65-F5344CB8AC3E}">
        <p14:creationId xmlns:p14="http://schemas.microsoft.com/office/powerpoint/2010/main" val="3988234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6552486" cy="462759"/>
          </a:xfrm>
        </p:spPr>
        <p:txBody>
          <a:bodyPr/>
          <a:lstStyle/>
          <a:p>
            <a:r>
              <a:rPr lang="en-US" sz="2800" dirty="0"/>
              <a:t>Our embargos strike a balance</a:t>
            </a:r>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63311" y="1173504"/>
            <a:ext cx="4610576" cy="3046021"/>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GB" sz="1100" dirty="0">
                <a:latin typeface="+mj-lt"/>
                <a:ea typeface="Kozuka Gothic Pr6N L" panose="020B0200000000000000" pitchFamily="34" charset="-128"/>
              </a:rPr>
              <a:t>They are evidence-based and are </a:t>
            </a:r>
            <a:r>
              <a:rPr lang="en-GB" sz="1100" dirty="0">
                <a:solidFill>
                  <a:schemeClr val="accent2"/>
                </a:solidFill>
                <a:latin typeface="+mj-lt"/>
                <a:ea typeface="Kozuka Gothic Pr6N L" panose="020B0200000000000000" pitchFamily="34" charset="-128"/>
              </a:rPr>
              <a:t>reviewed bi-annually</a:t>
            </a:r>
          </a:p>
          <a:p>
            <a:pPr marL="171450" indent="-171450">
              <a:lnSpc>
                <a:spcPct val="150000"/>
              </a:lnSpc>
              <a:buFont typeface="Arial" panose="020B0604020202020204" pitchFamily="34" charset="0"/>
              <a:buChar char="•"/>
            </a:pPr>
            <a:r>
              <a:rPr lang="en-GB" sz="1100" dirty="0">
                <a:solidFill>
                  <a:schemeClr val="accent2"/>
                </a:solidFill>
                <a:latin typeface="+mj-lt"/>
                <a:ea typeface="Kozuka Gothic Pr6N L" panose="020B0200000000000000" pitchFamily="34" charset="-128"/>
              </a:rPr>
              <a:t>78% </a:t>
            </a:r>
            <a:r>
              <a:rPr lang="en-GB" sz="1100" dirty="0">
                <a:latin typeface="+mj-lt"/>
                <a:ea typeface="Kozuka Gothic Pr6N L" panose="020B0200000000000000" pitchFamily="34" charset="-128"/>
              </a:rPr>
              <a:t>of journal embargos are between </a:t>
            </a:r>
            <a:r>
              <a:rPr lang="en-GB" sz="1100" dirty="0">
                <a:solidFill>
                  <a:schemeClr val="accent2"/>
                </a:solidFill>
                <a:latin typeface="+mj-lt"/>
                <a:ea typeface="Kozuka Gothic Pr6N L" panose="020B0200000000000000" pitchFamily="34" charset="-128"/>
              </a:rPr>
              <a:t>12- 24 </a:t>
            </a:r>
            <a:r>
              <a:rPr lang="en-GB" sz="1100" dirty="0">
                <a:latin typeface="+mj-lt"/>
                <a:ea typeface="Kozuka Gothic Pr6N L" panose="020B0200000000000000" pitchFamily="34" charset="-128"/>
              </a:rPr>
              <a:t>months</a:t>
            </a:r>
          </a:p>
          <a:p>
            <a:pPr marL="171450" indent="-171450">
              <a:lnSpc>
                <a:spcPct val="150000"/>
              </a:lnSpc>
              <a:buFont typeface="Arial" panose="020B0604020202020204" pitchFamily="34" charset="0"/>
              <a:buChar char="•"/>
            </a:pPr>
            <a:r>
              <a:rPr lang="en-US" sz="1100" dirty="0">
                <a:latin typeface="+mj-lt"/>
                <a:ea typeface="Kozuka Gothic Pr6N L" panose="020B0200000000000000" pitchFamily="34" charset="-128"/>
              </a:rPr>
              <a:t>We facilitate funder exceptions by agreement:</a:t>
            </a:r>
          </a:p>
          <a:p>
            <a:pPr lvl="2">
              <a:lnSpc>
                <a:spcPct val="150000"/>
              </a:lnSpc>
              <a:buFont typeface="Wingdings" panose="05000000000000000000" pitchFamily="2" charset="2"/>
              <a:buChar char="ü"/>
            </a:pPr>
            <a:r>
              <a:rPr lang="en-US" sz="1000" dirty="0">
                <a:solidFill>
                  <a:srgbClr val="FF6C00"/>
                </a:solidFill>
                <a:latin typeface="+mj-lt"/>
                <a:ea typeface="Kozuka Gothic Pr6N L" panose="020B0200000000000000" pitchFamily="34" charset="-128"/>
              </a:rPr>
              <a:t>12</a:t>
            </a:r>
            <a:r>
              <a:rPr lang="en-US" sz="1000" dirty="0">
                <a:latin typeface="+mj-lt"/>
                <a:ea typeface="Kozuka Gothic Pr6N L" panose="020B0200000000000000" pitchFamily="34" charset="-128"/>
              </a:rPr>
              <a:t> month exception for US authors to reflect national dialogue with all stakeholders on open access</a:t>
            </a:r>
          </a:p>
          <a:p>
            <a:pPr lvl="2">
              <a:lnSpc>
                <a:spcPct val="150000"/>
              </a:lnSpc>
              <a:buFont typeface="Wingdings" panose="05000000000000000000" pitchFamily="2" charset="2"/>
              <a:buChar char="ü"/>
            </a:pPr>
            <a:r>
              <a:rPr lang="en-US" sz="1000" dirty="0">
                <a:solidFill>
                  <a:srgbClr val="FF6C00"/>
                </a:solidFill>
                <a:latin typeface="+mj-lt"/>
                <a:ea typeface="Kozuka Gothic Pr6N L" panose="020B0200000000000000" pitchFamily="34" charset="-128"/>
              </a:rPr>
              <a:t>12- 24 </a:t>
            </a:r>
            <a:r>
              <a:rPr lang="en-US" sz="1000" dirty="0">
                <a:latin typeface="+mj-lt"/>
                <a:ea typeface="Kozuka Gothic Pr6N L" panose="020B0200000000000000" pitchFamily="34" charset="-128"/>
              </a:rPr>
              <a:t>month embargo periods for UK researchers to reflect national policy discussions and a gold first approach</a:t>
            </a:r>
          </a:p>
          <a:p>
            <a:pPr marL="171450" indent="-171450">
              <a:lnSpc>
                <a:spcPct val="150000"/>
              </a:lnSpc>
              <a:buFont typeface="Arial" panose="020B0604020202020204" pitchFamily="34" charset="0"/>
              <a:buChar char="•"/>
            </a:pPr>
            <a:r>
              <a:rPr lang="en-US" sz="1100" dirty="0">
                <a:latin typeface="+mj-lt"/>
                <a:ea typeface="Kozuka Gothic Pr6N L" panose="020B0200000000000000" pitchFamily="34" charset="-128"/>
              </a:rPr>
              <a:t>Working to provide the infrastructure needed to make it easier for IR’s to provide free access:</a:t>
            </a:r>
          </a:p>
          <a:p>
            <a:pPr lvl="2">
              <a:lnSpc>
                <a:spcPct val="150000"/>
              </a:lnSpc>
              <a:buFont typeface="Wingdings" panose="05000000000000000000" pitchFamily="2" charset="2"/>
              <a:buChar char="ü"/>
            </a:pPr>
            <a:r>
              <a:rPr lang="en-US" sz="1000" dirty="0">
                <a:latin typeface="+mj-lt"/>
                <a:ea typeface="Kozuka Gothic Pr6N L" panose="020B0200000000000000" pitchFamily="34" charset="-128"/>
              </a:rPr>
              <a:t>API program with embargo end dates </a:t>
            </a:r>
          </a:p>
          <a:p>
            <a:pPr lvl="2">
              <a:lnSpc>
                <a:spcPct val="150000"/>
              </a:lnSpc>
              <a:buFont typeface="Wingdings" panose="05000000000000000000" pitchFamily="2" charset="2"/>
              <a:buChar char="ü"/>
            </a:pPr>
            <a:r>
              <a:rPr lang="en-US" sz="1000" dirty="0">
                <a:latin typeface="+mj-lt"/>
                <a:ea typeface="Kozuka Gothic Pr6N L" panose="020B0200000000000000" pitchFamily="34" charset="-128"/>
              </a:rPr>
              <a:t>Journal embargo finder</a:t>
            </a:r>
          </a:p>
          <a:p>
            <a:pPr lvl="2">
              <a:lnSpc>
                <a:spcPct val="150000"/>
              </a:lnSpc>
              <a:buFont typeface="Wingdings" panose="05000000000000000000" pitchFamily="2" charset="2"/>
              <a:buChar char="ü"/>
            </a:pPr>
            <a:r>
              <a:rPr lang="en-US" sz="1000" dirty="0">
                <a:latin typeface="+mj-lt"/>
                <a:ea typeface="Kozuka Gothic Pr6N L" panose="020B0200000000000000" pitchFamily="34" charset="-128"/>
              </a:rPr>
              <a:t>CHORUS </a:t>
            </a:r>
          </a:p>
        </p:txBody>
      </p:sp>
      <p:sp>
        <p:nvSpPr>
          <p:cNvPr id="20"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graphicFrame>
        <p:nvGraphicFramePr>
          <p:cNvPr id="7" name="Chart 6"/>
          <p:cNvGraphicFramePr/>
          <p:nvPr>
            <p:extLst>
              <p:ext uri="{D42A27DB-BD31-4B8C-83A1-F6EECF244321}">
                <p14:modId xmlns:p14="http://schemas.microsoft.com/office/powerpoint/2010/main" val="1431491708"/>
              </p:ext>
            </p:extLst>
          </p:nvPr>
        </p:nvGraphicFramePr>
        <p:xfrm>
          <a:off x="5605929" y="1490257"/>
          <a:ext cx="2820422" cy="2113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062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2580" y="383950"/>
            <a:ext cx="7928508" cy="462759"/>
          </a:xfrm>
        </p:spPr>
        <p:txBody>
          <a:bodyPr/>
          <a:lstStyle/>
          <a:p>
            <a:r>
              <a:rPr lang="en-US" sz="2800" dirty="0"/>
              <a:t>In this section…</a:t>
            </a:r>
          </a:p>
        </p:txBody>
      </p:sp>
      <p:sp>
        <p:nvSpPr>
          <p:cNvPr id="3" name="Text Placeholder 2"/>
          <p:cNvSpPr>
            <a:spLocks noGrp="1"/>
          </p:cNvSpPr>
          <p:nvPr>
            <p:ph type="body" sz="quarter" idx="13"/>
          </p:nvPr>
        </p:nvSpPr>
        <p:spPr>
          <a:xfrm>
            <a:off x="772579" y="982192"/>
            <a:ext cx="7928509" cy="3083372"/>
          </a:xfrm>
        </p:spPr>
        <p:txBody>
          <a:bodyPr/>
          <a:lstStyle/>
          <a:p>
            <a:pPr marL="285750" indent="-285750">
              <a:buFont typeface="Arial" panose="020B0604020202020204" pitchFamily="34" charset="0"/>
              <a:buChar char="•"/>
            </a:pPr>
            <a:r>
              <a:rPr lang="en-US" dirty="0"/>
              <a:t>Infographic: What do publishers do</a:t>
            </a:r>
          </a:p>
          <a:p>
            <a:pPr marL="285750" indent="-285750">
              <a:buFont typeface="Arial" panose="020B0604020202020204" pitchFamily="34" charset="0"/>
              <a:buChar char="•"/>
            </a:pPr>
            <a:r>
              <a:rPr lang="en-US" dirty="0"/>
              <a:t>Infographic: What we do to increase performance: journals example</a:t>
            </a:r>
          </a:p>
          <a:p>
            <a:pPr marL="285750" indent="-285750">
              <a:buFont typeface="Arial" panose="020B0604020202020204" pitchFamily="34" charset="0"/>
              <a:buChar char="•"/>
            </a:pPr>
            <a:r>
              <a:rPr lang="en-US" dirty="0"/>
              <a:t>Stats: OA can increase the visibility of research but it does not (yet) impact citations</a:t>
            </a:r>
          </a:p>
          <a:p>
            <a:pPr marL="285750" indent="-285750">
              <a:buFont typeface="Arial" panose="020B0604020202020204" pitchFamily="34" charset="0"/>
              <a:buChar char="•"/>
            </a:pPr>
            <a:r>
              <a:rPr lang="en-US" dirty="0"/>
              <a:t>Copyright</a:t>
            </a:r>
          </a:p>
          <a:p>
            <a:pPr marL="285750" indent="-285750">
              <a:buFont typeface="Arial" panose="020B0604020202020204" pitchFamily="34" charset="0"/>
              <a:buChar char="•"/>
            </a:pPr>
            <a:r>
              <a:rPr lang="en-US" dirty="0"/>
              <a:t>Reuse license options for gold OA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sp>
        <p:nvSpPr>
          <p:cNvPr id="6" name="Text Placeholder 2"/>
          <p:cNvSpPr txBox="1">
            <a:spLocks/>
          </p:cNvSpPr>
          <p:nvPr/>
        </p:nvSpPr>
        <p:spPr>
          <a:xfrm>
            <a:off x="4913171" y="914691"/>
            <a:ext cx="4348060" cy="3635375"/>
          </a:xfrm>
          <a:prstGeom prst="rect">
            <a:avLst/>
          </a:prstGeom>
        </p:spPr>
        <p:txBody>
          <a:bodyPr vert="horz" lIns="91440" tIns="0" rIns="91440" bIns="45720" rtlCol="0">
            <a:noAutofit/>
          </a:bodyPr>
          <a:lstStyle>
            <a:lvl1pPr marL="0" indent="0" algn="l" defTabSz="685800" rtl="0" eaLnBrk="1" latinLnBrk="0" hangingPunct="1">
              <a:lnSpc>
                <a:spcPts val="3400"/>
              </a:lnSpc>
              <a:spcBef>
                <a:spcPts val="0"/>
              </a:spcBef>
              <a:buClr>
                <a:srgbClr val="FF6C00"/>
              </a:buClr>
              <a:buFont typeface="Arial" panose="020B0604020202020204" pitchFamily="34" charset="0"/>
              <a:buNone/>
              <a:tabLst>
                <a:tab pos="266700" algn="l"/>
              </a:tabLst>
              <a:defRPr sz="1800" b="1" kern="1200">
                <a:solidFill>
                  <a:schemeClr val="tx1"/>
                </a:solidFill>
                <a:latin typeface="+mn-lt"/>
                <a:ea typeface="+mn-ea"/>
                <a:cs typeface="+mn-cs"/>
              </a:defRPr>
            </a:lvl1pPr>
            <a:lvl2pPr marL="360363" indent="-360363" algn="l" defTabSz="685800" rtl="0" eaLnBrk="1" latinLnBrk="0" hangingPunct="1">
              <a:lnSpc>
                <a:spcPts val="3400"/>
              </a:lnSpc>
              <a:spcBef>
                <a:spcPts val="375"/>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3400"/>
              </a:lnSpc>
              <a:spcBef>
                <a:spcPts val="375"/>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
        <p:nvSpPr>
          <p:cNvPr id="7" name="Text Placeholder 2"/>
          <p:cNvSpPr txBox="1">
            <a:spLocks/>
          </p:cNvSpPr>
          <p:nvPr/>
        </p:nvSpPr>
        <p:spPr>
          <a:xfrm>
            <a:off x="4979963" y="948441"/>
            <a:ext cx="3812345" cy="3635375"/>
          </a:xfrm>
          <a:prstGeom prst="rect">
            <a:avLst/>
          </a:prstGeom>
        </p:spPr>
        <p:txBody>
          <a:bodyPr vert="horz" lIns="91440" tIns="0" rIns="91440" bIns="45720" rtlCol="0">
            <a:noAutofit/>
          </a:bodyPr>
          <a:lstStyle>
            <a:lvl1pPr marL="0" indent="0" algn="l" defTabSz="685800" rtl="0" eaLnBrk="1" latinLnBrk="0" hangingPunct="1">
              <a:lnSpc>
                <a:spcPts val="3400"/>
              </a:lnSpc>
              <a:spcBef>
                <a:spcPts val="0"/>
              </a:spcBef>
              <a:buClr>
                <a:srgbClr val="FF6C00"/>
              </a:buClr>
              <a:buFont typeface="Arial" panose="020B0604020202020204" pitchFamily="34" charset="0"/>
              <a:buNone/>
              <a:tabLst>
                <a:tab pos="266700" algn="l"/>
              </a:tabLst>
              <a:defRPr sz="1800" b="1" kern="1200">
                <a:solidFill>
                  <a:schemeClr val="tx1"/>
                </a:solidFill>
                <a:latin typeface="+mn-lt"/>
                <a:ea typeface="+mn-ea"/>
                <a:cs typeface="+mn-cs"/>
              </a:defRPr>
            </a:lvl1pPr>
            <a:lvl2pPr marL="360363" indent="-360363" algn="l" defTabSz="685800" rtl="0" eaLnBrk="1" latinLnBrk="0" hangingPunct="1">
              <a:lnSpc>
                <a:spcPts val="3400"/>
              </a:lnSpc>
              <a:spcBef>
                <a:spcPts val="375"/>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3400"/>
              </a:lnSpc>
              <a:spcBef>
                <a:spcPts val="375"/>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8077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4125018" cy="462759"/>
          </a:xfrm>
        </p:spPr>
        <p:txBody>
          <a:bodyPr/>
          <a:lstStyle/>
          <a:p>
            <a:r>
              <a:rPr lang="en-US" sz="2800" dirty="0"/>
              <a:t>OA can increase the visibility of research… </a:t>
            </a:r>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73800" y="1691341"/>
            <a:ext cx="4210900" cy="2220260"/>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GB" sz="1400" dirty="0"/>
              <a:t>Randomised controlled trial of gold OA vs. subscription-access articles showed </a:t>
            </a:r>
            <a:r>
              <a:rPr lang="en-GB" sz="1400" b="1" dirty="0">
                <a:solidFill>
                  <a:schemeClr val="accent2"/>
                </a:solidFill>
              </a:rPr>
              <a:t>increased</a:t>
            </a:r>
            <a:r>
              <a:rPr lang="en-GB" sz="1400" dirty="0"/>
              <a:t> HTML and PDF </a:t>
            </a:r>
            <a:r>
              <a:rPr lang="en-GB" sz="1400" b="1" dirty="0">
                <a:solidFill>
                  <a:schemeClr val="accent2"/>
                </a:solidFill>
              </a:rPr>
              <a:t>downloads</a:t>
            </a:r>
            <a:r>
              <a:rPr lang="en-GB" sz="1400" dirty="0"/>
              <a:t> and </a:t>
            </a:r>
            <a:r>
              <a:rPr lang="en-GB" sz="1400" b="1" dirty="0">
                <a:solidFill>
                  <a:schemeClr val="accent2"/>
                </a:solidFill>
              </a:rPr>
              <a:t>unique visitors </a:t>
            </a:r>
            <a:r>
              <a:rPr lang="en-GB" sz="1400" dirty="0"/>
              <a:t>in the first 12 months after publication for OA articles.</a:t>
            </a:r>
          </a:p>
        </p:txBody>
      </p:sp>
      <p:graphicFrame>
        <p:nvGraphicFramePr>
          <p:cNvPr id="18" name="Grafiek 10">
            <a:extLst>
              <a:ext uri="{FF2B5EF4-FFF2-40B4-BE49-F238E27FC236}">
                <a16:creationId xmlns:a16="http://schemas.microsoft.com/office/drawing/2014/main" id="{286C44ED-AD81-4D76-8E7D-C3195637861F}"/>
              </a:ext>
            </a:extLst>
          </p:cNvPr>
          <p:cNvGraphicFramePr>
            <a:graphicFrameLocks/>
          </p:cNvGraphicFramePr>
          <p:nvPr>
            <p:extLst>
              <p:ext uri="{D42A27DB-BD31-4B8C-83A1-F6EECF244321}">
                <p14:modId xmlns:p14="http://schemas.microsoft.com/office/powerpoint/2010/main" val="1560321088"/>
              </p:ext>
            </p:extLst>
          </p:nvPr>
        </p:nvGraphicFramePr>
        <p:xfrm>
          <a:off x="4884514" y="987425"/>
          <a:ext cx="3407222" cy="3168650"/>
        </p:xfrm>
        <a:graphic>
          <a:graphicData uri="http://schemas.openxmlformats.org/drawingml/2006/chart">
            <c:chart xmlns:c="http://schemas.openxmlformats.org/drawingml/2006/chart" xmlns:r="http://schemas.openxmlformats.org/officeDocument/2006/relationships" r:id="rId2"/>
          </a:graphicData>
        </a:graphic>
      </p:graphicFrame>
      <p:sp>
        <p:nvSpPr>
          <p:cNvPr id="20"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7" name="Rectangle 6"/>
          <p:cNvSpPr/>
          <p:nvPr/>
        </p:nvSpPr>
        <p:spPr>
          <a:xfrm>
            <a:off x="373800" y="3720817"/>
            <a:ext cx="2728353" cy="584775"/>
          </a:xfrm>
          <a:prstGeom prst="rect">
            <a:avLst/>
          </a:prstGeom>
        </p:spPr>
        <p:txBody>
          <a:bodyPr wrap="square">
            <a:spAutoFit/>
          </a:bodyPr>
          <a:lstStyle/>
          <a:p>
            <a:pPr defTabSz="457200"/>
            <a:r>
              <a:rPr lang="en-GB" sz="800" dirty="0">
                <a:solidFill>
                  <a:srgbClr val="A7A8AA"/>
                </a:solidFill>
                <a:latin typeface="+mj-lt"/>
                <a:ea typeface="Kozuka Gothic Pr6N L" panose="020B0200000000000000" pitchFamily="34" charset="-128"/>
                <a:cs typeface="NexusSansPro" panose="020B0504030101020102" pitchFamily="34" charset="0"/>
              </a:rPr>
              <a:t>Source: Davis, P.M. (2010) </a:t>
            </a:r>
            <a:r>
              <a:rPr lang="en-GB" sz="800" i="1" dirty="0">
                <a:solidFill>
                  <a:srgbClr val="A7A8AA"/>
                </a:solidFill>
                <a:latin typeface="+mj-lt"/>
                <a:ea typeface="Kozuka Gothic Pr6N L" panose="020B0200000000000000" pitchFamily="34" charset="-128"/>
                <a:cs typeface="NexusSansPro" panose="020B0504030101020102" pitchFamily="34" charset="0"/>
              </a:rPr>
              <a:t>Does Open Access Lead to Increased Readership and Citations? A Randomized Controlled Trial of Articles Published in APS Journals</a:t>
            </a:r>
            <a:r>
              <a:rPr lang="en-GB" sz="800" dirty="0">
                <a:solidFill>
                  <a:srgbClr val="A7A8AA"/>
                </a:solidFill>
                <a:latin typeface="+mj-lt"/>
                <a:ea typeface="Kozuka Gothic Pr6N L" panose="020B0200000000000000" pitchFamily="34" charset="-128"/>
                <a:cs typeface="NexusSansPro" panose="020B0504030101020102" pitchFamily="34" charset="0"/>
              </a:rPr>
              <a:t>, Physiologist 53 (6) pp. 197-201k</a:t>
            </a:r>
            <a:endParaRPr lang="en-US" sz="800" dirty="0">
              <a:solidFill>
                <a:srgbClr val="A7A8AA"/>
              </a:solidFill>
              <a:latin typeface="+mj-lt"/>
              <a:ea typeface="Kozuka Gothic Pr6N L" panose="020B0200000000000000" pitchFamily="34" charset="-128"/>
              <a:cs typeface="NexusSansPro" panose="020B0504030101020102" pitchFamily="34" charset="0"/>
            </a:endParaRPr>
          </a:p>
        </p:txBody>
      </p:sp>
    </p:spTree>
    <p:extLst>
      <p:ext uri="{BB962C8B-B14F-4D97-AF65-F5344CB8AC3E}">
        <p14:creationId xmlns:p14="http://schemas.microsoft.com/office/powerpoint/2010/main" val="19872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7354748" cy="2010596"/>
          </a:xfrm>
        </p:spPr>
        <p:txBody>
          <a:bodyPr/>
          <a:lstStyle/>
          <a:p>
            <a:r>
              <a:rPr lang="en-US" dirty="0"/>
              <a:t>What is open access (OA)?</a:t>
            </a:r>
          </a:p>
        </p:txBody>
      </p:sp>
      <p:sp>
        <p:nvSpPr>
          <p:cNvPr id="5" name="Text Placeholder 4"/>
          <p:cNvSpPr>
            <a:spLocks noGrp="1"/>
          </p:cNvSpPr>
          <p:nvPr>
            <p:ph type="body" sz="quarter" idx="13"/>
          </p:nvPr>
        </p:nvSpPr>
        <p:spPr/>
        <p:txBody>
          <a:bodyPr/>
          <a:lstStyle/>
          <a:p>
            <a:endParaRPr lang="en-US"/>
          </a:p>
        </p:txBody>
      </p:sp>
      <p:sp>
        <p:nvSpPr>
          <p:cNvPr id="7" name="TextBox 6"/>
          <p:cNvSpPr txBox="1"/>
          <p:nvPr/>
        </p:nvSpPr>
        <p:spPr>
          <a:xfrm>
            <a:off x="372714" y="3080825"/>
            <a:ext cx="8834085" cy="553998"/>
          </a:xfrm>
          <a:prstGeom prst="rect">
            <a:avLst/>
          </a:prstGeom>
        </p:spPr>
        <p:txBody>
          <a:bodyPr vert="horz" lIns="91440" tIns="0" rIns="91440" bIns="45720" rtlCol="0">
            <a:noAutofit/>
          </a:bodyPr>
          <a:lstStyle>
            <a:lvl1pPr indent="0" defTabSz="685800">
              <a:lnSpc>
                <a:spcPct val="100000"/>
              </a:lnSpc>
              <a:spcBef>
                <a:spcPts val="0"/>
              </a:spcBef>
              <a:buClr>
                <a:srgbClr val="FF6C00"/>
              </a:buClr>
              <a:buFont typeface="Arial" panose="020B0604020202020204" pitchFamily="34" charset="0"/>
              <a:buNone/>
              <a:tabLst>
                <a:tab pos="266700" algn="l"/>
              </a:tabLst>
              <a:defRPr sz="3000">
                <a:solidFill>
                  <a:srgbClr val="FF6C00"/>
                </a:solidFill>
              </a:defRPr>
            </a:lvl1pPr>
            <a:lvl2pPr marL="342900" indent="0" defTabSz="685800">
              <a:lnSpc>
                <a:spcPts val="3600"/>
              </a:lnSpc>
              <a:spcBef>
                <a:spcPts val="375"/>
              </a:spcBef>
              <a:buClr>
                <a:srgbClr val="FF6C00"/>
              </a:buClr>
              <a:buFont typeface="Arial" panose="020B0604020202020204" pitchFamily="34" charset="0"/>
              <a:buNone/>
              <a:defRPr sz="3000">
                <a:solidFill>
                  <a:srgbClr val="FF6C00"/>
                </a:solidFill>
              </a:defRPr>
            </a:lvl2pPr>
            <a:lvl3pPr marL="685800" indent="0" defTabSz="685800">
              <a:lnSpc>
                <a:spcPts val="3600"/>
              </a:lnSpc>
              <a:spcBef>
                <a:spcPts val="375"/>
              </a:spcBef>
              <a:buClr>
                <a:srgbClr val="FF6C00"/>
              </a:buClr>
              <a:buFont typeface="Arial" panose="020B0604020202020204" pitchFamily="34" charset="0"/>
              <a:buNone/>
              <a:defRPr sz="3000">
                <a:solidFill>
                  <a:srgbClr val="FF6C00"/>
                </a:solidFill>
              </a:defRPr>
            </a:lvl3pPr>
            <a:lvl4pPr marL="1028700" indent="0" defTabSz="685800">
              <a:lnSpc>
                <a:spcPts val="3600"/>
              </a:lnSpc>
              <a:spcBef>
                <a:spcPts val="375"/>
              </a:spcBef>
              <a:buClr>
                <a:srgbClr val="FF6C00"/>
              </a:buClr>
              <a:buFont typeface="Arial" panose="020B0604020202020204" pitchFamily="34" charset="0"/>
              <a:buNone/>
              <a:defRPr sz="3000">
                <a:solidFill>
                  <a:srgbClr val="FF6C00"/>
                </a:solidFill>
              </a:defRPr>
            </a:lvl4pPr>
            <a:lvl5pPr marL="1371600" indent="0" defTabSz="685800">
              <a:lnSpc>
                <a:spcPts val="3600"/>
              </a:lnSpc>
              <a:spcBef>
                <a:spcPts val="375"/>
              </a:spcBef>
              <a:buClr>
                <a:srgbClr val="FF6C00"/>
              </a:buClr>
              <a:buFont typeface="Arial" panose="020B0604020202020204" pitchFamily="34" charset="0"/>
              <a:buNone/>
              <a:defRPr sz="3000">
                <a:solidFill>
                  <a:srgbClr val="FF6C00"/>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2800" dirty="0"/>
              <a:t>Types of open access and</a:t>
            </a:r>
          </a:p>
          <a:p>
            <a:r>
              <a:rPr lang="en-US" sz="2800" dirty="0"/>
              <a:t>its use around the world</a:t>
            </a:r>
          </a:p>
        </p:txBody>
      </p:sp>
    </p:spTree>
    <p:extLst>
      <p:ext uri="{BB962C8B-B14F-4D97-AF65-F5344CB8AC3E}">
        <p14:creationId xmlns:p14="http://schemas.microsoft.com/office/powerpoint/2010/main" val="2076671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4125018" cy="462759"/>
          </a:xfrm>
        </p:spPr>
        <p:txBody>
          <a:bodyPr/>
          <a:lstStyle/>
          <a:p>
            <a:r>
              <a:rPr lang="en-US" sz="2800" dirty="0"/>
              <a:t>…but it doesn’t (yet) impact citations </a:t>
            </a:r>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63311" y="1890250"/>
            <a:ext cx="4210900" cy="2220260"/>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100" dirty="0"/>
              <a:t>No clear citation advantage for gold open access articles</a:t>
            </a:r>
          </a:p>
          <a:p>
            <a:pPr marL="285750" indent="-285750">
              <a:lnSpc>
                <a:spcPct val="150000"/>
              </a:lnSpc>
              <a:buFont typeface="Arial" panose="020B0604020202020204" pitchFamily="34" charset="0"/>
              <a:buChar char="•"/>
            </a:pPr>
            <a:r>
              <a:rPr lang="en-US" sz="1100" dirty="0"/>
              <a:t>Studies do show what impacts citations: </a:t>
            </a:r>
          </a:p>
          <a:p>
            <a:pPr marL="742950" lvl="1" indent="-285750">
              <a:lnSpc>
                <a:spcPct val="150000"/>
              </a:lnSpc>
              <a:buFont typeface="Wingdings" panose="05000000000000000000" pitchFamily="2" charset="2"/>
              <a:buChar char="Ø"/>
            </a:pPr>
            <a:r>
              <a:rPr lang="en-US" sz="1100" dirty="0"/>
              <a:t>Research quality </a:t>
            </a:r>
          </a:p>
          <a:p>
            <a:pPr marL="742950" lvl="1" indent="-285750">
              <a:lnSpc>
                <a:spcPct val="150000"/>
              </a:lnSpc>
              <a:buFont typeface="Wingdings" panose="05000000000000000000" pitchFamily="2" charset="2"/>
              <a:buChar char="Ø"/>
            </a:pPr>
            <a:r>
              <a:rPr lang="en-US" sz="1100" dirty="0"/>
              <a:t>Article type </a:t>
            </a:r>
          </a:p>
          <a:p>
            <a:pPr marL="742950" lvl="1" indent="-285750">
              <a:lnSpc>
                <a:spcPct val="150000"/>
              </a:lnSpc>
              <a:buFont typeface="Wingdings" panose="05000000000000000000" pitchFamily="2" charset="2"/>
              <a:buChar char="Ø"/>
            </a:pPr>
            <a:r>
              <a:rPr lang="en-US" sz="1100" dirty="0"/>
              <a:t>Team size </a:t>
            </a:r>
          </a:p>
          <a:p>
            <a:pPr marL="285750" indent="-285750">
              <a:lnSpc>
                <a:spcPct val="150000"/>
              </a:lnSpc>
              <a:buFont typeface="Arial" panose="020B0604020202020204" pitchFamily="34" charset="0"/>
              <a:buChar char="•"/>
            </a:pPr>
            <a:r>
              <a:rPr lang="en-US" sz="1100" dirty="0"/>
              <a:t>Studies need to :</a:t>
            </a:r>
          </a:p>
          <a:p>
            <a:pPr marL="742950" lvl="1" indent="-285750">
              <a:lnSpc>
                <a:spcPct val="150000"/>
              </a:lnSpc>
              <a:buFont typeface="Wingdings" panose="05000000000000000000" pitchFamily="2" charset="2"/>
              <a:buChar char="Ø"/>
            </a:pPr>
            <a:r>
              <a:rPr lang="en-US" sz="1100" dirty="0"/>
              <a:t>Be careful with selection bias</a:t>
            </a:r>
          </a:p>
          <a:p>
            <a:pPr marL="742950" lvl="1" indent="-285750">
              <a:lnSpc>
                <a:spcPct val="150000"/>
              </a:lnSpc>
              <a:buFont typeface="Wingdings" panose="05000000000000000000" pitchFamily="2" charset="2"/>
              <a:buChar char="Ø"/>
            </a:pPr>
            <a:r>
              <a:rPr lang="en-US" sz="1100" dirty="0"/>
              <a:t>Control for factors that impact citations</a:t>
            </a:r>
          </a:p>
          <a:p>
            <a:pPr marL="742950" lvl="1" indent="-285750">
              <a:lnSpc>
                <a:spcPct val="150000"/>
              </a:lnSpc>
              <a:buFont typeface="Wingdings" panose="05000000000000000000" pitchFamily="2" charset="2"/>
              <a:buChar char="Ø"/>
            </a:pPr>
            <a:r>
              <a:rPr lang="en-US" sz="1100" dirty="0"/>
              <a:t>Be clear on the definition of OA  </a:t>
            </a:r>
          </a:p>
        </p:txBody>
      </p:sp>
      <p:graphicFrame>
        <p:nvGraphicFramePr>
          <p:cNvPr id="18" name="Grafiek 10">
            <a:extLst>
              <a:ext uri="{FF2B5EF4-FFF2-40B4-BE49-F238E27FC236}">
                <a16:creationId xmlns:a16="http://schemas.microsoft.com/office/drawing/2014/main" id="{286C44ED-AD81-4D76-8E7D-C3195637861F}"/>
              </a:ext>
            </a:extLst>
          </p:cNvPr>
          <p:cNvGraphicFramePr>
            <a:graphicFrameLocks/>
          </p:cNvGraphicFramePr>
          <p:nvPr>
            <p:extLst>
              <p:ext uri="{D42A27DB-BD31-4B8C-83A1-F6EECF244321}">
                <p14:modId xmlns:p14="http://schemas.microsoft.com/office/powerpoint/2010/main" val="2153171057"/>
              </p:ext>
            </p:extLst>
          </p:nvPr>
        </p:nvGraphicFramePr>
        <p:xfrm>
          <a:off x="4992090" y="502304"/>
          <a:ext cx="3407222" cy="3168650"/>
        </p:xfrm>
        <a:graphic>
          <a:graphicData uri="http://schemas.openxmlformats.org/drawingml/2006/chart">
            <c:chart xmlns:c="http://schemas.openxmlformats.org/drawingml/2006/chart" xmlns:r="http://schemas.openxmlformats.org/officeDocument/2006/relationships" r:id="rId3"/>
          </a:graphicData>
        </a:graphic>
      </p:graphicFrame>
      <p:sp>
        <p:nvSpPr>
          <p:cNvPr id="20"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090" y="3753780"/>
            <a:ext cx="658518" cy="52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15662" y="3748360"/>
            <a:ext cx="2830689" cy="677108"/>
          </a:xfrm>
          <a:prstGeom prst="rect">
            <a:avLst/>
          </a:prstGeom>
          <a:noFill/>
        </p:spPr>
        <p:txBody>
          <a:bodyPr wrap="square" rtlCol="0">
            <a:spAutoFit/>
          </a:bodyPr>
          <a:lstStyle/>
          <a:p>
            <a:r>
              <a:rPr lang="en-US" sz="1100" b="1" dirty="0"/>
              <a:t>Join the conversation:</a:t>
            </a:r>
          </a:p>
          <a:p>
            <a:r>
              <a:rPr lang="en-US" sz="900" dirty="0">
                <a:hlinkClick r:id="rId5"/>
              </a:rPr>
              <a:t>https://www.mendeley.com/groups/5197801/citations-open-access-compared-with-subscription-articles/</a:t>
            </a:r>
            <a:r>
              <a:rPr lang="en-US" sz="900" dirty="0"/>
              <a:t> </a:t>
            </a:r>
          </a:p>
          <a:p>
            <a:endParaRPr lang="en-US" sz="900" dirty="0">
              <a:latin typeface="NexusSansPro" panose="020B0504030101020102" pitchFamily="34" charset="0"/>
              <a:cs typeface="NexusSansPro" panose="020B0504030101020102" pitchFamily="34" charset="0"/>
            </a:endParaRPr>
          </a:p>
        </p:txBody>
      </p:sp>
      <p:cxnSp>
        <p:nvCxnSpPr>
          <p:cNvPr id="10" name="Straight Connector 9"/>
          <p:cNvCxnSpPr/>
          <p:nvPr/>
        </p:nvCxnSpPr>
        <p:spPr>
          <a:xfrm>
            <a:off x="4476644" y="1407803"/>
            <a:ext cx="5975" cy="286861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89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5961289" cy="462759"/>
          </a:xfrm>
        </p:spPr>
        <p:txBody>
          <a:bodyPr/>
          <a:lstStyle/>
          <a:p>
            <a:r>
              <a:rPr lang="en-US" sz="2800" dirty="0"/>
              <a:t>Copyright</a:t>
            </a:r>
          </a:p>
        </p:txBody>
      </p:sp>
      <p:sp>
        <p:nvSpPr>
          <p:cNvPr id="9" name="Text Placeholder 2">
            <a:extLst>
              <a:ext uri="{FF2B5EF4-FFF2-40B4-BE49-F238E27FC236}">
                <a16:creationId xmlns:a16="http://schemas.microsoft.com/office/drawing/2014/main" id="{B31ADBAD-67B8-7D4C-BC68-155C24DCDC69}"/>
              </a:ext>
            </a:extLst>
          </p:cNvPr>
          <p:cNvSpPr txBox="1">
            <a:spLocks/>
          </p:cNvSpPr>
          <p:nvPr/>
        </p:nvSpPr>
        <p:spPr>
          <a:xfrm>
            <a:off x="4976521" y="2413093"/>
            <a:ext cx="3802914" cy="1889965"/>
          </a:xfrm>
          <a:prstGeom prst="rect">
            <a:avLst/>
          </a:prstGeom>
          <a:ln>
            <a:solidFill>
              <a:schemeClr val="bg2"/>
            </a:solidFill>
          </a:ln>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914400">
              <a:lnSpc>
                <a:spcPct val="150000"/>
              </a:lnSpc>
              <a:buClrTx/>
              <a:tabLst/>
              <a:defRPr/>
            </a:pPr>
            <a:r>
              <a:rPr lang="en-GB" sz="1050" b="1" kern="0" dirty="0">
                <a:solidFill>
                  <a:srgbClr val="53565A"/>
                </a:solidFill>
                <a:latin typeface="+mj-lt"/>
                <a:ea typeface="Kozuka Gothic Pr6N L" panose="020B0200000000000000" pitchFamily="34" charset="-128"/>
                <a:cs typeface="NexusSansPro-Bold" panose="020B0804030101020102" pitchFamily="34" charset="0"/>
              </a:rPr>
              <a:t>Gold OA</a:t>
            </a:r>
            <a:r>
              <a:rPr lang="en-GB" sz="1000" b="1" u="sng" kern="0" dirty="0">
                <a:solidFill>
                  <a:srgbClr val="53565A"/>
                </a:solidFill>
                <a:latin typeface="+mj-lt"/>
                <a:ea typeface="Kozuka Gothic Pr6N L" panose="020B0200000000000000" pitchFamily="34" charset="-128"/>
                <a:cs typeface="NexusSansPro" panose="020B0504030101020102" pitchFamily="34" charset="0"/>
              </a:rPr>
              <a:t> </a:t>
            </a:r>
          </a:p>
          <a:p>
            <a:pPr lvl="0" defTabSz="914400">
              <a:lnSpc>
                <a:spcPct val="150000"/>
              </a:lnSpc>
              <a:buClrTx/>
              <a:tabLst/>
              <a:defRPr/>
            </a:pPr>
            <a:r>
              <a:rPr lang="en-GB" sz="1000" kern="0" dirty="0">
                <a:solidFill>
                  <a:srgbClr val="53565A"/>
                </a:solidFill>
                <a:latin typeface="+mj-lt"/>
                <a:ea typeface="Kozuka Gothic Pr6N L" panose="020B0200000000000000" pitchFamily="34" charset="-128"/>
                <a:cs typeface="NexusSansPro" panose="020B0504030101020102" pitchFamily="34" charset="0"/>
              </a:rPr>
              <a:t>Authors can:</a:t>
            </a:r>
          </a:p>
          <a:p>
            <a:pPr marL="171450" indent="-171450" defTabSz="914400">
              <a:lnSpc>
                <a:spcPct val="150000"/>
              </a:lnSpc>
              <a:buFont typeface="Wingdings" panose="05000000000000000000" pitchFamily="2" charset="2"/>
              <a:buChar char="ü"/>
              <a:defRPr/>
            </a:pPr>
            <a:r>
              <a:rPr lang="en-US" sz="1000" kern="0" dirty="0">
                <a:solidFill>
                  <a:srgbClr val="53565A"/>
                </a:solidFill>
                <a:latin typeface="+mj-lt"/>
                <a:ea typeface="Kozuka Gothic Pr6N L" panose="020B0200000000000000" pitchFamily="34" charset="-128"/>
                <a:cs typeface="NexusSansPro" panose="020B0504030101020102" pitchFamily="34" charset="0"/>
              </a:rPr>
              <a:t>Share a DOI link to their article on </a:t>
            </a:r>
            <a:r>
              <a:rPr lang="en-US" sz="1000" kern="0" dirty="0" err="1">
                <a:solidFill>
                  <a:srgbClr val="53565A"/>
                </a:solidFill>
                <a:latin typeface="+mj-lt"/>
                <a:ea typeface="Kozuka Gothic Pr6N L" panose="020B0200000000000000" pitchFamily="34" charset="-128"/>
                <a:cs typeface="NexusSansPro" panose="020B0504030101020102" pitchFamily="34" charset="0"/>
              </a:rPr>
              <a:t>ScienceDirect</a:t>
            </a:r>
            <a:endParaRPr lang="en-US" sz="1000" kern="0" dirty="0">
              <a:solidFill>
                <a:srgbClr val="53565A"/>
              </a:solidFill>
              <a:latin typeface="+mj-lt"/>
              <a:ea typeface="Kozuka Gothic Pr6N L" panose="020B0200000000000000" pitchFamily="34" charset="-128"/>
              <a:cs typeface="NexusSansPro" panose="020B0504030101020102" pitchFamily="34" charset="0"/>
            </a:endParaRPr>
          </a:p>
          <a:p>
            <a:pPr marL="171450" indent="-171450" defTabSz="914400">
              <a:lnSpc>
                <a:spcPct val="150000"/>
              </a:lnSpc>
              <a:buFont typeface="Wingdings" panose="05000000000000000000" pitchFamily="2" charset="2"/>
              <a:buChar char="ü"/>
              <a:defRPr/>
            </a:pPr>
            <a:r>
              <a:rPr lang="en-US" sz="1000" kern="0" dirty="0">
                <a:solidFill>
                  <a:srgbClr val="53565A"/>
                </a:solidFill>
                <a:latin typeface="+mj-lt"/>
                <a:ea typeface="Kozuka Gothic Pr6N L" panose="020B0200000000000000" pitchFamily="34" charset="-128"/>
                <a:cs typeface="NexusSansPro" panose="020B0504030101020102" pitchFamily="34" charset="0"/>
              </a:rPr>
              <a:t>Share their article in the same way that others can – based on the reuse license chosen by the author</a:t>
            </a:r>
          </a:p>
        </p:txBody>
      </p:sp>
      <p:sp>
        <p:nvSpPr>
          <p:cNvPr id="16"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7" name="Text Placeholder 2">
            <a:extLst/>
          </p:cNvPr>
          <p:cNvSpPr txBox="1">
            <a:spLocks/>
          </p:cNvSpPr>
          <p:nvPr/>
        </p:nvSpPr>
        <p:spPr>
          <a:xfrm>
            <a:off x="363310" y="1173505"/>
            <a:ext cx="8165113" cy="505884"/>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US" sz="1000" b="1" dirty="0">
                <a:cs typeface="NexusSansPro-Italic" panose="020B0504030101020102" pitchFamily="34" charset="0"/>
              </a:rPr>
              <a:t>Describes the rights related to the publication and distribution of research</a:t>
            </a:r>
          </a:p>
          <a:p>
            <a:pPr marL="171450" indent="-171450">
              <a:lnSpc>
                <a:spcPct val="150000"/>
              </a:lnSpc>
              <a:buFont typeface="Arial" panose="020B0604020202020204" pitchFamily="34" charset="0"/>
              <a:buChar char="•"/>
            </a:pPr>
            <a:r>
              <a:rPr lang="en-US" sz="1000" dirty="0">
                <a:cs typeface="NexusSansPro-Italic" panose="020B0504030101020102" pitchFamily="34" charset="0"/>
              </a:rPr>
              <a:t>The publisher’s rights are set out in an agreement between the author and publisher</a:t>
            </a:r>
          </a:p>
          <a:p>
            <a:pPr marL="444500" lvl="1" indent="-171450">
              <a:lnSpc>
                <a:spcPct val="150000"/>
              </a:lnSpc>
              <a:buFont typeface="Wingdings" panose="05000000000000000000" pitchFamily="2" charset="2"/>
              <a:buChar char="Ø"/>
            </a:pPr>
            <a:r>
              <a:rPr lang="en-US" sz="1000" dirty="0">
                <a:cs typeface="NexusSansPro-Italic" panose="020B0504030101020102" pitchFamily="34" charset="0"/>
              </a:rPr>
              <a:t>In subscription journals, it is common to transfer copyright to the publisher</a:t>
            </a:r>
          </a:p>
          <a:p>
            <a:pPr marL="444500" lvl="1" indent="-171450">
              <a:lnSpc>
                <a:spcPct val="150000"/>
              </a:lnSpc>
              <a:buFont typeface="Wingdings" panose="05000000000000000000" pitchFamily="2" charset="2"/>
              <a:buChar char="Ø"/>
            </a:pPr>
            <a:r>
              <a:rPr lang="en-US" sz="1000" dirty="0">
                <a:cs typeface="NexusSansPro-Italic" panose="020B0504030101020102" pitchFamily="34" charset="0"/>
              </a:rPr>
              <a:t>In open access, authors generally retain copyright and grant publishers an exclusive license to publish their article</a:t>
            </a:r>
          </a:p>
          <a:p>
            <a:pPr marL="171450" indent="-171450">
              <a:lnSpc>
                <a:spcPct val="150000"/>
              </a:lnSpc>
              <a:buFont typeface="Arial" panose="020B0604020202020204" pitchFamily="34" charset="0"/>
              <a:buChar char="•"/>
            </a:pPr>
            <a:r>
              <a:rPr lang="en-US" sz="1000" dirty="0">
                <a:cs typeface="NexusSansPro-Italic" panose="020B0504030101020102" pitchFamily="34" charset="0"/>
              </a:rPr>
              <a:t>Authors are able to share their articles under both models</a:t>
            </a:r>
          </a:p>
          <a:p>
            <a:pPr>
              <a:lnSpc>
                <a:spcPct val="150000"/>
              </a:lnSpc>
            </a:pPr>
            <a:endParaRPr lang="en-US" sz="1000" dirty="0">
              <a:latin typeface="+mj-lt"/>
              <a:ea typeface="Kozuka Gothic Pr6N L" panose="020B0200000000000000" pitchFamily="34" charset="-128"/>
            </a:endParaRPr>
          </a:p>
        </p:txBody>
      </p:sp>
      <p:sp>
        <p:nvSpPr>
          <p:cNvPr id="10" name="Text Placeholder 2">
            <a:extLst/>
          </p:cNvPr>
          <p:cNvSpPr txBox="1">
            <a:spLocks/>
          </p:cNvSpPr>
          <p:nvPr/>
        </p:nvSpPr>
        <p:spPr>
          <a:xfrm>
            <a:off x="916619" y="2413093"/>
            <a:ext cx="3802914" cy="1889965"/>
          </a:xfrm>
          <a:prstGeom prst="rect">
            <a:avLst/>
          </a:prstGeom>
          <a:ln>
            <a:solidFill>
              <a:schemeClr val="bg2"/>
            </a:solidFill>
          </a:ln>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defTabSz="914400">
              <a:lnSpc>
                <a:spcPct val="150000"/>
              </a:lnSpc>
              <a:buClrTx/>
              <a:tabLst/>
              <a:defRPr/>
            </a:pPr>
            <a:r>
              <a:rPr lang="en-GB" sz="1050" b="1" kern="0" dirty="0">
                <a:solidFill>
                  <a:srgbClr val="53565A"/>
                </a:solidFill>
                <a:latin typeface="+mj-lt"/>
                <a:ea typeface="Kozuka Gothic Pr6N L" panose="020B0200000000000000" pitchFamily="34" charset="-128"/>
                <a:cs typeface="NexusSansPro-Bold" panose="020B0804030101020102" pitchFamily="34" charset="0"/>
              </a:rPr>
              <a:t>Subscription</a:t>
            </a:r>
            <a:r>
              <a:rPr lang="en-GB" sz="1000" b="1" u="sng" kern="0" dirty="0">
                <a:solidFill>
                  <a:srgbClr val="53565A"/>
                </a:solidFill>
                <a:latin typeface="+mj-lt"/>
                <a:ea typeface="Kozuka Gothic Pr6N L" panose="020B0200000000000000" pitchFamily="34" charset="-128"/>
                <a:cs typeface="NexusSansPro" panose="020B0504030101020102" pitchFamily="34" charset="0"/>
              </a:rPr>
              <a:t> </a:t>
            </a:r>
          </a:p>
          <a:p>
            <a:pPr lvl="0" defTabSz="914400">
              <a:lnSpc>
                <a:spcPct val="150000"/>
              </a:lnSpc>
              <a:buClrTx/>
              <a:tabLst/>
              <a:defRPr/>
            </a:pPr>
            <a:r>
              <a:rPr lang="en-GB" sz="1000" kern="0" dirty="0">
                <a:solidFill>
                  <a:srgbClr val="53565A"/>
                </a:solidFill>
                <a:latin typeface="+mj-lt"/>
                <a:ea typeface="Kozuka Gothic Pr6N L" panose="020B0200000000000000" pitchFamily="34" charset="-128"/>
                <a:cs typeface="NexusSansPro" panose="020B0504030101020102" pitchFamily="34" charset="0"/>
              </a:rPr>
              <a:t>Authors can:</a:t>
            </a:r>
          </a:p>
          <a:p>
            <a:pPr marL="171450" indent="-171450" defTabSz="914400">
              <a:lnSpc>
                <a:spcPct val="150000"/>
              </a:lnSpc>
              <a:buFont typeface="Wingdings" panose="05000000000000000000" pitchFamily="2" charset="2"/>
              <a:buChar char="ü"/>
              <a:defRPr/>
            </a:pPr>
            <a:r>
              <a:rPr lang="en-GB" sz="1000" kern="0" dirty="0">
                <a:solidFill>
                  <a:srgbClr val="53565A"/>
                </a:solidFill>
                <a:latin typeface="+mj-lt"/>
                <a:ea typeface="Kozuka Gothic Pr6N L" panose="020B0200000000000000" pitchFamily="34" charset="-128"/>
                <a:cs typeface="NexusSansPro" panose="020B0504030101020102" pitchFamily="34" charset="0"/>
              </a:rPr>
              <a:t>Share a DOI link to their article on </a:t>
            </a:r>
            <a:r>
              <a:rPr lang="en-GB" sz="1000" kern="0" dirty="0" err="1">
                <a:solidFill>
                  <a:srgbClr val="53565A"/>
                </a:solidFill>
                <a:latin typeface="+mj-lt"/>
                <a:ea typeface="Kozuka Gothic Pr6N L" panose="020B0200000000000000" pitchFamily="34" charset="-128"/>
                <a:cs typeface="NexusSansPro" panose="020B0504030101020102" pitchFamily="34" charset="0"/>
              </a:rPr>
              <a:t>ScienceDirect</a:t>
            </a:r>
            <a:endParaRPr lang="en-GB" sz="1000" kern="0" dirty="0">
              <a:solidFill>
                <a:srgbClr val="53565A"/>
              </a:solidFill>
              <a:latin typeface="+mj-lt"/>
              <a:ea typeface="Kozuka Gothic Pr6N L" panose="020B0200000000000000" pitchFamily="34" charset="-128"/>
              <a:cs typeface="NexusSansPro" panose="020B0504030101020102" pitchFamily="34" charset="0"/>
            </a:endParaRPr>
          </a:p>
          <a:p>
            <a:pPr marL="171450" indent="-171450" defTabSz="914400">
              <a:lnSpc>
                <a:spcPct val="150000"/>
              </a:lnSpc>
              <a:buFont typeface="Wingdings" panose="05000000000000000000" pitchFamily="2" charset="2"/>
              <a:buChar char="ü"/>
              <a:defRPr/>
            </a:pPr>
            <a:r>
              <a:rPr lang="en-US" sz="1000" kern="0" dirty="0">
                <a:solidFill>
                  <a:srgbClr val="53565A"/>
                </a:solidFill>
                <a:latin typeface="+mj-lt"/>
                <a:ea typeface="Kozuka Gothic Pr6N L" panose="020B0200000000000000" pitchFamily="34" charset="-128"/>
                <a:cs typeface="NexusSansPro" panose="020B0504030101020102" pitchFamily="34" charset="0"/>
              </a:rPr>
              <a:t>Share accepted manuscripts privately within their institutions and publicly after an embargo on certain sites</a:t>
            </a:r>
          </a:p>
          <a:p>
            <a:pPr marL="171450" indent="-171450" defTabSz="914400">
              <a:lnSpc>
                <a:spcPct val="150000"/>
              </a:lnSpc>
              <a:buFont typeface="Wingdings" panose="05000000000000000000" pitchFamily="2" charset="2"/>
              <a:buChar char="ü"/>
              <a:defRPr/>
            </a:pPr>
            <a:r>
              <a:rPr lang="en-GB" sz="1000" kern="0" dirty="0">
                <a:solidFill>
                  <a:srgbClr val="53565A"/>
                </a:solidFill>
                <a:latin typeface="+mj-lt"/>
                <a:ea typeface="Kozuka Gothic Pr6N L" panose="020B0200000000000000" pitchFamily="34" charset="-128"/>
                <a:cs typeface="NexusSansPro" panose="020B0504030101020102" pitchFamily="34" charset="0"/>
              </a:rPr>
              <a:t>Use </a:t>
            </a:r>
            <a:r>
              <a:rPr lang="en-GB" sz="1000" kern="0" dirty="0" err="1">
                <a:solidFill>
                  <a:srgbClr val="53565A"/>
                </a:solidFill>
                <a:latin typeface="+mj-lt"/>
                <a:ea typeface="Kozuka Gothic Pr6N L" panose="020B0200000000000000" pitchFamily="34" charset="-128"/>
                <a:cs typeface="NexusSansPro" panose="020B0504030101020102" pitchFamily="34" charset="0"/>
              </a:rPr>
              <a:t>ShareLinks</a:t>
            </a:r>
            <a:endParaRPr lang="en-GB" sz="1000" kern="0" dirty="0">
              <a:solidFill>
                <a:srgbClr val="53565A"/>
              </a:solidFill>
              <a:latin typeface="+mj-lt"/>
              <a:ea typeface="Kozuka Gothic Pr6N L" panose="020B0200000000000000" pitchFamily="34" charset="-128"/>
              <a:cs typeface="NexusSansPro" panose="020B0504030101020102" pitchFamily="34" charset="0"/>
            </a:endParaRPr>
          </a:p>
          <a:p>
            <a:pPr marL="171450" indent="-171450" defTabSz="914400">
              <a:lnSpc>
                <a:spcPct val="150000"/>
              </a:lnSpc>
              <a:buFont typeface="Wingdings" panose="05000000000000000000" pitchFamily="2" charset="2"/>
              <a:buChar char="ü"/>
              <a:defRPr/>
            </a:pPr>
            <a:r>
              <a:rPr lang="en-GB" sz="1000" kern="0" dirty="0">
                <a:solidFill>
                  <a:srgbClr val="53565A"/>
                </a:solidFill>
                <a:latin typeface="+mj-lt"/>
                <a:ea typeface="Kozuka Gothic Pr6N L" panose="020B0200000000000000" pitchFamily="34" charset="-128"/>
                <a:cs typeface="NexusSansPro" panose="020B0504030101020102" pitchFamily="34" charset="0"/>
                <a:hlinkClick r:id="rId3"/>
              </a:rPr>
              <a:t>www.elsevier.com/authors/journal-authors/submit-your-paper/sharing-and-promoting-your-article</a:t>
            </a:r>
            <a:r>
              <a:rPr lang="en-GB" sz="1000" kern="0" dirty="0">
                <a:solidFill>
                  <a:srgbClr val="53565A"/>
                </a:solidFill>
                <a:latin typeface="+mj-lt"/>
                <a:ea typeface="Kozuka Gothic Pr6N L" panose="020B0200000000000000" pitchFamily="34" charset="-128"/>
                <a:cs typeface="NexusSansPro" panose="020B0504030101020102" pitchFamily="34" charset="0"/>
              </a:rPr>
              <a:t> </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r="21352"/>
          <a:stretch/>
        </p:blipFill>
        <p:spPr>
          <a:xfrm>
            <a:off x="6584265" y="486391"/>
            <a:ext cx="1549541" cy="1192998"/>
          </a:xfrm>
          <a:prstGeom prst="rect">
            <a:avLst/>
          </a:prstGeom>
        </p:spPr>
      </p:pic>
    </p:spTree>
    <p:extLst>
      <p:ext uri="{BB962C8B-B14F-4D97-AF65-F5344CB8AC3E}">
        <p14:creationId xmlns:p14="http://schemas.microsoft.com/office/powerpoint/2010/main" val="3975834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5826" y="231632"/>
            <a:ext cx="8335561" cy="462759"/>
          </a:xfrm>
        </p:spPr>
        <p:txBody>
          <a:bodyPr/>
          <a:lstStyle/>
          <a:p>
            <a:r>
              <a:rPr lang="en-GB" sz="2800" dirty="0"/>
              <a:t>We offer a choice of reuse license for gold OA</a:t>
            </a:r>
            <a:endParaRPr lang="en-US" sz="2800" dirty="0"/>
          </a:p>
        </p:txBody>
      </p:sp>
      <p:sp>
        <p:nvSpPr>
          <p:cNvPr id="3" name="Text Placeholder 2"/>
          <p:cNvSpPr>
            <a:spLocks noGrp="1"/>
          </p:cNvSpPr>
          <p:nvPr>
            <p:ph type="body" sz="quarter" idx="13"/>
          </p:nvPr>
        </p:nvSpPr>
        <p:spPr>
          <a:xfrm>
            <a:off x="455826" y="1117901"/>
            <a:ext cx="7928508" cy="2769628"/>
          </a:xfrm>
        </p:spPr>
        <p:txBody>
          <a:bodyPr/>
          <a:lstStyle/>
          <a:p>
            <a:pPr marL="171450" indent="-171450">
              <a:lnSpc>
                <a:spcPct val="150000"/>
              </a:lnSpc>
              <a:buFont typeface="Arial" panose="020B0604020202020204" pitchFamily="34" charset="0"/>
              <a:buChar char="•"/>
            </a:pPr>
            <a:r>
              <a:rPr lang="en-US" sz="1200" dirty="0"/>
              <a:t>Tells readers what they can and can’t do with your article </a:t>
            </a:r>
          </a:p>
          <a:p>
            <a:pPr marL="171450" indent="-171450">
              <a:lnSpc>
                <a:spcPct val="150000"/>
              </a:lnSpc>
              <a:buFont typeface="Arial" panose="020B0604020202020204" pitchFamily="34" charset="0"/>
              <a:buChar char="•"/>
            </a:pPr>
            <a:r>
              <a:rPr lang="en-US" sz="1200" dirty="0"/>
              <a:t>Ensures authors get credit for their work </a:t>
            </a:r>
          </a:p>
          <a:p>
            <a:endParaRPr lang="en-US" dirty="0"/>
          </a:p>
        </p:txBody>
      </p:sp>
      <p:sp>
        <p:nvSpPr>
          <p:cNvPr id="4" name="Date Placeholder 3"/>
          <p:cNvSpPr>
            <a:spLocks noGrp="1"/>
          </p:cNvSpPr>
          <p:nvPr>
            <p:ph type="dt" sz="half" idx="10"/>
          </p:nvPr>
        </p:nvSpPr>
        <p:spPr/>
        <p:txBody>
          <a:bodyPr/>
          <a:lstStyle/>
          <a:p>
            <a:fld id="{E703C47A-2488-416B-89DF-02DC664DA84B}" type="datetime1">
              <a:rPr lang="nl-NL" sz="800" smtClean="0"/>
              <a:pPr/>
              <a:t>30-10-2018</a:t>
            </a:fld>
            <a:endParaRPr lang="de-DE" sz="80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7889" y="1167806"/>
            <a:ext cx="1733552" cy="410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832896131"/>
              </p:ext>
            </p:extLst>
          </p:nvPr>
        </p:nvGraphicFramePr>
        <p:xfrm>
          <a:off x="885770" y="2039263"/>
          <a:ext cx="7475671" cy="1935342"/>
        </p:xfrm>
        <a:graphic>
          <a:graphicData uri="http://schemas.openxmlformats.org/drawingml/2006/table">
            <a:tbl>
              <a:tblPr firstRow="1" firstCol="1" bandRow="1">
                <a:tableStyleId>{5C22544A-7EE6-4342-B048-85BDC9FD1C3A}</a:tableStyleId>
              </a:tblPr>
              <a:tblGrid>
                <a:gridCol w="769349">
                  <a:extLst>
                    <a:ext uri="{9D8B030D-6E8A-4147-A177-3AD203B41FA5}">
                      <a16:colId xmlns:a16="http://schemas.microsoft.com/office/drawing/2014/main" val="20000"/>
                    </a:ext>
                  </a:extLst>
                </a:gridCol>
                <a:gridCol w="764989">
                  <a:extLst>
                    <a:ext uri="{9D8B030D-6E8A-4147-A177-3AD203B41FA5}">
                      <a16:colId xmlns:a16="http://schemas.microsoft.com/office/drawing/2014/main" val="4109394574"/>
                    </a:ext>
                  </a:extLst>
                </a:gridCol>
                <a:gridCol w="884517">
                  <a:extLst>
                    <a:ext uri="{9D8B030D-6E8A-4147-A177-3AD203B41FA5}">
                      <a16:colId xmlns:a16="http://schemas.microsoft.com/office/drawing/2014/main" val="20001"/>
                    </a:ext>
                  </a:extLst>
                </a:gridCol>
                <a:gridCol w="1051859">
                  <a:extLst>
                    <a:ext uri="{9D8B030D-6E8A-4147-A177-3AD203B41FA5}">
                      <a16:colId xmlns:a16="http://schemas.microsoft.com/office/drawing/2014/main" val="20002"/>
                    </a:ext>
                  </a:extLst>
                </a:gridCol>
                <a:gridCol w="962212">
                  <a:extLst>
                    <a:ext uri="{9D8B030D-6E8A-4147-A177-3AD203B41FA5}">
                      <a16:colId xmlns:a16="http://schemas.microsoft.com/office/drawing/2014/main" val="20003"/>
                    </a:ext>
                  </a:extLst>
                </a:gridCol>
                <a:gridCol w="980141">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945004">
                  <a:extLst>
                    <a:ext uri="{9D8B030D-6E8A-4147-A177-3AD203B41FA5}">
                      <a16:colId xmlns:a16="http://schemas.microsoft.com/office/drawing/2014/main" val="20006"/>
                    </a:ext>
                  </a:extLst>
                </a:gridCol>
              </a:tblGrid>
              <a:tr h="1112382">
                <a:tc>
                  <a:txBody>
                    <a:bodyPr/>
                    <a:lstStyle/>
                    <a:p>
                      <a:r>
                        <a:rPr lang="en-US" sz="1100" dirty="0"/>
                        <a:t>User license</a:t>
                      </a:r>
                    </a:p>
                  </a:txBody>
                  <a:tcPr>
                    <a:solidFill>
                      <a:srgbClr val="3679E0"/>
                    </a:solidFill>
                  </a:tcPr>
                </a:tc>
                <a:tc>
                  <a:txBody>
                    <a:bodyPr/>
                    <a:lstStyle/>
                    <a:p>
                      <a:r>
                        <a:rPr lang="en-US" sz="1100" dirty="0"/>
                        <a:t>Authors’ choice</a:t>
                      </a:r>
                    </a:p>
                  </a:txBody>
                  <a:tcPr>
                    <a:solidFill>
                      <a:srgbClr val="3679E0"/>
                    </a:solidFill>
                  </a:tcPr>
                </a:tc>
                <a:tc>
                  <a:txBody>
                    <a:bodyPr/>
                    <a:lstStyle/>
                    <a:p>
                      <a:r>
                        <a:rPr lang="en-US" sz="1100" dirty="0"/>
                        <a:t>Read, print, download</a:t>
                      </a:r>
                    </a:p>
                  </a:txBody>
                  <a:tcPr>
                    <a:solidFill>
                      <a:srgbClr val="3679E0"/>
                    </a:solidFill>
                  </a:tcPr>
                </a:tc>
                <a:tc>
                  <a:txBody>
                    <a:bodyPr/>
                    <a:lstStyle/>
                    <a:p>
                      <a:r>
                        <a:rPr lang="en-US" sz="1100" dirty="0"/>
                        <a:t>Redistribute or republish the final article </a:t>
                      </a:r>
                    </a:p>
                  </a:txBody>
                  <a:tcPr>
                    <a:solidFill>
                      <a:srgbClr val="3679E0"/>
                    </a:solidFill>
                  </a:tcPr>
                </a:tc>
                <a:tc>
                  <a:txBody>
                    <a:bodyPr/>
                    <a:lstStyle/>
                    <a:p>
                      <a:r>
                        <a:rPr lang="en-US" sz="1100" dirty="0"/>
                        <a:t>Translate the article</a:t>
                      </a:r>
                    </a:p>
                  </a:txBody>
                  <a:tcPr>
                    <a:solidFill>
                      <a:srgbClr val="3679E0"/>
                    </a:solidFill>
                  </a:tcPr>
                </a:tc>
                <a:tc>
                  <a:txBody>
                    <a:bodyPr/>
                    <a:lstStyle/>
                    <a:p>
                      <a:r>
                        <a:rPr lang="en-US" sz="1100" dirty="0"/>
                        <a:t>Download</a:t>
                      </a:r>
                      <a:r>
                        <a:rPr lang="en-US" sz="1100" baseline="0" dirty="0"/>
                        <a:t> for text and data mining purposes</a:t>
                      </a:r>
                      <a:endParaRPr lang="en-US" sz="1100" dirty="0"/>
                    </a:p>
                  </a:txBody>
                  <a:tcPr>
                    <a:solidFill>
                      <a:srgbClr val="3679E0"/>
                    </a:solidFill>
                  </a:tcPr>
                </a:tc>
                <a:tc>
                  <a:txBody>
                    <a:bodyPr/>
                    <a:lstStyle/>
                    <a:p>
                      <a:r>
                        <a:rPr lang="en-US" sz="1100" dirty="0"/>
                        <a:t>Reuse portions</a:t>
                      </a:r>
                      <a:r>
                        <a:rPr lang="en-US" sz="1100" baseline="0" dirty="0"/>
                        <a:t> or extracts from the article in other works</a:t>
                      </a:r>
                      <a:endParaRPr lang="en-US" sz="1100" dirty="0"/>
                    </a:p>
                  </a:txBody>
                  <a:tcPr>
                    <a:solidFill>
                      <a:srgbClr val="3679E0"/>
                    </a:solidFill>
                  </a:tcPr>
                </a:tc>
                <a:tc>
                  <a:txBody>
                    <a:bodyPr/>
                    <a:lstStyle/>
                    <a:p>
                      <a:r>
                        <a:rPr lang="en-US" sz="1100" dirty="0"/>
                        <a:t>Sell</a:t>
                      </a:r>
                      <a:r>
                        <a:rPr lang="en-US" sz="1100" baseline="0" dirty="0"/>
                        <a:t> or reuse for commercial purposes </a:t>
                      </a:r>
                      <a:endParaRPr lang="en-US" sz="1100" dirty="0"/>
                    </a:p>
                  </a:txBody>
                  <a:tcPr>
                    <a:solidFill>
                      <a:srgbClr val="3679E0"/>
                    </a:solidFill>
                  </a:tcPr>
                </a:tc>
                <a:extLst>
                  <a:ext uri="{0D108BD9-81ED-4DB2-BD59-A6C34878D82A}">
                    <a16:rowId xmlns:a16="http://schemas.microsoft.com/office/drawing/2014/main" val="10000"/>
                  </a:ext>
                </a:extLst>
              </a:tr>
              <a:tr h="286854">
                <a:tc>
                  <a:txBody>
                    <a:bodyPr/>
                    <a:lstStyle/>
                    <a:p>
                      <a:r>
                        <a:rPr lang="en-US" sz="1400" dirty="0"/>
                        <a:t>CC BY</a:t>
                      </a:r>
                    </a:p>
                  </a:txBody>
                  <a:tcPr>
                    <a:solidFill>
                      <a:srgbClr val="3679E0"/>
                    </a:solidFill>
                  </a:tcPr>
                </a:tc>
                <a:tc>
                  <a:txBody>
                    <a:bodyPr/>
                    <a:lstStyle/>
                    <a:p>
                      <a:r>
                        <a:rPr lang="en-US" sz="1100" dirty="0"/>
                        <a:t>34%</a:t>
                      </a:r>
                    </a:p>
                  </a:txBody>
                  <a:tcPr>
                    <a:solidFill>
                      <a:srgbClr val="ACD2FF"/>
                    </a:solidFill>
                  </a:tcPr>
                </a:tc>
                <a:tc>
                  <a:txBody>
                    <a:bodyPr/>
                    <a:lstStyle/>
                    <a:p>
                      <a:r>
                        <a:rPr lang="en-US" sz="1100" dirty="0"/>
                        <a:t>Yes</a:t>
                      </a:r>
                    </a:p>
                  </a:txBody>
                  <a:tcPr>
                    <a:solidFill>
                      <a:srgbClr val="ACD2FF"/>
                    </a:solidFill>
                  </a:tcPr>
                </a:tc>
                <a:tc>
                  <a:txBody>
                    <a:bodyPr/>
                    <a:lstStyle/>
                    <a:p>
                      <a:r>
                        <a:rPr lang="en-US" sz="1100" dirty="0"/>
                        <a:t>Yes</a:t>
                      </a:r>
                    </a:p>
                  </a:txBody>
                  <a:tcPr>
                    <a:solidFill>
                      <a:srgbClr val="ACD2FF"/>
                    </a:solidFill>
                  </a:tcPr>
                </a:tc>
                <a:tc>
                  <a:txBody>
                    <a:bodyPr/>
                    <a:lstStyle/>
                    <a:p>
                      <a:r>
                        <a:rPr lang="en-US" sz="1100" dirty="0"/>
                        <a:t>Yes</a:t>
                      </a:r>
                    </a:p>
                  </a:txBody>
                  <a:tcPr>
                    <a:solidFill>
                      <a:srgbClr val="ACD2FF"/>
                    </a:solidFill>
                  </a:tcPr>
                </a:tc>
                <a:tc>
                  <a:txBody>
                    <a:bodyPr/>
                    <a:lstStyle/>
                    <a:p>
                      <a:r>
                        <a:rPr lang="en-US" sz="1100" dirty="0"/>
                        <a:t>Yes</a:t>
                      </a:r>
                    </a:p>
                  </a:txBody>
                  <a:tcPr>
                    <a:solidFill>
                      <a:srgbClr val="ACD2FF"/>
                    </a:solidFill>
                  </a:tcPr>
                </a:tc>
                <a:tc>
                  <a:txBody>
                    <a:bodyPr/>
                    <a:lstStyle/>
                    <a:p>
                      <a:r>
                        <a:rPr lang="en-US" sz="1100" dirty="0"/>
                        <a:t>Yes</a:t>
                      </a:r>
                    </a:p>
                  </a:txBody>
                  <a:tcPr>
                    <a:solidFill>
                      <a:srgbClr val="ACD2FF"/>
                    </a:solidFill>
                  </a:tcPr>
                </a:tc>
                <a:tc>
                  <a:txBody>
                    <a:bodyPr/>
                    <a:lstStyle/>
                    <a:p>
                      <a:r>
                        <a:rPr lang="en-US" sz="1100" dirty="0"/>
                        <a:t>Yes</a:t>
                      </a:r>
                    </a:p>
                  </a:txBody>
                  <a:tcPr>
                    <a:solidFill>
                      <a:srgbClr val="ACD2FF"/>
                    </a:solidFill>
                  </a:tcPr>
                </a:tc>
                <a:extLst>
                  <a:ext uri="{0D108BD9-81ED-4DB2-BD59-A6C34878D82A}">
                    <a16:rowId xmlns:a16="http://schemas.microsoft.com/office/drawing/2014/main" val="10001"/>
                  </a:ext>
                </a:extLst>
              </a:tr>
              <a:tr h="487651">
                <a:tc>
                  <a:txBody>
                    <a:bodyPr/>
                    <a:lstStyle/>
                    <a:p>
                      <a:r>
                        <a:rPr lang="en-US" sz="1400" dirty="0"/>
                        <a:t>CC BY </a:t>
                      </a:r>
                    </a:p>
                    <a:p>
                      <a:r>
                        <a:rPr lang="en-US" sz="1400" dirty="0"/>
                        <a:t>NC ND </a:t>
                      </a:r>
                    </a:p>
                  </a:txBody>
                  <a:tcPr>
                    <a:solidFill>
                      <a:srgbClr val="3679E0"/>
                    </a:solidFill>
                  </a:tcPr>
                </a:tc>
                <a:tc>
                  <a:txBody>
                    <a:bodyPr/>
                    <a:lstStyle/>
                    <a:p>
                      <a:r>
                        <a:rPr lang="en-US" sz="1100" dirty="0"/>
                        <a:t>66%</a:t>
                      </a:r>
                    </a:p>
                  </a:txBody>
                  <a:tcPr>
                    <a:solidFill>
                      <a:schemeClr val="bg1">
                        <a:lumMod val="95000"/>
                      </a:schemeClr>
                    </a:solidFill>
                  </a:tcPr>
                </a:tc>
                <a:tc>
                  <a:txBody>
                    <a:bodyPr/>
                    <a:lstStyle/>
                    <a:p>
                      <a:r>
                        <a:rPr lang="en-US" sz="1100" dirty="0"/>
                        <a:t>Yes</a:t>
                      </a:r>
                    </a:p>
                  </a:txBody>
                  <a:tcPr>
                    <a:solidFill>
                      <a:schemeClr val="bg1">
                        <a:lumMod val="95000"/>
                      </a:schemeClr>
                    </a:solidFill>
                  </a:tcPr>
                </a:tc>
                <a:tc>
                  <a:txBody>
                    <a:bodyPr/>
                    <a:lstStyle/>
                    <a:p>
                      <a:r>
                        <a:rPr lang="en-US" sz="1100" dirty="0"/>
                        <a:t>Yes</a:t>
                      </a:r>
                    </a:p>
                  </a:txBody>
                  <a:tcPr>
                    <a:solidFill>
                      <a:schemeClr val="bg1">
                        <a:lumMod val="95000"/>
                      </a:schemeClr>
                    </a:solidFill>
                  </a:tcPr>
                </a:tc>
                <a:tc>
                  <a:txBody>
                    <a:bodyPr/>
                    <a:lstStyle/>
                    <a:p>
                      <a:r>
                        <a:rPr lang="en-US" sz="1100" dirty="0"/>
                        <a:t>Yes</a:t>
                      </a:r>
                    </a:p>
                    <a:p>
                      <a:r>
                        <a:rPr lang="en-US" sz="1050" dirty="0"/>
                        <a:t>(private use)</a:t>
                      </a:r>
                    </a:p>
                  </a:txBody>
                  <a:tcPr>
                    <a:solidFill>
                      <a:schemeClr val="bg1">
                        <a:lumMod val="95000"/>
                      </a:schemeClr>
                    </a:solidFill>
                  </a:tcPr>
                </a:tc>
                <a:tc>
                  <a:txBody>
                    <a:bodyPr/>
                    <a:lstStyle/>
                    <a:p>
                      <a:r>
                        <a:rPr lang="en-US" sz="1100" dirty="0"/>
                        <a:t>Yes</a:t>
                      </a:r>
                    </a:p>
                  </a:txBody>
                  <a:tcPr>
                    <a:solidFill>
                      <a:schemeClr val="bg1">
                        <a:lumMod val="95000"/>
                      </a:schemeClr>
                    </a:solidFill>
                  </a:tcPr>
                </a:tc>
                <a:tc>
                  <a:txBody>
                    <a:bodyPr/>
                    <a:lstStyle/>
                    <a:p>
                      <a:r>
                        <a:rPr lang="en-US" sz="1100" dirty="0"/>
                        <a:t>Yes</a:t>
                      </a:r>
                    </a:p>
                  </a:txBody>
                  <a:tcPr>
                    <a:solidFill>
                      <a:schemeClr val="bg1">
                        <a:lumMod val="95000"/>
                      </a:schemeClr>
                    </a:solidFill>
                  </a:tcPr>
                </a:tc>
                <a:tc>
                  <a:txBody>
                    <a:bodyPr/>
                    <a:lstStyle/>
                    <a:p>
                      <a:r>
                        <a:rPr lang="en-US" sz="1100" dirty="0"/>
                        <a:t>No</a:t>
                      </a:r>
                    </a:p>
                  </a:txBody>
                  <a:tcP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70308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677"/>
          <a:stretch/>
        </p:blipFill>
        <p:spPr>
          <a:xfrm>
            <a:off x="0" y="0"/>
            <a:ext cx="7749055" cy="5143500"/>
          </a:xfrm>
          <a:prstGeom prst="rect">
            <a:avLst/>
          </a:prstGeom>
        </p:spPr>
      </p:pic>
    </p:spTree>
    <p:extLst>
      <p:ext uri="{BB962C8B-B14F-4D97-AF65-F5344CB8AC3E}">
        <p14:creationId xmlns:p14="http://schemas.microsoft.com/office/powerpoint/2010/main" val="376888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4401" b="82735"/>
          <a:stretch/>
        </p:blipFill>
        <p:spPr>
          <a:xfrm>
            <a:off x="0" y="0"/>
            <a:ext cx="3938954" cy="1729714"/>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8633" r="49516" b="46154"/>
          <a:stretch/>
        </p:blipFill>
        <p:spPr>
          <a:xfrm>
            <a:off x="0" y="1723782"/>
            <a:ext cx="3383007" cy="333702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922" t="54872" r="50967" b="24723"/>
          <a:stretch/>
        </p:blipFill>
        <p:spPr>
          <a:xfrm>
            <a:off x="3383007" y="263464"/>
            <a:ext cx="2908419" cy="182000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1693" t="31111" r="5762" b="33955"/>
          <a:stretch/>
        </p:blipFill>
        <p:spPr>
          <a:xfrm>
            <a:off x="6291426" y="1871773"/>
            <a:ext cx="2673762" cy="3104673"/>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071" t="76239" r="51209" b="5470"/>
          <a:stretch/>
        </p:blipFill>
        <p:spPr>
          <a:xfrm>
            <a:off x="6273133" y="253497"/>
            <a:ext cx="2797949" cy="1618276"/>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50967" t="67692" r="4554" b="5470"/>
          <a:stretch/>
        </p:blipFill>
        <p:spPr>
          <a:xfrm>
            <a:off x="3383007" y="2480796"/>
            <a:ext cx="2841947" cy="2424921"/>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345" t="53504" r="50725" b="44958"/>
          <a:stretch/>
        </p:blipFill>
        <p:spPr>
          <a:xfrm>
            <a:off x="3401300" y="2214366"/>
            <a:ext cx="2890126" cy="136901"/>
          </a:xfrm>
          <a:prstGeom prst="rect">
            <a:avLst/>
          </a:prstGeom>
        </p:spPr>
      </p:pic>
    </p:spTree>
    <p:extLst>
      <p:ext uri="{BB962C8B-B14F-4D97-AF65-F5344CB8AC3E}">
        <p14:creationId xmlns:p14="http://schemas.microsoft.com/office/powerpoint/2010/main" val="389925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5961289" cy="462759"/>
          </a:xfrm>
        </p:spPr>
        <p:txBody>
          <a:bodyPr/>
          <a:lstStyle/>
          <a:p>
            <a:r>
              <a:rPr lang="en-US" sz="2800" dirty="0"/>
              <a:t>What is open access?</a:t>
            </a:r>
          </a:p>
        </p:txBody>
      </p:sp>
      <p:sp>
        <p:nvSpPr>
          <p:cNvPr id="9" name="Text Placeholder 2">
            <a:extLst>
              <a:ext uri="{FF2B5EF4-FFF2-40B4-BE49-F238E27FC236}">
                <a16:creationId xmlns:a16="http://schemas.microsoft.com/office/drawing/2014/main" id="{B31ADBAD-67B8-7D4C-BC68-155C24DCDC69}"/>
              </a:ext>
            </a:extLst>
          </p:cNvPr>
          <p:cNvSpPr txBox="1">
            <a:spLocks/>
          </p:cNvSpPr>
          <p:nvPr/>
        </p:nvSpPr>
        <p:spPr>
          <a:xfrm>
            <a:off x="373800" y="1943852"/>
            <a:ext cx="3802914" cy="2148253"/>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600" dirty="0"/>
              <a:t>Gold Open Access</a:t>
            </a:r>
          </a:p>
          <a:p>
            <a:pPr lvl="1">
              <a:lnSpc>
                <a:spcPct val="150000"/>
              </a:lnSpc>
              <a:buFont typeface="Wingdings" panose="05000000000000000000" pitchFamily="2" charset="2"/>
              <a:buChar char="ü"/>
            </a:pPr>
            <a:r>
              <a:rPr lang="en-US" sz="1400" dirty="0"/>
              <a:t>Final version of an article is immediately accessible to everyone </a:t>
            </a:r>
          </a:p>
          <a:p>
            <a:pPr lvl="1">
              <a:lnSpc>
                <a:spcPct val="150000"/>
              </a:lnSpc>
              <a:buFont typeface="Wingdings" panose="05000000000000000000" pitchFamily="2" charset="2"/>
              <a:buChar char="ü"/>
            </a:pPr>
            <a:r>
              <a:rPr lang="en-US" sz="1400" dirty="0"/>
              <a:t>Cost of publishing is recovered upfront</a:t>
            </a:r>
          </a:p>
          <a:p>
            <a:pPr lvl="2">
              <a:lnSpc>
                <a:spcPct val="150000"/>
              </a:lnSpc>
            </a:pPr>
            <a:r>
              <a:rPr lang="en-US" sz="1200" dirty="0"/>
              <a:t>Typically as an Article Publishing Charge (APC)</a:t>
            </a:r>
          </a:p>
          <a:p>
            <a:pPr>
              <a:lnSpc>
                <a:spcPts val="2200"/>
              </a:lnSpc>
            </a:pPr>
            <a:endParaRPr lang="en-US" sz="900" dirty="0"/>
          </a:p>
        </p:txBody>
      </p:sp>
      <p:sp>
        <p:nvSpPr>
          <p:cNvPr id="15" name="Text Placeholder 2">
            <a:extLst>
              <a:ext uri="{FF2B5EF4-FFF2-40B4-BE49-F238E27FC236}">
                <a16:creationId xmlns:a16="http://schemas.microsoft.com/office/drawing/2014/main" id="{B31ADBAD-67B8-7D4C-BC68-155C24DCDC69}"/>
              </a:ext>
            </a:extLst>
          </p:cNvPr>
          <p:cNvSpPr txBox="1">
            <a:spLocks/>
          </p:cNvSpPr>
          <p:nvPr/>
        </p:nvSpPr>
        <p:spPr>
          <a:xfrm>
            <a:off x="4848498" y="1943851"/>
            <a:ext cx="3802914" cy="2148253"/>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1600" dirty="0"/>
              <a:t>Green Open Access</a:t>
            </a:r>
          </a:p>
          <a:p>
            <a:pPr lvl="1">
              <a:lnSpc>
                <a:spcPct val="150000"/>
              </a:lnSpc>
              <a:buFont typeface="Wingdings" panose="05000000000000000000" pitchFamily="2" charset="2"/>
              <a:buChar char="ü"/>
            </a:pPr>
            <a:r>
              <a:rPr lang="en-US" sz="1400" dirty="0"/>
              <a:t>A version of a subscription article is made freely available</a:t>
            </a:r>
          </a:p>
          <a:p>
            <a:pPr lvl="1">
              <a:lnSpc>
                <a:spcPct val="150000"/>
              </a:lnSpc>
              <a:buFont typeface="Wingdings" panose="05000000000000000000" pitchFamily="2" charset="2"/>
              <a:buChar char="ü"/>
            </a:pPr>
            <a:r>
              <a:rPr lang="en-US" sz="1400" dirty="0"/>
              <a:t>Relies on the subscription model to continue to operate</a:t>
            </a:r>
          </a:p>
          <a:p>
            <a:pPr lvl="2">
              <a:lnSpc>
                <a:spcPct val="150000"/>
              </a:lnSpc>
            </a:pPr>
            <a:r>
              <a:rPr lang="en-US" sz="1200" dirty="0"/>
              <a:t>Usually after an embargo period</a:t>
            </a:r>
          </a:p>
          <a:p>
            <a:pPr lvl="2">
              <a:lnSpc>
                <a:spcPct val="150000"/>
              </a:lnSpc>
            </a:pPr>
            <a:r>
              <a:rPr lang="en-US" sz="1200" dirty="0"/>
              <a:t>Normally a draft copy of the article but can also be the final version</a:t>
            </a:r>
          </a:p>
          <a:p>
            <a:pPr>
              <a:lnSpc>
                <a:spcPts val="2200"/>
              </a:lnSpc>
            </a:pPr>
            <a:endParaRPr lang="en-US" sz="1050" dirty="0"/>
          </a:p>
        </p:txBody>
      </p:sp>
      <p:sp>
        <p:nvSpPr>
          <p:cNvPr id="16"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2" name="TextBox 1"/>
          <p:cNvSpPr txBox="1"/>
          <p:nvPr/>
        </p:nvSpPr>
        <p:spPr>
          <a:xfrm>
            <a:off x="541606" y="1322363"/>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373800" y="1070206"/>
            <a:ext cx="6169687" cy="707197"/>
          </a:xfrm>
          <a:prstGeom prst="rect">
            <a:avLst/>
          </a:prstGeom>
        </p:spPr>
      </p:pic>
      <p:cxnSp>
        <p:nvCxnSpPr>
          <p:cNvPr id="7" name="Straight Connector 6"/>
          <p:cNvCxnSpPr/>
          <p:nvPr/>
        </p:nvCxnSpPr>
        <p:spPr>
          <a:xfrm>
            <a:off x="478302" y="1835834"/>
            <a:ext cx="796934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838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63310" y="380204"/>
            <a:ext cx="7584935" cy="462759"/>
          </a:xfrm>
        </p:spPr>
        <p:txBody>
          <a:bodyPr/>
          <a:lstStyle/>
          <a:p>
            <a:r>
              <a:rPr lang="en-GB" sz="2800" dirty="0"/>
              <a:t>Total article growth by journal business model</a:t>
            </a:r>
            <a:endParaRPr lang="en-US" sz="2800" dirty="0"/>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63310" y="1032235"/>
            <a:ext cx="4210900" cy="3219298"/>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00"/>
              </a:lnSpc>
            </a:pPr>
            <a:r>
              <a:rPr lang="en-US" sz="1300" dirty="0"/>
              <a:t>In </a:t>
            </a:r>
            <a:r>
              <a:rPr lang="en-US" sz="1200" dirty="0">
                <a:solidFill>
                  <a:srgbClr val="53565A"/>
                </a:solidFill>
                <a:cs typeface="NexusSansPro-Italic" panose="020B0504030101020102" pitchFamily="34" charset="0"/>
              </a:rPr>
              <a:t>2017 there were an estimated 2.2 million subscription and 0.5 million open access articles published worldwide.</a:t>
            </a:r>
          </a:p>
          <a:p>
            <a:pPr>
              <a:lnSpc>
                <a:spcPts val="2200"/>
              </a:lnSpc>
            </a:pPr>
            <a:endParaRPr lang="en-US" sz="1300" dirty="0"/>
          </a:p>
        </p:txBody>
      </p:sp>
      <p:sp>
        <p:nvSpPr>
          <p:cNvPr id="8"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graphicFrame>
        <p:nvGraphicFramePr>
          <p:cNvPr id="10" name="Chart 9">
            <a:extLst/>
          </p:cNvPr>
          <p:cNvGraphicFramePr>
            <a:graphicFrameLocks/>
          </p:cNvGraphicFramePr>
          <p:nvPr>
            <p:extLst>
              <p:ext uri="{D42A27DB-BD31-4B8C-83A1-F6EECF244321}">
                <p14:modId xmlns:p14="http://schemas.microsoft.com/office/powerpoint/2010/main" val="2489566691"/>
              </p:ext>
            </p:extLst>
          </p:nvPr>
        </p:nvGraphicFramePr>
        <p:xfrm>
          <a:off x="4691576" y="997936"/>
          <a:ext cx="3885529" cy="339715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64111" y="2229171"/>
            <a:ext cx="3611215" cy="1361911"/>
          </a:xfrm>
          <a:prstGeom prst="rect">
            <a:avLst/>
          </a:prstGeom>
          <a:ln>
            <a:solidFill>
              <a:srgbClr val="FF6C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indent="-255985">
              <a:lnSpc>
                <a:spcPct val="150000"/>
              </a:lnSpc>
              <a:buClr>
                <a:srgbClr val="1F497D"/>
              </a:buClr>
            </a:pPr>
            <a:r>
              <a:rPr lang="en-US" sz="1100" b="1" dirty="0">
                <a:solidFill>
                  <a:srgbClr val="53565A"/>
                </a:solidFill>
                <a:latin typeface="+mj-lt"/>
                <a:ea typeface="Kozuka Gothic Pr6N L" panose="020B0200000000000000" pitchFamily="34" charset="-128"/>
                <a:cs typeface="Nexus Sans Offc Pro" panose="020B0504030101020102" pitchFamily="34" charset="0"/>
              </a:rPr>
              <a:t>Open access content</a:t>
            </a:r>
            <a:endParaRPr lang="en-US" sz="1100" dirty="0">
              <a:solidFill>
                <a:srgbClr val="53565A"/>
              </a:solidFill>
              <a:latin typeface="+mj-lt"/>
              <a:ea typeface="Kozuka Gothic Pr6N L" panose="020B0200000000000000" pitchFamily="34" charset="-128"/>
              <a:cs typeface="Nexus Sans Offc Pro" panose="020B0504030101020102" pitchFamily="34" charset="0"/>
            </a:endParaRPr>
          </a:p>
          <a:p>
            <a:pPr marL="135731" indent="-135731">
              <a:lnSpc>
                <a:spcPct val="150000"/>
              </a:lnSpc>
              <a:buClr>
                <a:srgbClr val="1F497D"/>
              </a:buClr>
              <a:buFont typeface="Arial" panose="020B0604020202020204" pitchFamily="34" charset="0"/>
              <a:buChar char="•"/>
            </a:pPr>
            <a:r>
              <a:rPr lang="en-US" sz="1050" dirty="0">
                <a:solidFill>
                  <a:srgbClr val="53565A"/>
                </a:solidFill>
                <a:latin typeface="+mj-lt"/>
                <a:ea typeface="Kozuka Gothic Pr6N L" panose="020B0200000000000000" pitchFamily="34" charset="-128"/>
                <a:cs typeface="Nexus Sans Offc Pro" panose="020B0504030101020102" pitchFamily="34" charset="0"/>
              </a:rPr>
              <a:t>APC-based </a:t>
            </a:r>
            <a:r>
              <a:rPr lang="en-US" sz="1050" dirty="0">
                <a:solidFill>
                  <a:schemeClr val="tx1">
                    <a:lumMod val="50000"/>
                  </a:schemeClr>
                </a:solidFill>
                <a:latin typeface="+mj-lt"/>
                <a:ea typeface="Kozuka Gothic Pr6N L" panose="020B0200000000000000" pitchFamily="34" charset="-128"/>
                <a:cs typeface="Nexus Sans Offc Pro" panose="020B0504030101020102" pitchFamily="34" charset="0"/>
              </a:rPr>
              <a:t>fully gold and hybrid </a:t>
            </a:r>
            <a:r>
              <a:rPr lang="en-US" sz="1050" dirty="0">
                <a:solidFill>
                  <a:srgbClr val="53565A"/>
                </a:solidFill>
                <a:latin typeface="+mj-lt"/>
                <a:ea typeface="Kozuka Gothic Pr6N L" panose="020B0200000000000000" pitchFamily="34" charset="-128"/>
                <a:cs typeface="Nexus Sans Offc Pro" panose="020B0504030101020102" pitchFamily="34" charset="0"/>
              </a:rPr>
              <a:t>open access articles is </a:t>
            </a:r>
            <a:r>
              <a:rPr lang="en-US" sz="1050" dirty="0">
                <a:solidFill>
                  <a:schemeClr val="accent2"/>
                </a:solidFill>
                <a:latin typeface="+mj-lt"/>
                <a:ea typeface="Kozuka Gothic Pr6N L" panose="020B0200000000000000" pitchFamily="34" charset="-128"/>
                <a:cs typeface="Nexus Sans Offc Pro" panose="020B0504030101020102" pitchFamily="34" charset="0"/>
              </a:rPr>
              <a:t>15%</a:t>
            </a:r>
            <a:r>
              <a:rPr lang="en-US" sz="1050" dirty="0">
                <a:solidFill>
                  <a:srgbClr val="53565A"/>
                </a:solidFill>
                <a:latin typeface="+mj-lt"/>
                <a:ea typeface="Kozuka Gothic Pr6N L" panose="020B0200000000000000" pitchFamily="34" charset="-128"/>
                <a:cs typeface="Nexus Sans Offc Pro" panose="020B0504030101020102" pitchFamily="34" charset="0"/>
              </a:rPr>
              <a:t> share of total content in 2017</a:t>
            </a:r>
          </a:p>
          <a:p>
            <a:pPr marL="135731" indent="-135731">
              <a:lnSpc>
                <a:spcPct val="150000"/>
              </a:lnSpc>
              <a:buClr>
                <a:srgbClr val="1F497D"/>
              </a:buClr>
              <a:buFont typeface="Arial" panose="020B0604020202020204" pitchFamily="34" charset="0"/>
              <a:buChar char="•"/>
            </a:pPr>
            <a:r>
              <a:rPr lang="en-US" sz="1050" dirty="0">
                <a:solidFill>
                  <a:srgbClr val="53565A"/>
                </a:solidFill>
                <a:latin typeface="+mj-lt"/>
                <a:ea typeface="Kozuka Gothic Pr6N L" panose="020B0200000000000000" pitchFamily="34" charset="-128"/>
                <a:cs typeface="Nexus Sans Offc Pro" panose="020B0504030101020102" pitchFamily="34" charset="0"/>
              </a:rPr>
              <a:t>All gold open access, including subsidized articles, is </a:t>
            </a:r>
            <a:r>
              <a:rPr lang="en-US" sz="1050" dirty="0">
                <a:solidFill>
                  <a:schemeClr val="accent2"/>
                </a:solidFill>
                <a:latin typeface="+mj-lt"/>
                <a:ea typeface="Kozuka Gothic Pr6N L" panose="020B0200000000000000" pitchFamily="34" charset="-128"/>
                <a:cs typeface="Nexus Sans Offc Pro" panose="020B0504030101020102" pitchFamily="34" charset="0"/>
              </a:rPr>
              <a:t>17%</a:t>
            </a:r>
            <a:r>
              <a:rPr lang="en-US" sz="1050" dirty="0">
                <a:solidFill>
                  <a:srgbClr val="53565A"/>
                </a:solidFill>
                <a:latin typeface="+mj-lt"/>
                <a:ea typeface="Kozuka Gothic Pr6N L" panose="020B0200000000000000" pitchFamily="34" charset="-128"/>
                <a:cs typeface="Nexus Sans Offc Pro" panose="020B0504030101020102" pitchFamily="34" charset="0"/>
              </a:rPr>
              <a:t> share of total content.</a:t>
            </a:r>
          </a:p>
        </p:txBody>
      </p:sp>
      <p:sp>
        <p:nvSpPr>
          <p:cNvPr id="12" name="TextBox 11"/>
          <p:cNvSpPr txBox="1"/>
          <p:nvPr/>
        </p:nvSpPr>
        <p:spPr>
          <a:xfrm>
            <a:off x="464112" y="1653521"/>
            <a:ext cx="3611214" cy="600164"/>
          </a:xfrm>
          <a:prstGeom prst="rect">
            <a:avLst/>
          </a:prstGeom>
          <a:solidFill>
            <a:schemeClr val="bg1"/>
          </a:solidFill>
          <a:ln>
            <a:solidFill>
              <a:srgbClr val="FF6C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nSpc>
                <a:spcPct val="150000"/>
              </a:lnSpc>
              <a:buClr>
                <a:srgbClr val="1F497D"/>
              </a:buClr>
            </a:pPr>
            <a:r>
              <a:rPr lang="en-US" sz="1100" b="1" dirty="0">
                <a:solidFill>
                  <a:srgbClr val="53565A"/>
                </a:solidFill>
                <a:latin typeface="+mj-lt"/>
                <a:ea typeface="Kozuka Gothic Pr6N L" panose="020B0200000000000000" pitchFamily="34" charset="-128"/>
                <a:cs typeface="Nexus Sans Offc Pro" panose="020B0504030101020102" pitchFamily="34" charset="0"/>
              </a:rPr>
              <a:t>Subscription content</a:t>
            </a:r>
            <a:endParaRPr lang="en-US" sz="1100" dirty="0">
              <a:solidFill>
                <a:srgbClr val="53565A"/>
              </a:solidFill>
              <a:latin typeface="+mj-lt"/>
              <a:ea typeface="Kozuka Gothic Pr6N L" panose="020B0200000000000000" pitchFamily="34" charset="-128"/>
              <a:cs typeface="Nexus Sans Offc Pro" panose="020B0504030101020102" pitchFamily="34" charset="0"/>
            </a:endParaRPr>
          </a:p>
          <a:p>
            <a:pPr marL="127397" lvl="1" indent="-127397">
              <a:lnSpc>
                <a:spcPct val="150000"/>
              </a:lnSpc>
              <a:buClr>
                <a:srgbClr val="1F497D"/>
              </a:buClr>
              <a:buFont typeface="Arial" panose="020B0604020202020204" pitchFamily="34" charset="0"/>
              <a:buChar char="•"/>
            </a:pPr>
            <a:r>
              <a:rPr lang="en-US" sz="1050" dirty="0">
                <a:solidFill>
                  <a:schemeClr val="accent2"/>
                </a:solidFill>
                <a:latin typeface="+mj-lt"/>
                <a:ea typeface="Kozuka Gothic Pr6N L" panose="020B0200000000000000" pitchFamily="34" charset="-128"/>
                <a:cs typeface="Nexus Sans Offc Pro" panose="020B0504030101020102" pitchFamily="34" charset="0"/>
              </a:rPr>
              <a:t>83%</a:t>
            </a:r>
            <a:r>
              <a:rPr lang="en-US" sz="1050" dirty="0">
                <a:solidFill>
                  <a:srgbClr val="53565A"/>
                </a:solidFill>
                <a:latin typeface="+mj-lt"/>
                <a:ea typeface="Kozuka Gothic Pr6N L" panose="020B0200000000000000" pitchFamily="34" charset="-128"/>
                <a:cs typeface="Nexus Sans Offc Pro" panose="020B0504030101020102" pitchFamily="34" charset="0"/>
              </a:rPr>
              <a:t> share of total articles in 2017  </a:t>
            </a:r>
          </a:p>
        </p:txBody>
      </p:sp>
      <p:sp>
        <p:nvSpPr>
          <p:cNvPr id="13" name="Rectangle 12"/>
          <p:cNvSpPr/>
          <p:nvPr/>
        </p:nvSpPr>
        <p:spPr>
          <a:xfrm>
            <a:off x="464111" y="3553455"/>
            <a:ext cx="3611215" cy="854080"/>
          </a:xfrm>
          <a:prstGeom prst="rect">
            <a:avLst/>
          </a:prstGeom>
          <a:ln>
            <a:solidFill>
              <a:srgbClr val="FF6C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buClr>
                <a:srgbClr val="1F497D"/>
              </a:buClr>
            </a:pPr>
            <a:r>
              <a:rPr lang="en-US" sz="1100" b="1" dirty="0">
                <a:solidFill>
                  <a:srgbClr val="53565A"/>
                </a:solidFill>
                <a:latin typeface="+mj-lt"/>
                <a:ea typeface="Kozuka Gothic Pr6N L" panose="020B0200000000000000" pitchFamily="34" charset="-128"/>
                <a:cs typeface="Nexus Sans Offc Pro" panose="020B0504030101020102" pitchFamily="34" charset="0"/>
              </a:rPr>
              <a:t>Elsevier perspective</a:t>
            </a:r>
            <a:endParaRPr lang="en-US" sz="1100" dirty="0">
              <a:solidFill>
                <a:srgbClr val="53565A"/>
              </a:solidFill>
              <a:latin typeface="+mj-lt"/>
              <a:ea typeface="Kozuka Gothic Pr6N L" panose="020B0200000000000000" pitchFamily="34" charset="-128"/>
              <a:cs typeface="Nexus Sans Offc Pro" panose="020B0504030101020102" pitchFamily="34" charset="0"/>
            </a:endParaRPr>
          </a:p>
          <a:p>
            <a:pPr marL="128588" indent="-128588">
              <a:lnSpc>
                <a:spcPct val="150000"/>
              </a:lnSpc>
              <a:buClr>
                <a:srgbClr val="1F497D"/>
              </a:buClr>
              <a:buFont typeface="Arial" panose="020B0604020202020204" pitchFamily="34" charset="0"/>
              <a:buChar char="•"/>
            </a:pPr>
            <a:r>
              <a:rPr lang="en-US" sz="1050" dirty="0">
                <a:solidFill>
                  <a:srgbClr val="53565A"/>
                </a:solidFill>
                <a:latin typeface="+mj-lt"/>
                <a:ea typeface="Kozuka Gothic Pr6N L" panose="020B0200000000000000" pitchFamily="34" charset="-128"/>
                <a:cs typeface="Nexus Sans Offc Pro" panose="020B0504030101020102" pitchFamily="34" charset="0"/>
              </a:rPr>
              <a:t>In 2017, Elsevier published over </a:t>
            </a:r>
            <a:r>
              <a:rPr lang="en-US" sz="1050" dirty="0">
                <a:solidFill>
                  <a:srgbClr val="FF6C00"/>
                </a:solidFill>
                <a:latin typeface="+mj-lt"/>
                <a:ea typeface="Kozuka Gothic Pr6N L" panose="020B0200000000000000" pitchFamily="34" charset="-128"/>
                <a:cs typeface="Nexus Sans Offc Pro" panose="020B0504030101020102" pitchFamily="34" charset="0"/>
              </a:rPr>
              <a:t>430,000 </a:t>
            </a:r>
            <a:r>
              <a:rPr lang="en-US" sz="1050" dirty="0">
                <a:solidFill>
                  <a:srgbClr val="53565A"/>
                </a:solidFill>
                <a:latin typeface="+mj-lt"/>
                <a:ea typeface="Kozuka Gothic Pr6N L" panose="020B0200000000000000" pitchFamily="34" charset="-128"/>
                <a:cs typeface="Nexus Sans Offc Pro" panose="020B0504030101020102" pitchFamily="34" charset="0"/>
              </a:rPr>
              <a:t>articles</a:t>
            </a:r>
          </a:p>
          <a:p>
            <a:pPr marL="128588" lvl="1" indent="-128588">
              <a:lnSpc>
                <a:spcPct val="150000"/>
              </a:lnSpc>
              <a:buClr>
                <a:srgbClr val="1F497D"/>
              </a:buClr>
              <a:buFont typeface="Arial" panose="020B0604020202020204" pitchFamily="34" charset="0"/>
              <a:buChar char="•"/>
            </a:pPr>
            <a:r>
              <a:rPr lang="en-US" sz="1050" dirty="0">
                <a:solidFill>
                  <a:srgbClr val="53565A"/>
                </a:solidFill>
                <a:latin typeface="+mj-lt"/>
                <a:ea typeface="Kozuka Gothic Pr6N L" panose="020B0200000000000000" pitchFamily="34" charset="-128"/>
                <a:cs typeface="Nexus Sans Offc Pro" panose="020B0504030101020102" pitchFamily="34" charset="0"/>
              </a:rPr>
              <a:t>Includes over </a:t>
            </a:r>
            <a:r>
              <a:rPr lang="en-US" sz="1050" dirty="0">
                <a:solidFill>
                  <a:schemeClr val="accent2"/>
                </a:solidFill>
                <a:latin typeface="+mj-lt"/>
                <a:ea typeface="Kozuka Gothic Pr6N L" panose="020B0200000000000000" pitchFamily="34" charset="-128"/>
                <a:cs typeface="Nexus Sans Offc Pro" panose="020B0504030101020102" pitchFamily="34" charset="0"/>
              </a:rPr>
              <a:t>27,000</a:t>
            </a:r>
            <a:r>
              <a:rPr lang="en-US" sz="1050" dirty="0">
                <a:solidFill>
                  <a:srgbClr val="53565A"/>
                </a:solidFill>
                <a:latin typeface="+mj-lt"/>
                <a:ea typeface="Kozuka Gothic Pr6N L" panose="020B0200000000000000" pitchFamily="34" charset="-128"/>
                <a:cs typeface="Nexus Sans Offc Pro" panose="020B0504030101020102" pitchFamily="34" charset="0"/>
              </a:rPr>
              <a:t> open access articles</a:t>
            </a:r>
            <a:endParaRPr lang="en-GB" sz="600" dirty="0">
              <a:solidFill>
                <a:srgbClr val="53565A"/>
              </a:solidFill>
              <a:latin typeface="+mj-lt"/>
              <a:ea typeface="Kozuka Gothic Pr6N L" panose="020B0200000000000000" pitchFamily="34" charset="-128"/>
              <a:cs typeface="Nexus Sans Offc Pro" panose="020B0504030101020102" pitchFamily="34" charset="0"/>
            </a:endParaRPr>
          </a:p>
        </p:txBody>
      </p:sp>
    </p:spTree>
    <p:extLst>
      <p:ext uri="{BB962C8B-B14F-4D97-AF65-F5344CB8AC3E}">
        <p14:creationId xmlns:p14="http://schemas.microsoft.com/office/powerpoint/2010/main" val="218812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23FAE93-1796-CB43-B68C-2964BCCF3AF2}"/>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998" r="2998"/>
          <a:stretch>
            <a:fillRect/>
          </a:stretch>
        </p:blipFill>
        <p:spPr/>
      </p:pic>
      <p:sp>
        <p:nvSpPr>
          <p:cNvPr id="10" name="Title 2"/>
          <p:cNvSpPr>
            <a:spLocks noGrp="1"/>
          </p:cNvSpPr>
          <p:nvPr>
            <p:ph type="ctrTitle"/>
          </p:nvPr>
        </p:nvSpPr>
        <p:spPr>
          <a:xfrm>
            <a:off x="347314" y="1932754"/>
            <a:ext cx="5520686" cy="2010596"/>
          </a:xfrm>
        </p:spPr>
        <p:txBody>
          <a:bodyPr/>
          <a:lstStyle/>
          <a:p>
            <a:r>
              <a:rPr lang="en-US" dirty="0">
                <a:solidFill>
                  <a:schemeClr val="bg1"/>
                </a:solidFill>
              </a:rPr>
              <a:t>Elsevier and open access</a:t>
            </a:r>
            <a:endParaRPr lang="de-DE" dirty="0">
              <a:solidFill>
                <a:schemeClr val="bg1"/>
              </a:solidFill>
            </a:endParaRPr>
          </a:p>
        </p:txBody>
      </p:sp>
      <p:sp>
        <p:nvSpPr>
          <p:cNvPr id="12" name="Text Placeholder 11"/>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3120794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5531" y="1212655"/>
            <a:ext cx="4155000" cy="3180206"/>
          </a:xfrm>
          <a:prstGeom prst="rect">
            <a:avLst/>
          </a:prstGeom>
          <a:solidFill>
            <a:schemeClr val="bg2">
              <a:lumMod val="75000"/>
              <a:alpha val="2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Kozuka Gothic Pr6N L" panose="020B0200000000000000" pitchFamily="34" charset="-128"/>
              <a:ea typeface="Kozuka Gothic Pr6N L" panose="020B0200000000000000" pitchFamily="34" charset="-128"/>
            </a:endParaRPr>
          </a:p>
        </p:txBody>
      </p:sp>
      <p:sp>
        <p:nvSpPr>
          <p:cNvPr id="19" name="Rectangle 18"/>
          <p:cNvSpPr/>
          <p:nvPr/>
        </p:nvSpPr>
        <p:spPr>
          <a:xfrm>
            <a:off x="4641990" y="1201310"/>
            <a:ext cx="4155000" cy="3180206"/>
          </a:xfrm>
          <a:prstGeom prst="rect">
            <a:avLst/>
          </a:prstGeom>
          <a:solidFill>
            <a:schemeClr val="bg2">
              <a:lumMod val="75000"/>
              <a:alpha val="2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latin typeface="Kozuka Gothic Pr6N L" panose="020B0200000000000000" pitchFamily="34" charset="-128"/>
              <a:ea typeface="Kozuka Gothic Pr6N L" panose="020B0200000000000000" pitchFamily="34" charset="-128"/>
            </a:endParaRPr>
          </a:p>
        </p:txBody>
      </p:sp>
      <p:sp>
        <p:nvSpPr>
          <p:cNvPr id="8" name="Title 1">
            <a:extLst>
              <a:ext uri="{FF2B5EF4-FFF2-40B4-BE49-F238E27FC236}">
                <a16:creationId xmlns:a16="http://schemas.microsoft.com/office/drawing/2014/main" id="{1C1C0083-21D7-1440-932E-54B27879D102}"/>
              </a:ext>
            </a:extLst>
          </p:cNvPr>
          <p:cNvSpPr>
            <a:spLocks noGrp="1"/>
          </p:cNvSpPr>
          <p:nvPr>
            <p:ph type="title"/>
          </p:nvPr>
        </p:nvSpPr>
        <p:spPr>
          <a:xfrm>
            <a:off x="363311" y="380204"/>
            <a:ext cx="5961289" cy="462759"/>
          </a:xfrm>
        </p:spPr>
        <p:txBody>
          <a:bodyPr/>
          <a:lstStyle/>
          <a:p>
            <a:r>
              <a:rPr lang="en-US" sz="2800" dirty="0"/>
              <a:t>Elsevier and open access</a:t>
            </a:r>
          </a:p>
        </p:txBody>
      </p:sp>
      <p:sp>
        <p:nvSpPr>
          <p:cNvPr id="9" name="Text Placeholder 2">
            <a:extLst>
              <a:ext uri="{FF2B5EF4-FFF2-40B4-BE49-F238E27FC236}">
                <a16:creationId xmlns:a16="http://schemas.microsoft.com/office/drawing/2014/main" id="{B31ADBAD-67B8-7D4C-BC68-155C24DCDC69}"/>
              </a:ext>
            </a:extLst>
          </p:cNvPr>
          <p:cNvSpPr txBox="1">
            <a:spLocks/>
          </p:cNvSpPr>
          <p:nvPr/>
        </p:nvSpPr>
        <p:spPr>
          <a:xfrm>
            <a:off x="373800" y="1175794"/>
            <a:ext cx="3802914" cy="2977105"/>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00"/>
              </a:lnSpc>
            </a:pPr>
            <a:endParaRPr lang="en-US" sz="1300" dirty="0"/>
          </a:p>
        </p:txBody>
      </p:sp>
      <p:sp>
        <p:nvSpPr>
          <p:cNvPr id="16"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sp>
        <p:nvSpPr>
          <p:cNvPr id="11" name="Text Placeholder 2"/>
          <p:cNvSpPr>
            <a:spLocks noGrp="1"/>
          </p:cNvSpPr>
          <p:nvPr>
            <p:ph type="body" idx="4294967295"/>
          </p:nvPr>
        </p:nvSpPr>
        <p:spPr>
          <a:xfrm>
            <a:off x="458188" y="1252975"/>
            <a:ext cx="5157787" cy="823912"/>
          </a:xfrm>
          <a:prstGeom prst="rect">
            <a:avLst/>
          </a:prstGeom>
        </p:spPr>
        <p:txBody>
          <a:bodyPr/>
          <a:lstStyle/>
          <a:p>
            <a:pPr marL="0" indent="0">
              <a:buNone/>
            </a:pPr>
            <a:r>
              <a:rPr lang="en-US" dirty="0"/>
              <a:t>Gold open access</a:t>
            </a:r>
          </a:p>
        </p:txBody>
      </p:sp>
      <p:sp>
        <p:nvSpPr>
          <p:cNvPr id="12" name="Content Placeholder 3"/>
          <p:cNvSpPr txBox="1">
            <a:spLocks/>
          </p:cNvSpPr>
          <p:nvPr/>
        </p:nvSpPr>
        <p:spPr>
          <a:xfrm>
            <a:off x="485669" y="1690231"/>
            <a:ext cx="3869012" cy="2955890"/>
          </a:xfrm>
          <a:prstGeom prst="rect">
            <a:avLst/>
          </a:prstGeom>
        </p:spPr>
        <p:txBody>
          <a:bodyPr>
            <a:noAutofit/>
          </a:bodyPr>
          <a:lst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14300">
              <a:lnSpc>
                <a:spcPct val="170000"/>
              </a:lnSpc>
            </a:pPr>
            <a:r>
              <a:rPr lang="en-US" sz="1200" dirty="0">
                <a:solidFill>
                  <a:srgbClr val="53565A"/>
                </a:solidFill>
                <a:cs typeface="Nexus Sans Offc Pro" panose="020B0504030101020102" pitchFamily="34" charset="0"/>
              </a:rPr>
              <a:t>Leading gold open access publisher </a:t>
            </a:r>
          </a:p>
          <a:p>
            <a:pPr marL="171450" indent="-114300">
              <a:lnSpc>
                <a:spcPct val="170000"/>
              </a:lnSpc>
            </a:pPr>
            <a:r>
              <a:rPr lang="en-US" sz="1200" dirty="0">
                <a:solidFill>
                  <a:srgbClr val="53565A"/>
                </a:solidFill>
                <a:cs typeface="Nexus Sans Offc Pro" panose="020B0504030101020102" pitchFamily="34" charset="0"/>
              </a:rPr>
              <a:t>Published over </a:t>
            </a:r>
            <a:r>
              <a:rPr lang="en-US" sz="1200" dirty="0">
                <a:solidFill>
                  <a:schemeClr val="accent2"/>
                </a:solidFill>
                <a:cs typeface="Nexus Sans Offc Pro" panose="020B0504030101020102" pitchFamily="34" charset="0"/>
              </a:rPr>
              <a:t>170 </a:t>
            </a:r>
            <a:r>
              <a:rPr lang="en-US" sz="1200" dirty="0">
                <a:cs typeface="Nexus Sans Offc Pro" panose="020B0504030101020102" pitchFamily="34" charset="0"/>
              </a:rPr>
              <a:t>fully open access </a:t>
            </a:r>
            <a:r>
              <a:rPr lang="en-US" sz="1200" dirty="0">
                <a:solidFill>
                  <a:srgbClr val="53565A"/>
                </a:solidFill>
                <a:cs typeface="Nexus Sans Offc Pro" panose="020B0504030101020102" pitchFamily="34" charset="0"/>
              </a:rPr>
              <a:t>journals and over </a:t>
            </a:r>
            <a:r>
              <a:rPr lang="en-US" sz="1200" dirty="0">
                <a:solidFill>
                  <a:schemeClr val="accent2"/>
                </a:solidFill>
                <a:cs typeface="Nexus Sans Offc Pro" panose="020B0504030101020102" pitchFamily="34" charset="0"/>
              </a:rPr>
              <a:t>1,850 </a:t>
            </a:r>
            <a:r>
              <a:rPr lang="en-US" sz="1200" dirty="0">
                <a:cs typeface="Nexus Sans Offc Pro" panose="020B0504030101020102" pitchFamily="34" charset="0"/>
              </a:rPr>
              <a:t>hybrid journals </a:t>
            </a:r>
          </a:p>
          <a:p>
            <a:pPr marL="171450" indent="-114300">
              <a:lnSpc>
                <a:spcPct val="170000"/>
              </a:lnSpc>
            </a:pPr>
            <a:r>
              <a:rPr lang="en-US" sz="1200" dirty="0">
                <a:solidFill>
                  <a:srgbClr val="53565A"/>
                </a:solidFill>
                <a:cs typeface="Nexus Sans Offc Pro" panose="020B0504030101020102" pitchFamily="34" charset="0"/>
              </a:rPr>
              <a:t>Published over </a:t>
            </a:r>
            <a:r>
              <a:rPr lang="en-US" sz="1200" dirty="0">
                <a:solidFill>
                  <a:schemeClr val="accent2"/>
                </a:solidFill>
                <a:cs typeface="Nexus Sans Offc Pro" panose="020B0504030101020102" pitchFamily="34" charset="0"/>
              </a:rPr>
              <a:t>27,000 </a:t>
            </a:r>
            <a:r>
              <a:rPr lang="en-US" sz="1200" dirty="0">
                <a:cs typeface="Nexus Sans Offc Pro" panose="020B0504030101020102" pitchFamily="34" charset="0"/>
              </a:rPr>
              <a:t>open access </a:t>
            </a:r>
            <a:r>
              <a:rPr lang="en-US" sz="1200" dirty="0">
                <a:solidFill>
                  <a:srgbClr val="53565A"/>
                </a:solidFill>
                <a:cs typeface="Nexus Sans Offc Pro" panose="020B0504030101020102" pitchFamily="34" charset="0"/>
              </a:rPr>
              <a:t>articles in 2017</a:t>
            </a:r>
          </a:p>
          <a:p>
            <a:pPr marL="171450" indent="-114300">
              <a:lnSpc>
                <a:spcPct val="170000"/>
              </a:lnSpc>
            </a:pPr>
            <a:r>
              <a:rPr lang="en-US" sz="1200" dirty="0">
                <a:solidFill>
                  <a:srgbClr val="53565A"/>
                </a:solidFill>
                <a:cs typeface="Nexus Sans Offc Pro" panose="020B0504030101020102" pitchFamily="34" charset="0"/>
              </a:rPr>
              <a:t>Choice of either a commercial (CC BY) or non-commercial (CC-BY-NC-ND) user license. </a:t>
            </a:r>
          </a:p>
          <a:p>
            <a:pPr marL="171450" indent="-114300">
              <a:lnSpc>
                <a:spcPct val="170000"/>
              </a:lnSpc>
            </a:pPr>
            <a:r>
              <a:rPr lang="en-US" sz="1200" dirty="0">
                <a:solidFill>
                  <a:srgbClr val="53565A"/>
                </a:solidFill>
                <a:cs typeface="Nexus Sans Offc Pro" panose="020B0504030101020102" pitchFamily="34" charset="0"/>
              </a:rPr>
              <a:t>Article publishing charges (APCs) range from ~$150 to ~$5000 (US Dollars)</a:t>
            </a:r>
            <a:endParaRPr lang="en-US" sz="1200" dirty="0">
              <a:cs typeface="Nexus Sans Offc Pro" panose="020B0504030101020102" pitchFamily="34" charset="0"/>
            </a:endParaRPr>
          </a:p>
          <a:p>
            <a:endParaRPr lang="en-US" sz="1050" dirty="0"/>
          </a:p>
        </p:txBody>
      </p:sp>
      <p:sp>
        <p:nvSpPr>
          <p:cNvPr id="14" name="Text Placeholder 4"/>
          <p:cNvSpPr>
            <a:spLocks noGrp="1"/>
          </p:cNvSpPr>
          <p:nvPr>
            <p:ph type="body" sz="quarter" idx="4294967295"/>
          </p:nvPr>
        </p:nvSpPr>
        <p:spPr>
          <a:xfrm>
            <a:off x="4710120" y="1252975"/>
            <a:ext cx="5183188" cy="823912"/>
          </a:xfrm>
          <a:prstGeom prst="rect">
            <a:avLst/>
          </a:prstGeom>
        </p:spPr>
        <p:txBody>
          <a:bodyPr/>
          <a:lstStyle/>
          <a:p>
            <a:pPr marL="0" indent="0">
              <a:buNone/>
            </a:pPr>
            <a:r>
              <a:rPr lang="en-US" dirty="0"/>
              <a:t>Green open access</a:t>
            </a:r>
          </a:p>
        </p:txBody>
      </p:sp>
      <p:sp>
        <p:nvSpPr>
          <p:cNvPr id="18" name="Content Placeholder 5"/>
          <p:cNvSpPr txBox="1">
            <a:spLocks/>
          </p:cNvSpPr>
          <p:nvPr/>
        </p:nvSpPr>
        <p:spPr>
          <a:xfrm>
            <a:off x="4761585" y="1688462"/>
            <a:ext cx="4035405" cy="2803966"/>
          </a:xfrm>
          <a:prstGeom prst="rect">
            <a:avLst/>
          </a:prstGeom>
        </p:spPr>
        <p:txBody>
          <a:bodyPr>
            <a:normAutofit/>
          </a:bodyPr>
          <a:lstStyle>
            <a:lvl1pPr marL="266700" indent="-266700" algn="l" defTabSz="685800" rtl="0" eaLnBrk="1" latinLnBrk="0" hangingPunct="1">
              <a:lnSpc>
                <a:spcPts val="3400"/>
              </a:lnSpc>
              <a:spcBef>
                <a:spcPts val="0"/>
              </a:spcBef>
              <a:buClr>
                <a:srgbClr val="FF6C00"/>
              </a:buClr>
              <a:buFont typeface="Arial" panose="020B0604020202020204" pitchFamily="34" charset="0"/>
              <a:buChar char="•"/>
              <a:tabLst>
                <a:tab pos="266700" algn="l"/>
              </a:tabLst>
              <a:defRPr sz="1800" kern="1200">
                <a:solidFill>
                  <a:schemeClr val="tx1"/>
                </a:solidFill>
                <a:latin typeface="+mn-lt"/>
                <a:ea typeface="+mn-ea"/>
                <a:cs typeface="+mn-cs"/>
              </a:defRPr>
            </a:lvl1pPr>
            <a:lvl2pPr marL="5143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3400"/>
              </a:lnSpc>
              <a:spcBef>
                <a:spcPts val="375"/>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lnSpc>
                <a:spcPct val="150000"/>
              </a:lnSpc>
            </a:pPr>
            <a:r>
              <a:rPr lang="en-GB" sz="1200" kern="0" dirty="0">
                <a:solidFill>
                  <a:srgbClr val="53565A"/>
                </a:solidFill>
                <a:cs typeface="Nexus Sans Offc Pro" panose="020B0504030101020102" pitchFamily="34" charset="0"/>
              </a:rPr>
              <a:t>Largest publisher enabler of green open access</a:t>
            </a:r>
            <a:endParaRPr lang="en-US" sz="1200" kern="0" dirty="0">
              <a:solidFill>
                <a:srgbClr val="53565A"/>
              </a:solidFill>
              <a:cs typeface="Nexus Sans Offc Pro" panose="020B0504030101020102" pitchFamily="34" charset="0"/>
            </a:endParaRPr>
          </a:p>
          <a:p>
            <a:pPr marL="171450" indent="-171450">
              <a:lnSpc>
                <a:spcPct val="150000"/>
              </a:lnSpc>
            </a:pPr>
            <a:r>
              <a:rPr lang="en-US" sz="1200" kern="0" dirty="0">
                <a:cs typeface="Nexus Sans Offc Pro" panose="020B0504030101020102" pitchFamily="34" charset="0"/>
              </a:rPr>
              <a:t>All</a:t>
            </a:r>
            <a:r>
              <a:rPr lang="en-US" sz="1200" kern="0" dirty="0">
                <a:solidFill>
                  <a:srgbClr val="53565A"/>
                </a:solidFill>
                <a:cs typeface="Nexus Sans Offc Pro" panose="020B0504030101020102" pitchFamily="34" charset="0"/>
              </a:rPr>
              <a:t> </a:t>
            </a:r>
            <a:r>
              <a:rPr lang="en-US" sz="1200" kern="0" dirty="0">
                <a:solidFill>
                  <a:schemeClr val="accent2"/>
                </a:solidFill>
                <a:cs typeface="Nexus Sans Offc Pro" panose="020B0504030101020102" pitchFamily="34" charset="0"/>
              </a:rPr>
              <a:t>2500+ </a:t>
            </a:r>
            <a:r>
              <a:rPr lang="en-US" sz="1200" kern="0" dirty="0">
                <a:cs typeface="Nexus Sans Offc Pro" panose="020B0504030101020102" pitchFamily="34" charset="0"/>
              </a:rPr>
              <a:t>journals</a:t>
            </a:r>
            <a:r>
              <a:rPr lang="en-US" sz="1200" kern="0" dirty="0">
                <a:solidFill>
                  <a:schemeClr val="accent2"/>
                </a:solidFill>
                <a:cs typeface="Nexus Sans Offc Pro" panose="020B0504030101020102" pitchFamily="34" charset="0"/>
              </a:rPr>
              <a:t> </a:t>
            </a:r>
            <a:r>
              <a:rPr lang="en-US" sz="1200" kern="0" dirty="0">
                <a:solidFill>
                  <a:srgbClr val="53565A"/>
                </a:solidFill>
                <a:cs typeface="Nexus Sans Offc Pro" panose="020B0504030101020102" pitchFamily="34" charset="0"/>
              </a:rPr>
              <a:t>provide a green open access option</a:t>
            </a:r>
          </a:p>
          <a:p>
            <a:pPr marL="171450" indent="-171450">
              <a:lnSpc>
                <a:spcPct val="150000"/>
              </a:lnSpc>
            </a:pPr>
            <a:r>
              <a:rPr lang="en-US" sz="1200" kern="0" dirty="0">
                <a:solidFill>
                  <a:srgbClr val="53565A"/>
                </a:solidFill>
                <a:cs typeface="Nexus Sans Offc Pro" panose="020B0504030101020102" pitchFamily="34" charset="0"/>
              </a:rPr>
              <a:t>Participate in </a:t>
            </a:r>
            <a:r>
              <a:rPr lang="en-US" sz="1200" kern="0" dirty="0">
                <a:cs typeface="Nexus Sans Offc Pro" panose="020B0504030101020102" pitchFamily="34" charset="0"/>
              </a:rPr>
              <a:t>CHORUS</a:t>
            </a:r>
            <a:r>
              <a:rPr lang="en-US" sz="1200" kern="0" dirty="0">
                <a:solidFill>
                  <a:srgbClr val="53565A"/>
                </a:solidFill>
                <a:cs typeface="Nexus Sans Offc Pro" panose="020B0504030101020102" pitchFamily="34" charset="0"/>
              </a:rPr>
              <a:t> and support pilots with institutions and international funders</a:t>
            </a:r>
          </a:p>
          <a:p>
            <a:pPr marL="171450" indent="-171450">
              <a:lnSpc>
                <a:spcPct val="150000"/>
              </a:lnSpc>
            </a:pPr>
            <a:r>
              <a:rPr lang="en-US" sz="1200" kern="0" dirty="0">
                <a:cs typeface="Nexus Sans Offc Pro" panose="020B0504030101020102" pitchFamily="34" charset="0"/>
              </a:rPr>
              <a:t>Free API program to fuel repositories </a:t>
            </a:r>
            <a:endParaRPr lang="en-GB" sz="1200" kern="0" dirty="0">
              <a:cs typeface="Nexus Sans Offc Pro" panose="020B0504030101020102" pitchFamily="34" charset="0"/>
            </a:endParaRPr>
          </a:p>
          <a:p>
            <a:pPr marL="171450" indent="-171450">
              <a:lnSpc>
                <a:spcPct val="150000"/>
              </a:lnSpc>
            </a:pPr>
            <a:r>
              <a:rPr lang="en-GB" sz="1200" kern="0" dirty="0">
                <a:solidFill>
                  <a:srgbClr val="53565A"/>
                </a:solidFill>
                <a:cs typeface="Nexus Sans Offc Pro" panose="020B0504030101020102" pitchFamily="34" charset="0"/>
              </a:rPr>
              <a:t>Share link service provides </a:t>
            </a:r>
            <a:r>
              <a:rPr lang="en-GB" sz="1200" kern="0" dirty="0">
                <a:solidFill>
                  <a:schemeClr val="accent2"/>
                </a:solidFill>
                <a:cs typeface="Nexus Sans Offc Pro" panose="020B0504030101020102" pitchFamily="34" charset="0"/>
              </a:rPr>
              <a:t>50 </a:t>
            </a:r>
            <a:r>
              <a:rPr lang="en-GB" sz="1200" kern="0" dirty="0">
                <a:cs typeface="Nexus Sans Offc Pro" panose="020B0504030101020102" pitchFamily="34" charset="0"/>
              </a:rPr>
              <a:t>days free access </a:t>
            </a:r>
            <a:r>
              <a:rPr lang="en-GB" sz="1200" kern="0" dirty="0">
                <a:solidFill>
                  <a:srgbClr val="53565A"/>
                </a:solidFill>
                <a:cs typeface="Nexus Sans Offc Pro" panose="020B0504030101020102" pitchFamily="34" charset="0"/>
              </a:rPr>
              <a:t>to recently published research </a:t>
            </a:r>
          </a:p>
          <a:p>
            <a:pPr marL="171450" indent="-171450">
              <a:lnSpc>
                <a:spcPct val="150000"/>
              </a:lnSpc>
            </a:pPr>
            <a:r>
              <a:rPr lang="en-GB" sz="1200" kern="0" dirty="0">
                <a:cs typeface="Nexus Sans Offc Pro" panose="020B0504030101020102" pitchFamily="34" charset="0"/>
              </a:rPr>
              <a:t>Open archives in over</a:t>
            </a:r>
            <a:r>
              <a:rPr lang="en-GB" sz="1200" kern="0" dirty="0">
                <a:solidFill>
                  <a:schemeClr val="accent2"/>
                </a:solidFill>
                <a:cs typeface="Nexus Sans Offc Pro" panose="020B0504030101020102" pitchFamily="34" charset="0"/>
              </a:rPr>
              <a:t> 110 </a:t>
            </a:r>
            <a:r>
              <a:rPr lang="en-GB" sz="1200" kern="0" dirty="0">
                <a:cs typeface="Nexus Sans Offc Pro" panose="020B0504030101020102" pitchFamily="34" charset="0"/>
              </a:rPr>
              <a:t>journals</a:t>
            </a:r>
            <a:r>
              <a:rPr lang="en-GB" sz="1200" kern="0" dirty="0">
                <a:solidFill>
                  <a:srgbClr val="53565A"/>
                </a:solidFill>
                <a:cs typeface="Nexus Sans Offc Pro" panose="020B0504030101020102" pitchFamily="34" charset="0"/>
              </a:rPr>
              <a:t>, including Cell Press titles after 12 months</a:t>
            </a:r>
          </a:p>
          <a:p>
            <a:endParaRPr lang="en-US" sz="1400" dirty="0"/>
          </a:p>
        </p:txBody>
      </p:sp>
    </p:spTree>
    <p:extLst>
      <p:ext uri="{BB962C8B-B14F-4D97-AF65-F5344CB8AC3E}">
        <p14:creationId xmlns:p14="http://schemas.microsoft.com/office/powerpoint/2010/main" val="56108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1C0083-21D7-1440-932E-54B27879D102}"/>
              </a:ext>
            </a:extLst>
          </p:cNvPr>
          <p:cNvSpPr>
            <a:spLocks noGrp="1"/>
          </p:cNvSpPr>
          <p:nvPr>
            <p:ph type="title"/>
          </p:nvPr>
        </p:nvSpPr>
        <p:spPr>
          <a:xfrm>
            <a:off x="373800" y="295937"/>
            <a:ext cx="8049169" cy="462759"/>
          </a:xfrm>
        </p:spPr>
        <p:txBody>
          <a:bodyPr/>
          <a:lstStyle/>
          <a:p>
            <a:r>
              <a:rPr lang="en-US" sz="2400" dirty="0"/>
              <a:t>Working with funders to empower open access</a:t>
            </a:r>
          </a:p>
        </p:txBody>
      </p:sp>
      <p:sp>
        <p:nvSpPr>
          <p:cNvPr id="17" name="Text Placeholder 2">
            <a:extLst>
              <a:ext uri="{FF2B5EF4-FFF2-40B4-BE49-F238E27FC236}">
                <a16:creationId xmlns:a16="http://schemas.microsoft.com/office/drawing/2014/main" id="{B31ADBAD-67B8-7D4C-BC68-155C24DCDC69}"/>
              </a:ext>
            </a:extLst>
          </p:cNvPr>
          <p:cNvSpPr txBox="1">
            <a:spLocks/>
          </p:cNvSpPr>
          <p:nvPr/>
        </p:nvSpPr>
        <p:spPr>
          <a:xfrm>
            <a:off x="373800" y="1175794"/>
            <a:ext cx="4210900" cy="3194605"/>
          </a:xfrm>
          <a:prstGeom prst="rect">
            <a:avLst/>
          </a:prstGeom>
        </p:spPr>
        <p:txBody>
          <a:bodyPr vert="horz" lIns="91440" tIns="0" rIns="91440" bIns="45720" rtlCol="0">
            <a:noAutofit/>
          </a:bodyPr>
          <a:lstStyle>
            <a:lvl1pPr marL="0" indent="0" algn="l" defTabSz="685800" rtl="0" eaLnBrk="1" latinLnBrk="0" hangingPunct="1">
              <a:lnSpc>
                <a:spcPts val="2600"/>
              </a:lnSpc>
              <a:spcBef>
                <a:spcPts val="0"/>
              </a:spcBef>
              <a:buClr>
                <a:srgbClr val="FF6C00"/>
              </a:buClr>
              <a:buFont typeface="Arial" panose="020B0604020202020204" pitchFamily="34" charset="0"/>
              <a:buNone/>
              <a:tabLst>
                <a:tab pos="266700" algn="l"/>
              </a:tabLst>
              <a:defRPr sz="1800" b="0" kern="1200">
                <a:solidFill>
                  <a:schemeClr val="tx1"/>
                </a:solidFill>
                <a:latin typeface="+mn-lt"/>
                <a:ea typeface="+mn-ea"/>
                <a:cs typeface="+mn-cs"/>
              </a:defRPr>
            </a:lvl1pPr>
            <a:lvl2pPr marL="273050" indent="-273050" algn="l" defTabSz="685800" rtl="0" eaLnBrk="1" latinLnBrk="0" hangingPunct="1">
              <a:lnSpc>
                <a:spcPts val="2600"/>
              </a:lnSpc>
              <a:spcBef>
                <a:spcPts val="0"/>
              </a:spcBef>
              <a:buClr>
                <a:srgbClr val="FF6C00"/>
              </a:buClr>
              <a:buFont typeface="+mj-lt"/>
              <a:buAutoNum type="arabicPeriod"/>
              <a:defRPr sz="1800" kern="1200">
                <a:solidFill>
                  <a:schemeClr val="tx1"/>
                </a:solidFill>
                <a:latin typeface="+mn-lt"/>
                <a:ea typeface="+mn-ea"/>
                <a:cs typeface="+mn-cs"/>
              </a:defRPr>
            </a:lvl2pPr>
            <a:lvl3pPr marL="536575"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3pPr>
            <a:lvl4pPr marL="720725" indent="-171450" algn="l" defTabSz="685800" rtl="0" eaLnBrk="1" latinLnBrk="0" hangingPunct="1">
              <a:lnSpc>
                <a:spcPts val="2600"/>
              </a:lnSpc>
              <a:spcBef>
                <a:spcPts val="0"/>
              </a:spcBef>
              <a:buClr>
                <a:srgbClr val="FF6C00"/>
              </a:buClr>
              <a:buFont typeface="Arial" panose="020B0604020202020204" pitchFamily="34" charset="0"/>
              <a:buChar char="•"/>
              <a:tabLst/>
              <a:defRPr sz="1800" kern="1200">
                <a:solidFill>
                  <a:schemeClr val="tx1"/>
                </a:solidFill>
                <a:latin typeface="+mn-lt"/>
                <a:ea typeface="+mn-ea"/>
                <a:cs typeface="+mn-cs"/>
              </a:defRPr>
            </a:lvl4pPr>
            <a:lvl5pPr marL="896938" indent="-171450" algn="l" defTabSz="685800" rtl="0" eaLnBrk="1" latinLnBrk="0" hangingPunct="1">
              <a:lnSpc>
                <a:spcPts val="2600"/>
              </a:lnSpc>
              <a:spcBef>
                <a:spcPts val="0"/>
              </a:spcBef>
              <a:buClr>
                <a:srgbClr val="FF6C00"/>
              </a:buClr>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2200"/>
              </a:lnSpc>
            </a:pPr>
            <a:r>
              <a:rPr lang="en-US" sz="1300" dirty="0"/>
              <a:t>We work together by: </a:t>
            </a:r>
          </a:p>
          <a:p>
            <a:pPr marL="171450" indent="-171450">
              <a:lnSpc>
                <a:spcPts val="2200"/>
              </a:lnSpc>
              <a:buFont typeface="Arial" panose="020B0604020202020204" pitchFamily="34" charset="0"/>
              <a:buChar char="•"/>
            </a:pPr>
            <a:r>
              <a:rPr lang="en-US" sz="1200" dirty="0"/>
              <a:t>Optimizing the publication process to make authors aware of how to </a:t>
            </a:r>
            <a:r>
              <a:rPr lang="en-US" sz="1200" dirty="0">
                <a:solidFill>
                  <a:srgbClr val="FF6C00"/>
                </a:solidFill>
              </a:rPr>
              <a:t>comply</a:t>
            </a:r>
            <a:r>
              <a:rPr lang="en-US" sz="1200" dirty="0"/>
              <a:t> with </a:t>
            </a:r>
            <a:r>
              <a:rPr lang="en-US" sz="1200" dirty="0">
                <a:solidFill>
                  <a:srgbClr val="FF6C00"/>
                </a:solidFill>
              </a:rPr>
              <a:t>funder mandates </a:t>
            </a:r>
          </a:p>
          <a:p>
            <a:pPr marL="171450" indent="-171450">
              <a:lnSpc>
                <a:spcPts val="2200"/>
              </a:lnSpc>
              <a:buFont typeface="Arial" panose="020B0604020202020204" pitchFamily="34" charset="0"/>
              <a:buChar char="•"/>
            </a:pPr>
            <a:r>
              <a:rPr lang="en-US" sz="1200" dirty="0"/>
              <a:t>Providing an </a:t>
            </a:r>
            <a:r>
              <a:rPr lang="en-US" sz="1200" dirty="0">
                <a:solidFill>
                  <a:srgbClr val="FF6C00"/>
                </a:solidFill>
              </a:rPr>
              <a:t>API program</a:t>
            </a:r>
            <a:r>
              <a:rPr lang="en-US" sz="1200" dirty="0"/>
              <a:t> to fuel institutional repositories </a:t>
            </a:r>
          </a:p>
          <a:p>
            <a:pPr marL="171450" indent="-171450">
              <a:lnSpc>
                <a:spcPts val="2200"/>
              </a:lnSpc>
              <a:buFont typeface="Arial" panose="020B0604020202020204" pitchFamily="34" charset="0"/>
              <a:buChar char="•"/>
            </a:pPr>
            <a:r>
              <a:rPr lang="en-US" sz="1200" dirty="0"/>
              <a:t>Supporting funders and institutions participating in </a:t>
            </a:r>
            <a:r>
              <a:rPr lang="en-US" sz="1200" dirty="0">
                <a:solidFill>
                  <a:srgbClr val="FF6C00"/>
                </a:solidFill>
              </a:rPr>
              <a:t>CHORUS</a:t>
            </a:r>
          </a:p>
          <a:p>
            <a:pPr marL="171450" indent="-171450">
              <a:lnSpc>
                <a:spcPts val="2200"/>
              </a:lnSpc>
              <a:buFont typeface="Arial" panose="020B0604020202020204" pitchFamily="34" charset="0"/>
              <a:buChar char="•"/>
            </a:pPr>
            <a:r>
              <a:rPr lang="en-US" sz="1200" dirty="0"/>
              <a:t>Providing customized </a:t>
            </a:r>
            <a:r>
              <a:rPr lang="en-US" sz="1200" dirty="0">
                <a:solidFill>
                  <a:srgbClr val="FF6C00"/>
                </a:solidFill>
              </a:rPr>
              <a:t>reporting</a:t>
            </a:r>
            <a:r>
              <a:rPr lang="en-US" sz="1200" dirty="0"/>
              <a:t>, </a:t>
            </a:r>
            <a:r>
              <a:rPr lang="en-US" sz="1200" dirty="0">
                <a:solidFill>
                  <a:srgbClr val="FF6C00"/>
                </a:solidFill>
              </a:rPr>
              <a:t>monitoring</a:t>
            </a:r>
            <a:r>
              <a:rPr lang="en-US" sz="1200" dirty="0"/>
              <a:t> and tailored </a:t>
            </a:r>
            <a:r>
              <a:rPr lang="en-US" sz="1200" dirty="0">
                <a:solidFill>
                  <a:srgbClr val="FF6C00"/>
                </a:solidFill>
              </a:rPr>
              <a:t>invoicing</a:t>
            </a:r>
            <a:r>
              <a:rPr lang="en-US" sz="1200" dirty="0"/>
              <a:t> for institutions </a:t>
            </a:r>
          </a:p>
          <a:p>
            <a:pPr marL="171450" indent="-171450">
              <a:lnSpc>
                <a:spcPts val="2200"/>
              </a:lnSpc>
              <a:buFont typeface="Arial" panose="020B0604020202020204" pitchFamily="34" charset="0"/>
              <a:buChar char="•"/>
            </a:pPr>
            <a:r>
              <a:rPr lang="en-US" sz="1200" dirty="0"/>
              <a:t>Training customer service staff to help researchers understand funder and institutional </a:t>
            </a:r>
            <a:r>
              <a:rPr lang="en-US" sz="1200" dirty="0">
                <a:solidFill>
                  <a:srgbClr val="FF6C00"/>
                </a:solidFill>
              </a:rPr>
              <a:t>OA policies </a:t>
            </a:r>
            <a:r>
              <a:rPr lang="en-US" sz="1200" dirty="0"/>
              <a:t>and how to </a:t>
            </a:r>
            <a:r>
              <a:rPr lang="en-US" sz="1200" dirty="0">
                <a:solidFill>
                  <a:srgbClr val="FF6C00"/>
                </a:solidFill>
              </a:rPr>
              <a:t>comply</a:t>
            </a:r>
            <a:r>
              <a:rPr lang="en-US" sz="1200" dirty="0"/>
              <a:t> </a:t>
            </a:r>
          </a:p>
        </p:txBody>
      </p:sp>
      <p:sp>
        <p:nvSpPr>
          <p:cNvPr id="20" name="Date Placeholder 2"/>
          <p:cNvSpPr>
            <a:spLocks noGrp="1"/>
          </p:cNvSpPr>
          <p:nvPr>
            <p:ph type="dt" sz="half" idx="10"/>
          </p:nvPr>
        </p:nvSpPr>
        <p:spPr>
          <a:xfrm>
            <a:off x="1046431" y="4717879"/>
            <a:ext cx="3086100" cy="135000"/>
          </a:xfrm>
        </p:spPr>
        <p:txBody>
          <a:bodyPr/>
          <a:lstStyle/>
          <a:p>
            <a:fld id="{E703C47A-2488-416B-89DF-02DC664DA84B}" type="datetime1">
              <a:rPr lang="nl-NL" sz="800" smtClean="0"/>
              <a:pPr/>
              <a:t>30-10-2018</a:t>
            </a:fld>
            <a:endParaRPr lang="de-DE" sz="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5576" y="3448232"/>
            <a:ext cx="969921" cy="2445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1215" y="3413007"/>
            <a:ext cx="762000" cy="7762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189" y="2839983"/>
            <a:ext cx="1463040" cy="57302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4139" y="1380236"/>
            <a:ext cx="1600200" cy="21336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5320" y="929130"/>
            <a:ext cx="1170432" cy="356616"/>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6936" y="1483228"/>
            <a:ext cx="807203" cy="383166"/>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44267" y="3025801"/>
            <a:ext cx="1074420" cy="34020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8453" y="2021103"/>
            <a:ext cx="553578" cy="722287"/>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86724" y="1738443"/>
            <a:ext cx="1059092" cy="276751"/>
          </a:xfrm>
          <a:prstGeom prst="rect">
            <a:avLst/>
          </a:prstGeom>
        </p:spPr>
      </p:pic>
      <p:pic>
        <p:nvPicPr>
          <p:cNvPr id="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77032" y="3740400"/>
            <a:ext cx="1188720" cy="44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7039" y="2625797"/>
            <a:ext cx="621251" cy="5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179165" y="1732741"/>
            <a:ext cx="619125" cy="61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51757" y="2405088"/>
            <a:ext cx="1370026" cy="92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635710" y="2174272"/>
            <a:ext cx="1033462" cy="485775"/>
          </a:xfrm>
          <a:prstGeom prst="rect">
            <a:avLst/>
          </a:prstGeom>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727000" y="2405088"/>
            <a:ext cx="591687" cy="42071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08823" y="927221"/>
            <a:ext cx="814894" cy="360434"/>
          </a:xfrm>
          <a:prstGeom prst="rect">
            <a:avLst/>
          </a:prstGeom>
        </p:spPr>
      </p:pic>
      <p:cxnSp>
        <p:nvCxnSpPr>
          <p:cNvPr id="28" name="Straight Connector 27"/>
          <p:cNvCxnSpPr/>
          <p:nvPr/>
        </p:nvCxnSpPr>
        <p:spPr>
          <a:xfrm>
            <a:off x="4560420" y="1264048"/>
            <a:ext cx="16795" cy="307497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831199" y="903543"/>
            <a:ext cx="920306" cy="690229"/>
          </a:xfrm>
          <a:prstGeom prst="rect">
            <a:avLst/>
          </a:prstGeom>
        </p:spPr>
      </p:pic>
      <p:pic>
        <p:nvPicPr>
          <p:cNvPr id="3" name="Picture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393864" y="3769793"/>
            <a:ext cx="851952" cy="419502"/>
          </a:xfrm>
          <a:prstGeom prst="rect">
            <a:avLst/>
          </a:prstGeom>
        </p:spPr>
      </p:pic>
    </p:spTree>
    <p:extLst>
      <p:ext uri="{BB962C8B-B14F-4D97-AF65-F5344CB8AC3E}">
        <p14:creationId xmlns:p14="http://schemas.microsoft.com/office/powerpoint/2010/main" val="2091196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7314" y="1932754"/>
            <a:ext cx="5462643" cy="1186319"/>
          </a:xfrm>
        </p:spPr>
        <p:txBody>
          <a:bodyPr/>
          <a:lstStyle/>
          <a:p>
            <a:r>
              <a:rPr lang="en-US" dirty="0"/>
              <a:t>Gold open access publishing</a:t>
            </a:r>
          </a:p>
        </p:txBody>
      </p:sp>
      <p:sp>
        <p:nvSpPr>
          <p:cNvPr id="4" name="Text Placeholder 3"/>
          <p:cNvSpPr>
            <a:spLocks noGrp="1"/>
          </p:cNvSpPr>
          <p:nvPr>
            <p:ph type="body" sz="quarter" idx="15"/>
          </p:nvPr>
        </p:nvSpPr>
        <p:spPr/>
        <p:txBody>
          <a:bodyPr/>
          <a:lstStyle/>
          <a:p>
            <a:r>
              <a:rPr lang="en-US" dirty="0"/>
              <a:t>Process, types and usability</a:t>
            </a:r>
          </a:p>
        </p:txBody>
      </p:sp>
    </p:spTree>
    <p:extLst>
      <p:ext uri="{BB962C8B-B14F-4D97-AF65-F5344CB8AC3E}">
        <p14:creationId xmlns:p14="http://schemas.microsoft.com/office/powerpoint/2010/main" val="32333994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u51OxPDsRfKSHsBWlZAHf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TAaubNRR32KLArN1srxj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hop2Ha2QCW8u8uP7EQzpg"/>
</p:tagLst>
</file>

<file path=ppt/theme/theme1.xml><?xml version="1.0" encoding="utf-8"?>
<a:theme xmlns:a="http://schemas.openxmlformats.org/drawingml/2006/main" name="Elsevier">
  <a:themeElements>
    <a:clrScheme name="Elsevier">
      <a:dk1>
        <a:srgbClr val="53565A"/>
      </a:dk1>
      <a:lt1>
        <a:sysClr val="window" lastClr="FFFFFF"/>
      </a:lt1>
      <a:dk2>
        <a:srgbClr val="53565A"/>
      </a:dk2>
      <a:lt2>
        <a:srgbClr val="E7E6E6"/>
      </a:lt2>
      <a:accent1>
        <a:srgbClr val="FDD300"/>
      </a:accent1>
      <a:accent2>
        <a:srgbClr val="FF6C00"/>
      </a:accent2>
      <a:accent3>
        <a:srgbClr val="F73E29"/>
      </a:accent3>
      <a:accent4>
        <a:srgbClr val="661CCA"/>
      </a:accent4>
      <a:accent5>
        <a:srgbClr val="3679E0"/>
      </a:accent5>
      <a:accent6>
        <a:srgbClr val="8ED7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 name="Purple dark">
      <a:srgbClr val="661CCA"/>
    </a:custClr>
    <a:custClr name="Purple light">
      <a:srgbClr val="BB84FF"/>
    </a:custClr>
    <a:custClr name="Blue dark">
      <a:srgbClr val="3679E0"/>
    </a:custClr>
    <a:custClr name="Blue light">
      <a:srgbClr val="ACD2FF"/>
    </a:custClr>
    <a:custClr name="Green dark">
      <a:srgbClr val="8ED700"/>
    </a:custClr>
    <a:custClr name="Green light">
      <a:srgbClr val="C0F25D"/>
    </a:custClr>
    <a:custClr name="Yellow dark">
      <a:srgbClr val="FDD300"/>
    </a:custClr>
    <a:custClr name="Yellow light">
      <a:srgbClr val="FFEC84"/>
    </a:custClr>
    <a:custClr name="Red dark">
      <a:srgbClr val="F73E29"/>
    </a:custClr>
    <a:custClr name="Red light">
      <a:srgbClr val="FEB7B7"/>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lsevier">
    <a:dk1>
      <a:srgbClr val="53565A"/>
    </a:dk1>
    <a:lt1>
      <a:sysClr val="window" lastClr="FFFFFF"/>
    </a:lt1>
    <a:dk2>
      <a:srgbClr val="53565A"/>
    </a:dk2>
    <a:lt2>
      <a:srgbClr val="E7E6E6"/>
    </a:lt2>
    <a:accent1>
      <a:srgbClr val="661CCA"/>
    </a:accent1>
    <a:accent2>
      <a:srgbClr val="3679E0"/>
    </a:accent2>
    <a:accent3>
      <a:srgbClr val="8ED700"/>
    </a:accent3>
    <a:accent4>
      <a:srgbClr val="FDD300"/>
    </a:accent4>
    <a:accent5>
      <a:srgbClr val="F73E29"/>
    </a:accent5>
    <a:accent6>
      <a:srgbClr val="88A8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lsevier">
    <a:dk1>
      <a:srgbClr val="53565A"/>
    </a:dk1>
    <a:lt1>
      <a:sysClr val="window" lastClr="FFFFFF"/>
    </a:lt1>
    <a:dk2>
      <a:srgbClr val="53565A"/>
    </a:dk2>
    <a:lt2>
      <a:srgbClr val="E7E6E6"/>
    </a:lt2>
    <a:accent1>
      <a:srgbClr val="661CCA"/>
    </a:accent1>
    <a:accent2>
      <a:srgbClr val="3679E0"/>
    </a:accent2>
    <a:accent3>
      <a:srgbClr val="8ED700"/>
    </a:accent3>
    <a:accent4>
      <a:srgbClr val="FDD300"/>
    </a:accent4>
    <a:accent5>
      <a:srgbClr val="F73E29"/>
    </a:accent5>
    <a:accent6>
      <a:srgbClr val="88A8A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ELS_ppt-presentation_Arial 16_9 new colorscheme</Template>
  <TotalTime>1950</TotalTime>
  <Words>2790</Words>
  <Application>Microsoft Office PowerPoint</Application>
  <PresentationFormat>On-screen Show (16:9)</PresentationFormat>
  <Paragraphs>297</Paragraphs>
  <Slides>34</Slides>
  <Notes>13</Notes>
  <HiddenSlides>11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Kozuka Gothic Pr6N L</vt:lpstr>
      <vt:lpstr>Nexus Sans Offc Pro</vt:lpstr>
      <vt:lpstr>NexusSansPro</vt:lpstr>
      <vt:lpstr>NexusSansPro-Bold</vt:lpstr>
      <vt:lpstr>NexusSansPro-Italic</vt:lpstr>
      <vt:lpstr>Symbol</vt:lpstr>
      <vt:lpstr>Wingdings</vt:lpstr>
      <vt:lpstr>Elsevier</vt:lpstr>
      <vt:lpstr>Open access</vt:lpstr>
      <vt:lpstr>This presentation includes the following:</vt:lpstr>
      <vt:lpstr>What is open access (OA)?</vt:lpstr>
      <vt:lpstr>What is open access?</vt:lpstr>
      <vt:lpstr>Total article growth by journal business model</vt:lpstr>
      <vt:lpstr>Elsevier and open access</vt:lpstr>
      <vt:lpstr>Elsevier and open access</vt:lpstr>
      <vt:lpstr>Working with funders to empower open access</vt:lpstr>
      <vt:lpstr>Gold open access publishing</vt:lpstr>
      <vt:lpstr>Making it easier to find open access</vt:lpstr>
      <vt:lpstr>Making it easier to find open access</vt:lpstr>
      <vt:lpstr>Green open access</vt:lpstr>
      <vt:lpstr>Making green OA a long-term solution</vt:lpstr>
      <vt:lpstr>Our sharing guidelines</vt:lpstr>
      <vt:lpstr>Share Links</vt:lpstr>
      <vt:lpstr>Share Links</vt:lpstr>
      <vt:lpstr>Institutional repositories</vt:lpstr>
      <vt:lpstr>Fueling IRs: free API program </vt:lpstr>
      <vt:lpstr>Access to research initiatives</vt:lpstr>
      <vt:lpstr>Access initiatives by Elsevier</vt:lpstr>
      <vt:lpstr>PowerPoint Presentation</vt:lpstr>
      <vt:lpstr>Appendix</vt:lpstr>
      <vt:lpstr>Our APCs are below market average…</vt:lpstr>
      <vt:lpstr>… yet deliver above average quality</vt:lpstr>
      <vt:lpstr>Committed to no double dipping</vt:lpstr>
      <vt:lpstr>Committed to no double dipping</vt:lpstr>
      <vt:lpstr>Our embargos strike a balance</vt:lpstr>
      <vt:lpstr>In this section…</vt:lpstr>
      <vt:lpstr>OA can increase the visibility of research… </vt:lpstr>
      <vt:lpstr>…but it doesn’t (yet) impact citations </vt:lpstr>
      <vt:lpstr>Copyright</vt:lpstr>
      <vt:lpstr>We offer a choice of reuse license for gold OA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type title second line and third line</dc:title>
  <dc:creator>Systeem Beheer</dc:creator>
  <cp:lastModifiedBy>Kamel, Mohamed (ELS)</cp:lastModifiedBy>
  <cp:revision>117</cp:revision>
  <dcterms:created xsi:type="dcterms:W3CDTF">2018-05-15T08:42:12Z</dcterms:created>
  <dcterms:modified xsi:type="dcterms:W3CDTF">2018-10-31T05:24:57Z</dcterms:modified>
</cp:coreProperties>
</file>