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23" r:id="rId3"/>
    <p:sldMasterId id="2147483735" r:id="rId4"/>
  </p:sldMasterIdLst>
  <p:notesMasterIdLst>
    <p:notesMasterId r:id="rId34"/>
  </p:notesMasterIdLst>
  <p:sldIdLst>
    <p:sldId id="256" r:id="rId5"/>
    <p:sldId id="259" r:id="rId6"/>
    <p:sldId id="257" r:id="rId7"/>
    <p:sldId id="305" r:id="rId8"/>
    <p:sldId id="283" r:id="rId9"/>
    <p:sldId id="294" r:id="rId10"/>
    <p:sldId id="301" r:id="rId11"/>
    <p:sldId id="295" r:id="rId12"/>
    <p:sldId id="263" r:id="rId13"/>
    <p:sldId id="275" r:id="rId14"/>
    <p:sldId id="300" r:id="rId15"/>
    <p:sldId id="306" r:id="rId16"/>
    <p:sldId id="281" r:id="rId17"/>
    <p:sldId id="302" r:id="rId18"/>
    <p:sldId id="303" r:id="rId19"/>
    <p:sldId id="304" r:id="rId20"/>
    <p:sldId id="288" r:id="rId21"/>
    <p:sldId id="286" r:id="rId22"/>
    <p:sldId id="287" r:id="rId23"/>
    <p:sldId id="290" r:id="rId24"/>
    <p:sldId id="291" r:id="rId25"/>
    <p:sldId id="292" r:id="rId26"/>
    <p:sldId id="293" r:id="rId27"/>
    <p:sldId id="299" r:id="rId28"/>
    <p:sldId id="296" r:id="rId29"/>
    <p:sldId id="280" r:id="rId30"/>
    <p:sldId id="298" r:id="rId31"/>
    <p:sldId id="276" r:id="rId32"/>
    <p:sldId id="272"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anine Liebenberg" initials="JL" lastIdx="2" clrIdx="0">
    <p:extLst>
      <p:ext uri="{19B8F6BF-5375-455C-9EA6-DF929625EA0E}">
        <p15:presenceInfo xmlns:p15="http://schemas.microsoft.com/office/powerpoint/2012/main" userId="Jeanine Liebenberg" providerId="None"/>
      </p:ext>
    </p:extLst>
  </p:cmAuthor>
  <p:cmAuthor id="2" name="Cathy Naidoo" initials="CN" lastIdx="1" clrIdx="1">
    <p:extLst>
      <p:ext uri="{19B8F6BF-5375-455C-9EA6-DF929625EA0E}">
        <p15:presenceInfo xmlns:p15="http://schemas.microsoft.com/office/powerpoint/2012/main" userId="S-1-5-21-2519524292-569579714-1695331560-13724" providerId="AD"/>
      </p:ext>
    </p:extLst>
  </p:cmAuthor>
  <p:cmAuthor id="3" name="Erika Janse Van Rensburg" initials="EJVR" lastIdx="7" clrIdx="2">
    <p:extLst>
      <p:ext uri="{19B8F6BF-5375-455C-9EA6-DF929625EA0E}">
        <p15:presenceInfo xmlns:p15="http://schemas.microsoft.com/office/powerpoint/2012/main" userId="Erika Janse Van Rensbur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2027"/>
    <a:srgbClr val="D8D9D9"/>
    <a:srgbClr val="B22023"/>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939" autoAdjust="0"/>
  </p:normalViewPr>
  <p:slideViewPr>
    <p:cSldViewPr snapToGrid="0">
      <p:cViewPr varScale="1">
        <p:scale>
          <a:sx n="69" d="100"/>
          <a:sy n="69" d="100"/>
        </p:scale>
        <p:origin x="1440" y="60"/>
      </p:cViewPr>
      <p:guideLst/>
    </p:cSldViewPr>
  </p:slideViewPr>
  <p:notesTextViewPr>
    <p:cViewPr>
      <p:scale>
        <a:sx n="1" d="1"/>
        <a:sy n="1" d="1"/>
      </p:scale>
      <p:origin x="0" y="0"/>
    </p:cViewPr>
  </p:notesTextViewPr>
  <p:notesViewPr>
    <p:cSldViewPr snapToGrid="0">
      <p:cViewPr varScale="1">
        <p:scale>
          <a:sx n="53" d="100"/>
          <a:sy n="53" d="100"/>
        </p:scale>
        <p:origin x="1796"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F2D50B-79C1-4339-B961-32185B4E5547}" type="doc">
      <dgm:prSet loTypeId="urn:microsoft.com/office/officeart/2005/8/layout/hList1" loCatId="list" qsTypeId="urn:microsoft.com/office/officeart/2005/8/quickstyle/simple1" qsCatId="simple" csTypeId="urn:microsoft.com/office/officeart/2005/8/colors/accent3_2" csCatId="accent3" phldr="1"/>
      <dgm:spPr/>
      <dgm:t>
        <a:bodyPr/>
        <a:lstStyle/>
        <a:p>
          <a:endParaRPr lang="en-US"/>
        </a:p>
      </dgm:t>
    </dgm:pt>
    <dgm:pt modelId="{6E8B9CF2-3F44-4EEC-A65B-80A14E9D9BFC}">
      <dgm:prSet phldrT="[Text]" custT="1"/>
      <dgm:spPr/>
      <dgm:t>
        <a:bodyPr/>
        <a:lstStyle/>
        <a:p>
          <a:pPr algn="ctr"/>
          <a:r>
            <a:rPr lang="en-US" sz="1600" b="1" dirty="0">
              <a:latin typeface="Arial" panose="020B0604020202020204" pitchFamily="34" charset="0"/>
              <a:cs typeface="Arial" panose="020B0604020202020204" pitchFamily="34" charset="0"/>
            </a:rPr>
            <a:t>Confirmation</a:t>
          </a:r>
        </a:p>
      </dgm:t>
    </dgm:pt>
    <dgm:pt modelId="{4B4DEA7F-C3F3-4DE3-A585-369E388BE607}" type="parTrans" cxnId="{BFDAD342-58B4-44BB-B7FB-FBABC076D637}">
      <dgm:prSet/>
      <dgm:spPr/>
      <dgm:t>
        <a:bodyPr/>
        <a:lstStyle/>
        <a:p>
          <a:endParaRPr lang="en-US"/>
        </a:p>
      </dgm:t>
    </dgm:pt>
    <dgm:pt modelId="{9CC17BBD-9FAD-4E5B-985F-5A2F47F51E54}" type="sibTrans" cxnId="{BFDAD342-58B4-44BB-B7FB-FBABC076D637}">
      <dgm:prSet/>
      <dgm:spPr/>
      <dgm:t>
        <a:bodyPr/>
        <a:lstStyle/>
        <a:p>
          <a:endParaRPr lang="en-US"/>
        </a:p>
      </dgm:t>
    </dgm:pt>
    <dgm:pt modelId="{11D885AB-257E-4FC4-BB5F-88832633AA58}">
      <dgm:prSet phldrT="[Text]"/>
      <dgm:spPr/>
      <dgm:t>
        <a:bodyPr/>
        <a:lstStyle/>
        <a:p>
          <a:pPr algn="l"/>
          <a:endParaRPr lang="en-US" sz="1500" b="1" dirty="0">
            <a:latin typeface="Arial" panose="020B0604020202020204" pitchFamily="34" charset="0"/>
            <a:cs typeface="Arial" panose="020B0604020202020204" pitchFamily="34" charset="0"/>
          </a:endParaRPr>
        </a:p>
      </dgm:t>
    </dgm:pt>
    <dgm:pt modelId="{0E5EF64C-78EF-4E1F-B773-A049E46CAEF3}" type="parTrans" cxnId="{63A866DF-7A6E-43B2-AF34-4E6416A497F9}">
      <dgm:prSet/>
      <dgm:spPr/>
      <dgm:t>
        <a:bodyPr/>
        <a:lstStyle/>
        <a:p>
          <a:endParaRPr lang="en-US"/>
        </a:p>
      </dgm:t>
    </dgm:pt>
    <dgm:pt modelId="{CB5CFF7E-7490-4F29-BA61-A9C0C9257AC7}" type="sibTrans" cxnId="{63A866DF-7A6E-43B2-AF34-4E6416A497F9}">
      <dgm:prSet/>
      <dgm:spPr/>
      <dgm:t>
        <a:bodyPr/>
        <a:lstStyle/>
        <a:p>
          <a:endParaRPr lang="en-US"/>
        </a:p>
      </dgm:t>
    </dgm:pt>
    <dgm:pt modelId="{F7DE7727-92B4-4F43-B171-BE0EECA4174C}">
      <dgm:prSet phldrT="[Text]"/>
      <dgm:spPr/>
      <dgm:t>
        <a:bodyPr/>
        <a:lstStyle/>
        <a:p>
          <a:pPr algn="l"/>
          <a:endParaRPr lang="en-US" sz="1500" b="1" dirty="0">
            <a:latin typeface="Arial" panose="020B0604020202020204" pitchFamily="34" charset="0"/>
            <a:cs typeface="Arial" panose="020B0604020202020204" pitchFamily="34" charset="0"/>
          </a:endParaRPr>
        </a:p>
      </dgm:t>
    </dgm:pt>
    <dgm:pt modelId="{D89431F5-4EEE-4CDC-85B9-5CA3826BDC08}" type="parTrans" cxnId="{54DEC609-E4AC-43B5-AC83-CAC315B24256}">
      <dgm:prSet/>
      <dgm:spPr/>
      <dgm:t>
        <a:bodyPr/>
        <a:lstStyle/>
        <a:p>
          <a:endParaRPr lang="en-US"/>
        </a:p>
      </dgm:t>
    </dgm:pt>
    <dgm:pt modelId="{8B551121-1CAE-4592-AE03-93CC15E04CCE}" type="sibTrans" cxnId="{54DEC609-E4AC-43B5-AC83-CAC315B24256}">
      <dgm:prSet/>
      <dgm:spPr/>
      <dgm:t>
        <a:bodyPr/>
        <a:lstStyle/>
        <a:p>
          <a:endParaRPr lang="en-US"/>
        </a:p>
      </dgm:t>
    </dgm:pt>
    <dgm:pt modelId="{5E7F8260-C9BF-4A73-99B5-E69D8AAE42BB}">
      <dgm:prSet phldrT="[Text]"/>
      <dgm:spPr/>
      <dgm:t>
        <a:bodyPr/>
        <a:lstStyle/>
        <a:p>
          <a:pPr algn="l"/>
          <a:endParaRPr lang="en-US" sz="1500" b="1" dirty="0">
            <a:latin typeface="Arial" panose="020B0604020202020204" pitchFamily="34" charset="0"/>
            <a:cs typeface="Arial" panose="020B0604020202020204" pitchFamily="34" charset="0"/>
          </a:endParaRPr>
        </a:p>
      </dgm:t>
    </dgm:pt>
    <dgm:pt modelId="{A8080F20-6B2D-4866-AE7B-133A75B0171F}" type="parTrans" cxnId="{1727D1C1-43D0-47D2-A367-06D464249136}">
      <dgm:prSet/>
      <dgm:spPr/>
      <dgm:t>
        <a:bodyPr/>
        <a:lstStyle/>
        <a:p>
          <a:endParaRPr lang="en-US"/>
        </a:p>
      </dgm:t>
    </dgm:pt>
    <dgm:pt modelId="{D64D25DD-3147-4CD7-923A-EA0AB9E39100}" type="sibTrans" cxnId="{1727D1C1-43D0-47D2-A367-06D464249136}">
      <dgm:prSet/>
      <dgm:spPr/>
      <dgm:t>
        <a:bodyPr/>
        <a:lstStyle/>
        <a:p>
          <a:endParaRPr lang="en-US"/>
        </a:p>
      </dgm:t>
    </dgm:pt>
    <dgm:pt modelId="{493DA436-C5F4-4B96-8B71-CDD1421C92EC}">
      <dgm:prSet phldrT="[Text]" custT="1"/>
      <dgm:spPr/>
      <dgm:t>
        <a:bodyPr/>
        <a:lstStyle/>
        <a:p>
          <a:pPr algn="ctr"/>
          <a:r>
            <a:rPr lang="en-US" sz="1600" b="1" dirty="0">
              <a:latin typeface="Arial" panose="020B0604020202020204" pitchFamily="34" charset="0"/>
              <a:cs typeface="Arial" panose="020B0604020202020204" pitchFamily="34" charset="0"/>
            </a:rPr>
            <a:t>Editorial &amp; Peer Review</a:t>
          </a:r>
        </a:p>
      </dgm:t>
    </dgm:pt>
    <dgm:pt modelId="{86BF38A2-C353-4627-B22B-1FE3CA17BAB2}" type="parTrans" cxnId="{45F4ACEE-E623-41AB-8230-2A0E3090FBCF}">
      <dgm:prSet/>
      <dgm:spPr/>
      <dgm:t>
        <a:bodyPr/>
        <a:lstStyle/>
        <a:p>
          <a:endParaRPr lang="en-US"/>
        </a:p>
      </dgm:t>
    </dgm:pt>
    <dgm:pt modelId="{85BA8850-6280-44D9-AB60-F86F6F9D8D64}" type="sibTrans" cxnId="{45F4ACEE-E623-41AB-8230-2A0E3090FBCF}">
      <dgm:prSet/>
      <dgm:spPr/>
      <dgm:t>
        <a:bodyPr/>
        <a:lstStyle/>
        <a:p>
          <a:endParaRPr lang="en-US"/>
        </a:p>
      </dgm:t>
    </dgm:pt>
    <dgm:pt modelId="{84F73D19-9B4A-4721-86B2-36B768621DC0}">
      <dgm:prSet phldrT="[Text]" custT="1"/>
      <dgm:spPr/>
      <dgm:t>
        <a:bodyPr/>
        <a:lstStyle/>
        <a:p>
          <a:pPr algn="ctr"/>
          <a:r>
            <a:rPr lang="en-US" sz="1600" b="1" dirty="0">
              <a:latin typeface="Arial" panose="020B0604020202020204" pitchFamily="34" charset="0"/>
              <a:cs typeface="Arial" panose="020B0604020202020204" pitchFamily="34" charset="0"/>
            </a:rPr>
            <a:t>Acceptance</a:t>
          </a:r>
        </a:p>
      </dgm:t>
    </dgm:pt>
    <dgm:pt modelId="{65B99F5E-EE95-49E0-ACC9-0F6E4BB3E4FF}" type="parTrans" cxnId="{8DF83D52-49ED-4E4C-A80B-ED792032ACB6}">
      <dgm:prSet/>
      <dgm:spPr/>
      <dgm:t>
        <a:bodyPr/>
        <a:lstStyle/>
        <a:p>
          <a:endParaRPr lang="en-US"/>
        </a:p>
      </dgm:t>
    </dgm:pt>
    <dgm:pt modelId="{EABE290B-EAF4-43A2-992C-7B131C03E350}" type="sibTrans" cxnId="{8DF83D52-49ED-4E4C-A80B-ED792032ACB6}">
      <dgm:prSet/>
      <dgm:spPr/>
      <dgm:t>
        <a:bodyPr/>
        <a:lstStyle/>
        <a:p>
          <a:endParaRPr lang="en-US"/>
        </a:p>
      </dgm:t>
    </dgm:pt>
    <dgm:pt modelId="{E1F877A0-A97D-45F3-AB78-8EE4E97B28EE}">
      <dgm:prSet phldrT="[Text]" custT="1"/>
      <dgm:spPr/>
      <dgm:t>
        <a:bodyPr/>
        <a:lstStyle/>
        <a:p>
          <a:pPr algn="ctr"/>
          <a:r>
            <a:rPr lang="en-US" sz="1600" b="1" dirty="0">
              <a:latin typeface="Arial" panose="020B0604020202020204" pitchFamily="34" charset="0"/>
              <a:cs typeface="Arial" panose="020B0604020202020204" pitchFamily="34" charset="0"/>
            </a:rPr>
            <a:t>Payment complete &amp; continue</a:t>
          </a:r>
        </a:p>
      </dgm:t>
    </dgm:pt>
    <dgm:pt modelId="{AA05D279-60CF-41E1-9101-98D1D68C694A}" type="parTrans" cxnId="{96561379-0161-4AB7-BA8B-7351A6116862}">
      <dgm:prSet/>
      <dgm:spPr/>
      <dgm:t>
        <a:bodyPr/>
        <a:lstStyle/>
        <a:p>
          <a:endParaRPr lang="en-US"/>
        </a:p>
      </dgm:t>
    </dgm:pt>
    <dgm:pt modelId="{9C62CC39-AA35-45BB-BA3E-72CEDA88D386}" type="sibTrans" cxnId="{96561379-0161-4AB7-BA8B-7351A6116862}">
      <dgm:prSet/>
      <dgm:spPr/>
      <dgm:t>
        <a:bodyPr/>
        <a:lstStyle/>
        <a:p>
          <a:endParaRPr lang="en-US"/>
        </a:p>
      </dgm:t>
    </dgm:pt>
    <dgm:pt modelId="{2F897A0D-D100-4EE3-85E6-518AE8DC799A}">
      <dgm:prSet phldrT="[Text]"/>
      <dgm:spPr/>
      <dgm:t>
        <a:bodyPr/>
        <a:lstStyle/>
        <a:p>
          <a:pPr algn="ctr"/>
          <a:endParaRPr lang="en-US" sz="1500" b="1" dirty="0">
            <a:latin typeface="Arial" panose="020B0604020202020204" pitchFamily="34" charset="0"/>
            <a:cs typeface="Arial" panose="020B0604020202020204" pitchFamily="34" charset="0"/>
          </a:endParaRPr>
        </a:p>
      </dgm:t>
    </dgm:pt>
    <dgm:pt modelId="{DE271D29-32AC-44D1-BEC9-F49862B0D308}" type="parTrans" cxnId="{05D51BCB-B7D6-4908-88AA-F9D88767DC98}">
      <dgm:prSet/>
      <dgm:spPr/>
      <dgm:t>
        <a:bodyPr/>
        <a:lstStyle/>
        <a:p>
          <a:endParaRPr lang="en-US"/>
        </a:p>
      </dgm:t>
    </dgm:pt>
    <dgm:pt modelId="{5E16025C-224B-44EE-9D74-BAB10DB14B44}" type="sibTrans" cxnId="{05D51BCB-B7D6-4908-88AA-F9D88767DC98}">
      <dgm:prSet/>
      <dgm:spPr/>
      <dgm:t>
        <a:bodyPr/>
        <a:lstStyle/>
        <a:p>
          <a:endParaRPr lang="en-US"/>
        </a:p>
      </dgm:t>
    </dgm:pt>
    <dgm:pt modelId="{32AF297A-B5A6-404D-96BD-EC80486AC06C}">
      <dgm:prSet phldrT="[Text]"/>
      <dgm:spPr/>
      <dgm:t>
        <a:bodyPr/>
        <a:lstStyle/>
        <a:p>
          <a:pPr algn="ctr"/>
          <a:endParaRPr lang="en-US" sz="1500" b="1" dirty="0">
            <a:latin typeface="Arial" panose="020B0604020202020204" pitchFamily="34" charset="0"/>
            <a:cs typeface="Arial" panose="020B0604020202020204" pitchFamily="34" charset="0"/>
          </a:endParaRPr>
        </a:p>
      </dgm:t>
    </dgm:pt>
    <dgm:pt modelId="{4579B9E4-79CE-4112-8CE9-17D7D772A122}" type="parTrans" cxnId="{D5A86D22-9601-4DD9-8534-50AEA5D2280A}">
      <dgm:prSet/>
      <dgm:spPr/>
      <dgm:t>
        <a:bodyPr/>
        <a:lstStyle/>
        <a:p>
          <a:endParaRPr lang="en-US"/>
        </a:p>
      </dgm:t>
    </dgm:pt>
    <dgm:pt modelId="{0D2A511D-5604-4435-9797-1CD3B461745D}" type="sibTrans" cxnId="{D5A86D22-9601-4DD9-8534-50AEA5D2280A}">
      <dgm:prSet/>
      <dgm:spPr/>
      <dgm:t>
        <a:bodyPr/>
        <a:lstStyle/>
        <a:p>
          <a:endParaRPr lang="en-US"/>
        </a:p>
      </dgm:t>
    </dgm:pt>
    <dgm:pt modelId="{806E4B80-3DB1-42A7-9A15-88CAC9EB58AC}">
      <dgm:prSet phldrT="[Text]"/>
      <dgm:spPr/>
      <dgm:t>
        <a:bodyPr/>
        <a:lstStyle/>
        <a:p>
          <a:pPr algn="ctr"/>
          <a:endParaRPr lang="en-US" sz="1500" b="1" dirty="0">
            <a:latin typeface="Arial" panose="020B0604020202020204" pitchFamily="34" charset="0"/>
            <a:cs typeface="Arial" panose="020B0604020202020204" pitchFamily="34" charset="0"/>
          </a:endParaRPr>
        </a:p>
      </dgm:t>
    </dgm:pt>
    <dgm:pt modelId="{F12180B0-532E-4D0C-AF0E-ABBE897EC9C6}" type="parTrans" cxnId="{88FB0D65-0234-4305-925F-41BFA0A5A8F6}">
      <dgm:prSet/>
      <dgm:spPr/>
      <dgm:t>
        <a:bodyPr/>
        <a:lstStyle/>
        <a:p>
          <a:endParaRPr lang="en-US"/>
        </a:p>
      </dgm:t>
    </dgm:pt>
    <dgm:pt modelId="{91AC2D23-857A-4F43-B372-DF7D1A651DE0}" type="sibTrans" cxnId="{88FB0D65-0234-4305-925F-41BFA0A5A8F6}">
      <dgm:prSet/>
      <dgm:spPr/>
      <dgm:t>
        <a:bodyPr/>
        <a:lstStyle/>
        <a:p>
          <a:endParaRPr lang="en-US"/>
        </a:p>
      </dgm:t>
    </dgm:pt>
    <dgm:pt modelId="{5D71DEFA-B450-4E24-8F55-C42E775B2282}">
      <dgm:prSet phldrT="[Text]"/>
      <dgm:spPr/>
      <dgm:t>
        <a:bodyPr/>
        <a:lstStyle/>
        <a:p>
          <a:pPr algn="ctr"/>
          <a:endParaRPr lang="en-US" sz="1500" b="1" dirty="0">
            <a:latin typeface="Arial" panose="020B0604020202020204" pitchFamily="34" charset="0"/>
            <a:cs typeface="Arial" panose="020B0604020202020204" pitchFamily="34" charset="0"/>
          </a:endParaRPr>
        </a:p>
      </dgm:t>
    </dgm:pt>
    <dgm:pt modelId="{7B86216D-03AC-44E4-A42D-EDBCDD595538}" type="parTrans" cxnId="{F273B7BE-26C2-4BE4-80CE-4D953D24916E}">
      <dgm:prSet/>
      <dgm:spPr/>
      <dgm:t>
        <a:bodyPr/>
        <a:lstStyle/>
        <a:p>
          <a:endParaRPr lang="en-US"/>
        </a:p>
      </dgm:t>
    </dgm:pt>
    <dgm:pt modelId="{960425CD-58F3-4733-B18F-5E31CD446E3B}" type="sibTrans" cxnId="{F273B7BE-26C2-4BE4-80CE-4D953D24916E}">
      <dgm:prSet/>
      <dgm:spPr/>
      <dgm:t>
        <a:bodyPr/>
        <a:lstStyle/>
        <a:p>
          <a:endParaRPr lang="en-US"/>
        </a:p>
      </dgm:t>
    </dgm:pt>
    <dgm:pt modelId="{EEADD929-4EA9-4A70-A330-1A0EBEB4439E}">
      <dgm:prSet phldrT="[Text]"/>
      <dgm:spPr/>
      <dgm:t>
        <a:bodyPr/>
        <a:lstStyle/>
        <a:p>
          <a:pPr algn="ctr"/>
          <a:endParaRPr lang="en-US" sz="1500" b="1" dirty="0">
            <a:latin typeface="Arial" panose="020B0604020202020204" pitchFamily="34" charset="0"/>
            <a:cs typeface="Arial" panose="020B0604020202020204" pitchFamily="34" charset="0"/>
          </a:endParaRPr>
        </a:p>
      </dgm:t>
    </dgm:pt>
    <dgm:pt modelId="{537913EE-5B04-4734-902E-2BA204982837}" type="parTrans" cxnId="{381DA809-BAFC-4FB2-8669-055C06B21727}">
      <dgm:prSet/>
      <dgm:spPr/>
      <dgm:t>
        <a:bodyPr/>
        <a:lstStyle/>
        <a:p>
          <a:endParaRPr lang="en-US"/>
        </a:p>
      </dgm:t>
    </dgm:pt>
    <dgm:pt modelId="{48DF140A-1A96-450C-B99B-42AEF5D17BD9}" type="sibTrans" cxnId="{381DA809-BAFC-4FB2-8669-055C06B21727}">
      <dgm:prSet/>
      <dgm:spPr/>
      <dgm:t>
        <a:bodyPr/>
        <a:lstStyle/>
        <a:p>
          <a:endParaRPr lang="en-US"/>
        </a:p>
      </dgm:t>
    </dgm:pt>
    <dgm:pt modelId="{E3A0286C-F3D8-412E-804B-EA48011425E7}">
      <dgm:prSet phldrT="[Text]"/>
      <dgm:spPr/>
      <dgm:t>
        <a:bodyPr/>
        <a:lstStyle/>
        <a:p>
          <a:pPr algn="ctr"/>
          <a:endParaRPr lang="en-US" sz="1500" b="1" dirty="0">
            <a:latin typeface="Arial" panose="020B0604020202020204" pitchFamily="34" charset="0"/>
            <a:cs typeface="Arial" panose="020B0604020202020204" pitchFamily="34" charset="0"/>
          </a:endParaRPr>
        </a:p>
      </dgm:t>
    </dgm:pt>
    <dgm:pt modelId="{6A543BF8-BA8B-4D39-A027-6A9D86EE4F90}" type="parTrans" cxnId="{F3E8F3D7-2927-4D67-A9DE-CB283399E3C7}">
      <dgm:prSet/>
      <dgm:spPr/>
      <dgm:t>
        <a:bodyPr/>
        <a:lstStyle/>
        <a:p>
          <a:endParaRPr lang="en-US"/>
        </a:p>
      </dgm:t>
    </dgm:pt>
    <dgm:pt modelId="{7774437B-844D-4344-B1B7-A4A1065D7D02}" type="sibTrans" cxnId="{F3E8F3D7-2927-4D67-A9DE-CB283399E3C7}">
      <dgm:prSet/>
      <dgm:spPr/>
      <dgm:t>
        <a:bodyPr/>
        <a:lstStyle/>
        <a:p>
          <a:endParaRPr lang="en-US"/>
        </a:p>
      </dgm:t>
    </dgm:pt>
    <dgm:pt modelId="{55F21E2B-2082-474A-8537-4B079A8441A8}">
      <dgm:prSet phldrT="[Text]"/>
      <dgm:spPr/>
      <dgm:t>
        <a:bodyPr/>
        <a:lstStyle/>
        <a:p>
          <a:pPr algn="ctr"/>
          <a:endParaRPr lang="en-US" sz="1500" b="1" dirty="0">
            <a:latin typeface="Arial" panose="020B0604020202020204" pitchFamily="34" charset="0"/>
            <a:cs typeface="Arial" panose="020B0604020202020204" pitchFamily="34" charset="0"/>
          </a:endParaRPr>
        </a:p>
      </dgm:t>
    </dgm:pt>
    <dgm:pt modelId="{F44796B2-8292-4223-B34E-F1A22150D146}" type="parTrans" cxnId="{75719AE3-EB9E-47D1-9D2B-02CE53D80073}">
      <dgm:prSet/>
      <dgm:spPr/>
      <dgm:t>
        <a:bodyPr/>
        <a:lstStyle/>
        <a:p>
          <a:endParaRPr lang="en-US"/>
        </a:p>
      </dgm:t>
    </dgm:pt>
    <dgm:pt modelId="{74648927-9AEC-41C2-AC29-36450F4887F5}" type="sibTrans" cxnId="{75719AE3-EB9E-47D1-9D2B-02CE53D80073}">
      <dgm:prSet/>
      <dgm:spPr/>
      <dgm:t>
        <a:bodyPr/>
        <a:lstStyle/>
        <a:p>
          <a:endParaRPr lang="en-US"/>
        </a:p>
      </dgm:t>
    </dgm:pt>
    <dgm:pt modelId="{55182ACC-E08D-4104-94E7-C77E4C5445D6}">
      <dgm:prSet phldrT="[Text]"/>
      <dgm:spPr/>
      <dgm:t>
        <a:bodyPr/>
        <a:lstStyle/>
        <a:p>
          <a:pPr algn="ctr"/>
          <a:endParaRPr lang="en-US" sz="1500" b="1" dirty="0">
            <a:latin typeface="Arial" panose="020B0604020202020204" pitchFamily="34" charset="0"/>
            <a:cs typeface="Arial" panose="020B0604020202020204" pitchFamily="34" charset="0"/>
          </a:endParaRPr>
        </a:p>
      </dgm:t>
    </dgm:pt>
    <dgm:pt modelId="{94AFA993-EBA6-42FC-BA0C-8E872FA47172}" type="parTrans" cxnId="{FA9B916A-CB14-4B7D-9CFE-E3E8E932FAE5}">
      <dgm:prSet/>
      <dgm:spPr/>
      <dgm:t>
        <a:bodyPr/>
        <a:lstStyle/>
        <a:p>
          <a:endParaRPr lang="en-US"/>
        </a:p>
      </dgm:t>
    </dgm:pt>
    <dgm:pt modelId="{236D5D8B-8B48-464E-A1A8-7F26E8E8C442}" type="sibTrans" cxnId="{FA9B916A-CB14-4B7D-9CFE-E3E8E932FAE5}">
      <dgm:prSet/>
      <dgm:spPr/>
      <dgm:t>
        <a:bodyPr/>
        <a:lstStyle/>
        <a:p>
          <a:endParaRPr lang="en-US"/>
        </a:p>
      </dgm:t>
    </dgm:pt>
    <dgm:pt modelId="{8EAD70E5-4AF9-4ABD-AE2C-085F9CA92932}">
      <dgm:prSet phldrT="[Text]"/>
      <dgm:spPr/>
      <dgm:t>
        <a:bodyPr/>
        <a:lstStyle/>
        <a:p>
          <a:pPr algn="ctr"/>
          <a:endParaRPr lang="en-US" sz="1500" b="1" dirty="0">
            <a:latin typeface="Arial" panose="020B0604020202020204" pitchFamily="34" charset="0"/>
            <a:cs typeface="Arial" panose="020B0604020202020204" pitchFamily="34" charset="0"/>
          </a:endParaRPr>
        </a:p>
      </dgm:t>
    </dgm:pt>
    <dgm:pt modelId="{444BB084-1C45-4B9A-95E9-9E2A1458F71B}" type="parTrans" cxnId="{8346B407-CBEF-4B67-96B4-21DB0F7AB81E}">
      <dgm:prSet/>
      <dgm:spPr/>
      <dgm:t>
        <a:bodyPr/>
        <a:lstStyle/>
        <a:p>
          <a:endParaRPr lang="en-US"/>
        </a:p>
      </dgm:t>
    </dgm:pt>
    <dgm:pt modelId="{53FB07B5-4AEE-4147-BCD8-860F902CEBFC}" type="sibTrans" cxnId="{8346B407-CBEF-4B67-96B4-21DB0F7AB81E}">
      <dgm:prSet/>
      <dgm:spPr/>
      <dgm:t>
        <a:bodyPr/>
        <a:lstStyle/>
        <a:p>
          <a:endParaRPr lang="en-US"/>
        </a:p>
      </dgm:t>
    </dgm:pt>
    <dgm:pt modelId="{BEEC1437-EB82-4517-A1EF-05A076120603}">
      <dgm:prSet phldrT="[Text]" custT="1"/>
      <dgm:spPr/>
      <dgm:t>
        <a:bodyPr/>
        <a:lstStyle/>
        <a:p>
          <a:pPr algn="ctr"/>
          <a:endParaRPr lang="en-US" sz="1400" b="1" dirty="0"/>
        </a:p>
      </dgm:t>
    </dgm:pt>
    <dgm:pt modelId="{222410A3-9BDB-44D6-983D-73D7AB49C098}" type="sibTrans" cxnId="{5539BD38-C6FD-4D5B-9BAF-221D917050D4}">
      <dgm:prSet/>
      <dgm:spPr/>
      <dgm:t>
        <a:bodyPr/>
        <a:lstStyle/>
        <a:p>
          <a:endParaRPr lang="en-US"/>
        </a:p>
      </dgm:t>
    </dgm:pt>
    <dgm:pt modelId="{BCFBF643-C711-4FF6-BC61-7A45670DF8BA}" type="parTrans" cxnId="{5539BD38-C6FD-4D5B-9BAF-221D917050D4}">
      <dgm:prSet/>
      <dgm:spPr/>
      <dgm:t>
        <a:bodyPr/>
        <a:lstStyle/>
        <a:p>
          <a:endParaRPr lang="en-US"/>
        </a:p>
      </dgm:t>
    </dgm:pt>
    <dgm:pt modelId="{7B2AFC9B-0F00-4C41-B346-3747B40C2437}" type="pres">
      <dgm:prSet presAssocID="{84F2D50B-79C1-4339-B961-32185B4E5547}" presName="Name0" presStyleCnt="0">
        <dgm:presLayoutVars>
          <dgm:dir/>
          <dgm:animLvl val="lvl"/>
          <dgm:resizeHandles val="exact"/>
        </dgm:presLayoutVars>
      </dgm:prSet>
      <dgm:spPr/>
      <dgm:t>
        <a:bodyPr/>
        <a:lstStyle/>
        <a:p>
          <a:endParaRPr lang="en-US"/>
        </a:p>
      </dgm:t>
    </dgm:pt>
    <dgm:pt modelId="{CD40A3A5-5029-40D7-9AD7-E83E13E9C10C}" type="pres">
      <dgm:prSet presAssocID="{BEEC1437-EB82-4517-A1EF-05A076120603}" presName="composite" presStyleCnt="0"/>
      <dgm:spPr/>
    </dgm:pt>
    <dgm:pt modelId="{8B004FC2-0474-413B-8A06-3EB675A17647}" type="pres">
      <dgm:prSet presAssocID="{BEEC1437-EB82-4517-A1EF-05A076120603}" presName="parTx" presStyleLbl="alignNode1" presStyleIdx="0" presStyleCnt="1" custLinFactNeighborX="2072" custLinFactNeighborY="-5079">
        <dgm:presLayoutVars>
          <dgm:chMax val="0"/>
          <dgm:chPref val="0"/>
          <dgm:bulletEnabled val="1"/>
        </dgm:presLayoutVars>
      </dgm:prSet>
      <dgm:spPr/>
      <dgm:t>
        <a:bodyPr/>
        <a:lstStyle/>
        <a:p>
          <a:endParaRPr lang="en-US"/>
        </a:p>
      </dgm:t>
    </dgm:pt>
    <dgm:pt modelId="{F4FC9243-A956-41C5-A3C0-D16D286B77E7}" type="pres">
      <dgm:prSet presAssocID="{BEEC1437-EB82-4517-A1EF-05A076120603}" presName="desTx" presStyleLbl="alignAccFollowNode1" presStyleIdx="0" presStyleCnt="1">
        <dgm:presLayoutVars>
          <dgm:bulletEnabled val="1"/>
        </dgm:presLayoutVars>
      </dgm:prSet>
      <dgm:spPr/>
      <dgm:t>
        <a:bodyPr/>
        <a:lstStyle/>
        <a:p>
          <a:endParaRPr lang="en-US"/>
        </a:p>
      </dgm:t>
    </dgm:pt>
  </dgm:ptLst>
  <dgm:cxnLst>
    <dgm:cxn modelId="{05D51BCB-B7D6-4908-88AA-F9D88767DC98}" srcId="{BEEC1437-EB82-4517-A1EF-05A076120603}" destId="{2F897A0D-D100-4EE3-85E6-518AE8DC799A}" srcOrd="1" destOrd="0" parTransId="{DE271D29-32AC-44D1-BEC9-F49862B0D308}" sibTransId="{5E16025C-224B-44EE-9D74-BAB10DB14B44}"/>
    <dgm:cxn modelId="{F8D78D1D-AF81-4DA5-A46A-8C8B6327A0B5}" type="presOf" srcId="{2F897A0D-D100-4EE3-85E6-518AE8DC799A}" destId="{F4FC9243-A956-41C5-A3C0-D16D286B77E7}" srcOrd="0" destOrd="1" presId="urn:microsoft.com/office/officeart/2005/8/layout/hList1"/>
    <dgm:cxn modelId="{540EB810-FD48-4290-818F-737841D247F5}" type="presOf" srcId="{55182ACC-E08D-4104-94E7-C77E4C5445D6}" destId="{F4FC9243-A956-41C5-A3C0-D16D286B77E7}" srcOrd="0" destOrd="7" presId="urn:microsoft.com/office/officeart/2005/8/layout/hList1"/>
    <dgm:cxn modelId="{45F4ACEE-E623-41AB-8230-2A0E3090FBCF}" srcId="{BEEC1437-EB82-4517-A1EF-05A076120603}" destId="{493DA436-C5F4-4B96-8B71-CDD1421C92EC}" srcOrd="4" destOrd="0" parTransId="{86BF38A2-C353-4627-B22B-1FE3CA17BAB2}" sibTransId="{85BA8850-6280-44D9-AB60-F86F6F9D8D64}"/>
    <dgm:cxn modelId="{6E56DA26-330A-4361-B4E2-AB04D245F39D}" type="presOf" srcId="{5D71DEFA-B450-4E24-8F55-C42E775B2282}" destId="{F4FC9243-A956-41C5-A3C0-D16D286B77E7}" srcOrd="0" destOrd="2" presId="urn:microsoft.com/office/officeart/2005/8/layout/hList1"/>
    <dgm:cxn modelId="{D5A86D22-9601-4DD9-8534-50AEA5D2280A}" srcId="{BEEC1437-EB82-4517-A1EF-05A076120603}" destId="{32AF297A-B5A6-404D-96BD-EC80486AC06C}" srcOrd="5" destOrd="0" parTransId="{4579B9E4-79CE-4112-8CE9-17D7D772A122}" sibTransId="{0D2A511D-5604-4435-9797-1CD3B461745D}"/>
    <dgm:cxn modelId="{5308945C-9C93-4B34-96BA-93E36F3BDDD9}" type="presOf" srcId="{8EAD70E5-4AF9-4ABD-AE2C-085F9CA92932}" destId="{F4FC9243-A956-41C5-A3C0-D16D286B77E7}" srcOrd="0" destOrd="3" presId="urn:microsoft.com/office/officeart/2005/8/layout/hList1"/>
    <dgm:cxn modelId="{96561379-0161-4AB7-BA8B-7351A6116862}" srcId="{BEEC1437-EB82-4517-A1EF-05A076120603}" destId="{E1F877A0-A97D-45F3-AB78-8EE4E97B28EE}" srcOrd="12" destOrd="0" parTransId="{AA05D279-60CF-41E1-9101-98D1D68C694A}" sibTransId="{9C62CC39-AA35-45BB-BA3E-72CEDA88D386}"/>
    <dgm:cxn modelId="{BCA5A95B-0A2E-4D40-9E0F-CAFBB8EC205D}" type="presOf" srcId="{BEEC1437-EB82-4517-A1EF-05A076120603}" destId="{8B004FC2-0474-413B-8A06-3EB675A17647}" srcOrd="0" destOrd="0" presId="urn:microsoft.com/office/officeart/2005/8/layout/hList1"/>
    <dgm:cxn modelId="{1727D1C1-43D0-47D2-A367-06D464249136}" srcId="{BEEC1437-EB82-4517-A1EF-05A076120603}" destId="{5E7F8260-C9BF-4A73-99B5-E69D8AAE42BB}" srcOrd="14" destOrd="0" parTransId="{A8080F20-6B2D-4866-AE7B-133A75B0171F}" sibTransId="{D64D25DD-3147-4CD7-923A-EA0AB9E39100}"/>
    <dgm:cxn modelId="{54DEC609-E4AC-43B5-AC83-CAC315B24256}" srcId="{BEEC1437-EB82-4517-A1EF-05A076120603}" destId="{F7DE7727-92B4-4F43-B171-BE0EECA4174C}" srcOrd="13" destOrd="0" parTransId="{D89431F5-4EEE-4CDC-85B9-5CA3826BDC08}" sibTransId="{8B551121-1CAE-4592-AE03-93CC15E04CCE}"/>
    <dgm:cxn modelId="{BFDAD342-58B4-44BB-B7FB-FBABC076D637}" srcId="{BEEC1437-EB82-4517-A1EF-05A076120603}" destId="{6E8B9CF2-3F44-4EEC-A65B-80A14E9D9BFC}" srcOrd="0" destOrd="0" parTransId="{4B4DEA7F-C3F3-4DE3-A585-369E388BE607}" sibTransId="{9CC17BBD-9FAD-4E5B-985F-5A2F47F51E54}"/>
    <dgm:cxn modelId="{75719AE3-EB9E-47D1-9D2B-02CE53D80073}" srcId="{BEEC1437-EB82-4517-A1EF-05A076120603}" destId="{55F21E2B-2082-474A-8537-4B079A8441A8}" srcOrd="11" destOrd="0" parTransId="{F44796B2-8292-4223-B34E-F1A22150D146}" sibTransId="{74648927-9AEC-41C2-AC29-36450F4887F5}"/>
    <dgm:cxn modelId="{F2D484BF-C599-4B78-BE32-E2ACED10928C}" type="presOf" srcId="{32AF297A-B5A6-404D-96BD-EC80486AC06C}" destId="{F4FC9243-A956-41C5-A3C0-D16D286B77E7}" srcOrd="0" destOrd="5" presId="urn:microsoft.com/office/officeart/2005/8/layout/hList1"/>
    <dgm:cxn modelId="{BAB16627-8635-45AF-99B1-79CC01F3537E}" type="presOf" srcId="{84F2D50B-79C1-4339-B961-32185B4E5547}" destId="{7B2AFC9B-0F00-4C41-B346-3747B40C2437}" srcOrd="0" destOrd="0" presId="urn:microsoft.com/office/officeart/2005/8/layout/hList1"/>
    <dgm:cxn modelId="{4A8E32CE-FD94-4C66-872D-D08FC8F96CC8}" type="presOf" srcId="{493DA436-C5F4-4B96-8B71-CDD1421C92EC}" destId="{F4FC9243-A956-41C5-A3C0-D16D286B77E7}" srcOrd="0" destOrd="4" presId="urn:microsoft.com/office/officeart/2005/8/layout/hList1"/>
    <dgm:cxn modelId="{E08642D7-D106-4AE1-946B-3637B7DD891B}" type="presOf" srcId="{84F73D19-9B4A-4721-86B2-36B768621DC0}" destId="{F4FC9243-A956-41C5-A3C0-D16D286B77E7}" srcOrd="0" destOrd="8" presId="urn:microsoft.com/office/officeart/2005/8/layout/hList1"/>
    <dgm:cxn modelId="{FA9B916A-CB14-4B7D-9CFE-E3E8E932FAE5}" srcId="{BEEC1437-EB82-4517-A1EF-05A076120603}" destId="{55182ACC-E08D-4104-94E7-C77E4C5445D6}" srcOrd="7" destOrd="0" parTransId="{94AFA993-EBA6-42FC-BA0C-8E872FA47172}" sibTransId="{236D5D8B-8B48-464E-A1A8-7F26E8E8C442}"/>
    <dgm:cxn modelId="{F273B7BE-26C2-4BE4-80CE-4D953D24916E}" srcId="{BEEC1437-EB82-4517-A1EF-05A076120603}" destId="{5D71DEFA-B450-4E24-8F55-C42E775B2282}" srcOrd="2" destOrd="0" parTransId="{7B86216D-03AC-44E4-A42D-EDBCDD595538}" sibTransId="{960425CD-58F3-4733-B18F-5E31CD446E3B}"/>
    <dgm:cxn modelId="{61A39148-A22F-4540-8A43-96FBA229EE4F}" type="presOf" srcId="{806E4B80-3DB1-42A7-9A15-88CAC9EB58AC}" destId="{F4FC9243-A956-41C5-A3C0-D16D286B77E7}" srcOrd="0" destOrd="9" presId="urn:microsoft.com/office/officeart/2005/8/layout/hList1"/>
    <dgm:cxn modelId="{88FB0D65-0234-4305-925F-41BFA0A5A8F6}" srcId="{BEEC1437-EB82-4517-A1EF-05A076120603}" destId="{806E4B80-3DB1-42A7-9A15-88CAC9EB58AC}" srcOrd="9" destOrd="0" parTransId="{F12180B0-532E-4D0C-AF0E-ABBE897EC9C6}" sibTransId="{91AC2D23-857A-4F43-B372-DF7D1A651DE0}"/>
    <dgm:cxn modelId="{8346B407-CBEF-4B67-96B4-21DB0F7AB81E}" srcId="{BEEC1437-EB82-4517-A1EF-05A076120603}" destId="{8EAD70E5-4AF9-4ABD-AE2C-085F9CA92932}" srcOrd="3" destOrd="0" parTransId="{444BB084-1C45-4B9A-95E9-9E2A1458F71B}" sibTransId="{53FB07B5-4AEE-4147-BCD8-860F902CEBFC}"/>
    <dgm:cxn modelId="{63536876-5E99-49D8-A900-A0798B7A1A8A}" type="presOf" srcId="{F7DE7727-92B4-4F43-B171-BE0EECA4174C}" destId="{F4FC9243-A956-41C5-A3C0-D16D286B77E7}" srcOrd="0" destOrd="13" presId="urn:microsoft.com/office/officeart/2005/8/layout/hList1"/>
    <dgm:cxn modelId="{381DA809-BAFC-4FB2-8669-055C06B21727}" srcId="{BEEC1437-EB82-4517-A1EF-05A076120603}" destId="{EEADD929-4EA9-4A70-A330-1A0EBEB4439E}" srcOrd="6" destOrd="0" parTransId="{537913EE-5B04-4734-902E-2BA204982837}" sibTransId="{48DF140A-1A96-450C-B99B-42AEF5D17BD9}"/>
    <dgm:cxn modelId="{710E1F99-0D57-4D68-9B42-C70099593B75}" type="presOf" srcId="{EEADD929-4EA9-4A70-A330-1A0EBEB4439E}" destId="{F4FC9243-A956-41C5-A3C0-D16D286B77E7}" srcOrd="0" destOrd="6" presId="urn:microsoft.com/office/officeart/2005/8/layout/hList1"/>
    <dgm:cxn modelId="{8DF83D52-49ED-4E4C-A80B-ED792032ACB6}" srcId="{BEEC1437-EB82-4517-A1EF-05A076120603}" destId="{84F73D19-9B4A-4721-86B2-36B768621DC0}" srcOrd="8" destOrd="0" parTransId="{65B99F5E-EE95-49E0-ACC9-0F6E4BB3E4FF}" sibTransId="{EABE290B-EAF4-43A2-992C-7B131C03E350}"/>
    <dgm:cxn modelId="{99246729-41F1-4A30-8850-241275A1B5E6}" type="presOf" srcId="{6E8B9CF2-3F44-4EEC-A65B-80A14E9D9BFC}" destId="{F4FC9243-A956-41C5-A3C0-D16D286B77E7}" srcOrd="0" destOrd="0" presId="urn:microsoft.com/office/officeart/2005/8/layout/hList1"/>
    <dgm:cxn modelId="{138570D1-9005-414D-BE8A-AB842A22CFC7}" type="presOf" srcId="{E1F877A0-A97D-45F3-AB78-8EE4E97B28EE}" destId="{F4FC9243-A956-41C5-A3C0-D16D286B77E7}" srcOrd="0" destOrd="12" presId="urn:microsoft.com/office/officeart/2005/8/layout/hList1"/>
    <dgm:cxn modelId="{6F37A4EC-D65A-4351-A540-4931B87F2691}" type="presOf" srcId="{E3A0286C-F3D8-412E-804B-EA48011425E7}" destId="{F4FC9243-A956-41C5-A3C0-D16D286B77E7}" srcOrd="0" destOrd="10" presId="urn:microsoft.com/office/officeart/2005/8/layout/hList1"/>
    <dgm:cxn modelId="{5D4E1E34-F113-4D4F-B658-A69BD6E0C601}" type="presOf" srcId="{11D885AB-257E-4FC4-BB5F-88832633AA58}" destId="{F4FC9243-A956-41C5-A3C0-D16D286B77E7}" srcOrd="0" destOrd="15" presId="urn:microsoft.com/office/officeart/2005/8/layout/hList1"/>
    <dgm:cxn modelId="{5539BD38-C6FD-4D5B-9BAF-221D917050D4}" srcId="{84F2D50B-79C1-4339-B961-32185B4E5547}" destId="{BEEC1437-EB82-4517-A1EF-05A076120603}" srcOrd="0" destOrd="0" parTransId="{BCFBF643-C711-4FF6-BC61-7A45670DF8BA}" sibTransId="{222410A3-9BDB-44D6-983D-73D7AB49C098}"/>
    <dgm:cxn modelId="{63A866DF-7A6E-43B2-AF34-4E6416A497F9}" srcId="{BEEC1437-EB82-4517-A1EF-05A076120603}" destId="{11D885AB-257E-4FC4-BB5F-88832633AA58}" srcOrd="15" destOrd="0" parTransId="{0E5EF64C-78EF-4E1F-B773-A049E46CAEF3}" sibTransId="{CB5CFF7E-7490-4F29-BA61-A9C0C9257AC7}"/>
    <dgm:cxn modelId="{DA957B57-DDA8-455A-BD80-15FFB76241C8}" type="presOf" srcId="{5E7F8260-C9BF-4A73-99B5-E69D8AAE42BB}" destId="{F4FC9243-A956-41C5-A3C0-D16D286B77E7}" srcOrd="0" destOrd="14" presId="urn:microsoft.com/office/officeart/2005/8/layout/hList1"/>
    <dgm:cxn modelId="{F3E8F3D7-2927-4D67-A9DE-CB283399E3C7}" srcId="{BEEC1437-EB82-4517-A1EF-05A076120603}" destId="{E3A0286C-F3D8-412E-804B-EA48011425E7}" srcOrd="10" destOrd="0" parTransId="{6A543BF8-BA8B-4D39-A027-6A9D86EE4F90}" sibTransId="{7774437B-844D-4344-B1B7-A4A1065D7D02}"/>
    <dgm:cxn modelId="{90DD1E35-3A42-4DA4-81FC-BD48E8ADBEA4}" type="presOf" srcId="{55F21E2B-2082-474A-8537-4B079A8441A8}" destId="{F4FC9243-A956-41C5-A3C0-D16D286B77E7}" srcOrd="0" destOrd="11" presId="urn:microsoft.com/office/officeart/2005/8/layout/hList1"/>
    <dgm:cxn modelId="{06B1649F-E486-4131-B430-EE312AEB4E4F}" type="presParOf" srcId="{7B2AFC9B-0F00-4C41-B346-3747B40C2437}" destId="{CD40A3A5-5029-40D7-9AD7-E83E13E9C10C}" srcOrd="0" destOrd="0" presId="urn:microsoft.com/office/officeart/2005/8/layout/hList1"/>
    <dgm:cxn modelId="{111253AE-1B5A-4A1F-9679-EF5628407C25}" type="presParOf" srcId="{CD40A3A5-5029-40D7-9AD7-E83E13E9C10C}" destId="{8B004FC2-0474-413B-8A06-3EB675A17647}" srcOrd="0" destOrd="0" presId="urn:microsoft.com/office/officeart/2005/8/layout/hList1"/>
    <dgm:cxn modelId="{5736680C-070E-42CF-BA88-CF9FE82AF6EA}" type="presParOf" srcId="{CD40A3A5-5029-40D7-9AD7-E83E13E9C10C}" destId="{F4FC9243-A956-41C5-A3C0-D16D286B77E7}" srcOrd="1" destOrd="0" presId="urn:microsoft.com/office/officeart/2005/8/layout/hList1"/>
  </dgm:cxnLst>
  <dgm:b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bg>
  <dgm:whole>
    <a:ln>
      <a:solidFill>
        <a:schemeClr val="tx2">
          <a:lumMod val="75000"/>
        </a:schemeClr>
      </a:solidFill>
      <a:prstDash val="solid"/>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04FC2-0474-413B-8A06-3EB675A17647}">
      <dsp:nvSpPr>
        <dsp:cNvPr id="0" name=""/>
        <dsp:cNvSpPr/>
      </dsp:nvSpPr>
      <dsp:spPr>
        <a:xfrm>
          <a:off x="3480" y="0"/>
          <a:ext cx="1779207" cy="1440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endParaRPr lang="en-US" sz="1400" b="1" kern="1200" dirty="0"/>
        </a:p>
      </dsp:txBody>
      <dsp:txXfrm>
        <a:off x="3480" y="0"/>
        <a:ext cx="1779207" cy="144000"/>
      </dsp:txXfrm>
    </dsp:sp>
    <dsp:sp modelId="{F4FC9243-A956-41C5-A3C0-D16D286B77E7}">
      <dsp:nvSpPr>
        <dsp:cNvPr id="0" name=""/>
        <dsp:cNvSpPr/>
      </dsp:nvSpPr>
      <dsp:spPr>
        <a:xfrm>
          <a:off x="1740" y="144000"/>
          <a:ext cx="1779207" cy="4073385"/>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ctr" defTabSz="711200">
            <a:lnSpc>
              <a:spcPct val="90000"/>
            </a:lnSpc>
            <a:spcBef>
              <a:spcPct val="0"/>
            </a:spcBef>
            <a:spcAft>
              <a:spcPct val="15000"/>
            </a:spcAft>
            <a:buChar char="••"/>
          </a:pPr>
          <a:r>
            <a:rPr lang="en-US" sz="1600" b="1" kern="1200" dirty="0">
              <a:latin typeface="Arial" panose="020B0604020202020204" pitchFamily="34" charset="0"/>
              <a:cs typeface="Arial" panose="020B0604020202020204" pitchFamily="34" charset="0"/>
            </a:rPr>
            <a:t>Confirmation</a:t>
          </a:r>
        </a:p>
        <a:p>
          <a:pPr marL="114300" lvl="1" indent="-114300" algn="ctr" defTabSz="666750">
            <a:lnSpc>
              <a:spcPct val="90000"/>
            </a:lnSpc>
            <a:spcBef>
              <a:spcPct val="0"/>
            </a:spcBef>
            <a:spcAft>
              <a:spcPct val="15000"/>
            </a:spcAft>
            <a:buChar char="••"/>
          </a:pPr>
          <a:endParaRPr lang="en-US" sz="1500" b="1" kern="1200" dirty="0">
            <a:latin typeface="Arial" panose="020B0604020202020204" pitchFamily="34" charset="0"/>
            <a:cs typeface="Arial" panose="020B0604020202020204" pitchFamily="34" charset="0"/>
          </a:endParaRPr>
        </a:p>
        <a:p>
          <a:pPr marL="114300" lvl="1" indent="-114300" algn="ctr" defTabSz="666750">
            <a:lnSpc>
              <a:spcPct val="90000"/>
            </a:lnSpc>
            <a:spcBef>
              <a:spcPct val="0"/>
            </a:spcBef>
            <a:spcAft>
              <a:spcPct val="15000"/>
            </a:spcAft>
            <a:buChar char="••"/>
          </a:pPr>
          <a:endParaRPr lang="en-US" sz="1500" b="1" kern="1200" dirty="0">
            <a:latin typeface="Arial" panose="020B0604020202020204" pitchFamily="34" charset="0"/>
            <a:cs typeface="Arial" panose="020B0604020202020204" pitchFamily="34" charset="0"/>
          </a:endParaRPr>
        </a:p>
        <a:p>
          <a:pPr marL="114300" lvl="1" indent="-114300" algn="ctr" defTabSz="666750">
            <a:lnSpc>
              <a:spcPct val="90000"/>
            </a:lnSpc>
            <a:spcBef>
              <a:spcPct val="0"/>
            </a:spcBef>
            <a:spcAft>
              <a:spcPct val="15000"/>
            </a:spcAft>
            <a:buChar char="••"/>
          </a:pPr>
          <a:endParaRPr lang="en-US" sz="1500" b="1" kern="1200" dirty="0">
            <a:latin typeface="Arial" panose="020B0604020202020204" pitchFamily="34" charset="0"/>
            <a:cs typeface="Arial" panose="020B0604020202020204" pitchFamily="34" charset="0"/>
          </a:endParaRPr>
        </a:p>
        <a:p>
          <a:pPr marL="171450" lvl="1" indent="-171450" algn="ctr" defTabSz="711200">
            <a:lnSpc>
              <a:spcPct val="90000"/>
            </a:lnSpc>
            <a:spcBef>
              <a:spcPct val="0"/>
            </a:spcBef>
            <a:spcAft>
              <a:spcPct val="15000"/>
            </a:spcAft>
            <a:buChar char="••"/>
          </a:pPr>
          <a:r>
            <a:rPr lang="en-US" sz="1600" b="1" kern="1200" dirty="0">
              <a:latin typeface="Arial" panose="020B0604020202020204" pitchFamily="34" charset="0"/>
              <a:cs typeface="Arial" panose="020B0604020202020204" pitchFamily="34" charset="0"/>
            </a:rPr>
            <a:t>Editorial &amp; Peer Review</a:t>
          </a:r>
        </a:p>
        <a:p>
          <a:pPr marL="114300" lvl="1" indent="-114300" algn="ctr" defTabSz="666750">
            <a:lnSpc>
              <a:spcPct val="90000"/>
            </a:lnSpc>
            <a:spcBef>
              <a:spcPct val="0"/>
            </a:spcBef>
            <a:spcAft>
              <a:spcPct val="15000"/>
            </a:spcAft>
            <a:buChar char="••"/>
          </a:pPr>
          <a:endParaRPr lang="en-US" sz="1500" b="1" kern="1200" dirty="0">
            <a:latin typeface="Arial" panose="020B0604020202020204" pitchFamily="34" charset="0"/>
            <a:cs typeface="Arial" panose="020B0604020202020204" pitchFamily="34" charset="0"/>
          </a:endParaRPr>
        </a:p>
        <a:p>
          <a:pPr marL="114300" lvl="1" indent="-114300" algn="ctr" defTabSz="666750">
            <a:lnSpc>
              <a:spcPct val="90000"/>
            </a:lnSpc>
            <a:spcBef>
              <a:spcPct val="0"/>
            </a:spcBef>
            <a:spcAft>
              <a:spcPct val="15000"/>
            </a:spcAft>
            <a:buChar char="••"/>
          </a:pPr>
          <a:endParaRPr lang="en-US" sz="1500" b="1" kern="1200" dirty="0">
            <a:latin typeface="Arial" panose="020B0604020202020204" pitchFamily="34" charset="0"/>
            <a:cs typeface="Arial" panose="020B0604020202020204" pitchFamily="34" charset="0"/>
          </a:endParaRPr>
        </a:p>
        <a:p>
          <a:pPr marL="114300" lvl="1" indent="-114300" algn="ctr" defTabSz="666750">
            <a:lnSpc>
              <a:spcPct val="90000"/>
            </a:lnSpc>
            <a:spcBef>
              <a:spcPct val="0"/>
            </a:spcBef>
            <a:spcAft>
              <a:spcPct val="15000"/>
            </a:spcAft>
            <a:buChar char="••"/>
          </a:pPr>
          <a:endParaRPr lang="en-US" sz="1500" b="1" kern="1200" dirty="0">
            <a:latin typeface="Arial" panose="020B0604020202020204" pitchFamily="34" charset="0"/>
            <a:cs typeface="Arial" panose="020B0604020202020204" pitchFamily="34" charset="0"/>
          </a:endParaRPr>
        </a:p>
        <a:p>
          <a:pPr marL="171450" lvl="1" indent="-171450" algn="ctr" defTabSz="711200">
            <a:lnSpc>
              <a:spcPct val="90000"/>
            </a:lnSpc>
            <a:spcBef>
              <a:spcPct val="0"/>
            </a:spcBef>
            <a:spcAft>
              <a:spcPct val="15000"/>
            </a:spcAft>
            <a:buChar char="••"/>
          </a:pPr>
          <a:r>
            <a:rPr lang="en-US" sz="1600" b="1" kern="1200" dirty="0">
              <a:latin typeface="Arial" panose="020B0604020202020204" pitchFamily="34" charset="0"/>
              <a:cs typeface="Arial" panose="020B0604020202020204" pitchFamily="34" charset="0"/>
            </a:rPr>
            <a:t>Acceptance</a:t>
          </a:r>
        </a:p>
        <a:p>
          <a:pPr marL="114300" lvl="1" indent="-114300" algn="ctr" defTabSz="666750">
            <a:lnSpc>
              <a:spcPct val="90000"/>
            </a:lnSpc>
            <a:spcBef>
              <a:spcPct val="0"/>
            </a:spcBef>
            <a:spcAft>
              <a:spcPct val="15000"/>
            </a:spcAft>
            <a:buChar char="••"/>
          </a:pPr>
          <a:endParaRPr lang="en-US" sz="1500" b="1" kern="1200" dirty="0">
            <a:latin typeface="Arial" panose="020B0604020202020204" pitchFamily="34" charset="0"/>
            <a:cs typeface="Arial" panose="020B0604020202020204" pitchFamily="34" charset="0"/>
          </a:endParaRPr>
        </a:p>
        <a:p>
          <a:pPr marL="114300" lvl="1" indent="-114300" algn="ctr" defTabSz="666750">
            <a:lnSpc>
              <a:spcPct val="90000"/>
            </a:lnSpc>
            <a:spcBef>
              <a:spcPct val="0"/>
            </a:spcBef>
            <a:spcAft>
              <a:spcPct val="15000"/>
            </a:spcAft>
            <a:buChar char="••"/>
          </a:pPr>
          <a:endParaRPr lang="en-US" sz="1500" b="1" kern="1200" dirty="0">
            <a:latin typeface="Arial" panose="020B0604020202020204" pitchFamily="34" charset="0"/>
            <a:cs typeface="Arial" panose="020B0604020202020204" pitchFamily="34" charset="0"/>
          </a:endParaRPr>
        </a:p>
        <a:p>
          <a:pPr marL="114300" lvl="1" indent="-114300" algn="ctr" defTabSz="666750">
            <a:lnSpc>
              <a:spcPct val="90000"/>
            </a:lnSpc>
            <a:spcBef>
              <a:spcPct val="0"/>
            </a:spcBef>
            <a:spcAft>
              <a:spcPct val="15000"/>
            </a:spcAft>
            <a:buChar char="••"/>
          </a:pPr>
          <a:endParaRPr lang="en-US" sz="1500" b="1" kern="1200" dirty="0">
            <a:latin typeface="Arial" panose="020B0604020202020204" pitchFamily="34" charset="0"/>
            <a:cs typeface="Arial" panose="020B0604020202020204" pitchFamily="34" charset="0"/>
          </a:endParaRPr>
        </a:p>
        <a:p>
          <a:pPr marL="171450" lvl="1" indent="-171450" algn="ctr" defTabSz="711200">
            <a:lnSpc>
              <a:spcPct val="90000"/>
            </a:lnSpc>
            <a:spcBef>
              <a:spcPct val="0"/>
            </a:spcBef>
            <a:spcAft>
              <a:spcPct val="15000"/>
            </a:spcAft>
            <a:buChar char="••"/>
          </a:pPr>
          <a:r>
            <a:rPr lang="en-US" sz="1600" b="1" kern="1200" dirty="0">
              <a:latin typeface="Arial" panose="020B0604020202020204" pitchFamily="34" charset="0"/>
              <a:cs typeface="Arial" panose="020B0604020202020204" pitchFamily="34" charset="0"/>
            </a:rPr>
            <a:t>Payment complete &amp; continue</a:t>
          </a:r>
        </a:p>
        <a:p>
          <a:pPr marL="114300" lvl="1" indent="-114300" algn="l" defTabSz="666750">
            <a:lnSpc>
              <a:spcPct val="90000"/>
            </a:lnSpc>
            <a:spcBef>
              <a:spcPct val="0"/>
            </a:spcBef>
            <a:spcAft>
              <a:spcPct val="15000"/>
            </a:spcAft>
            <a:buChar char="••"/>
          </a:pPr>
          <a:endParaRPr lang="en-US" sz="1500" b="1" kern="1200" dirty="0">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Char char="••"/>
          </a:pPr>
          <a:endParaRPr lang="en-US" sz="1500" b="1" kern="1200" dirty="0">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Char char="••"/>
          </a:pPr>
          <a:endParaRPr lang="en-US" sz="1500" b="1" kern="1200" dirty="0">
            <a:latin typeface="Arial" panose="020B0604020202020204" pitchFamily="34" charset="0"/>
            <a:cs typeface="Arial" panose="020B0604020202020204" pitchFamily="34" charset="0"/>
          </a:endParaRPr>
        </a:p>
      </dsp:txBody>
      <dsp:txXfrm>
        <a:off x="1740" y="144000"/>
        <a:ext cx="1779207" cy="407338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A9B02A-DC50-4A6F-A8D5-067A7EBD6B92}" type="datetimeFigureOut">
              <a:rPr lang="en-US" smtClean="0"/>
              <a:t>10/30/2018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606C1E-CB18-47E2-A44F-FA2BD164CC3D}" type="slidenum">
              <a:rPr lang="en-US" smtClean="0"/>
              <a:t>‹#›</a:t>
            </a:fld>
            <a:endParaRPr lang="en-US"/>
          </a:p>
        </p:txBody>
      </p:sp>
    </p:spTree>
    <p:extLst>
      <p:ext uri="{BB962C8B-B14F-4D97-AF65-F5344CB8AC3E}">
        <p14:creationId xmlns:p14="http://schemas.microsoft.com/office/powerpoint/2010/main" val="2065802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journals.co.za/"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journals.co.za/"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journals.co.za/"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606C1E-CB18-47E2-A44F-FA2BD164CC3D}" type="slidenum">
              <a:rPr lang="en-US" smtClean="0"/>
              <a:t>1</a:t>
            </a:fld>
            <a:endParaRPr lang="en-US"/>
          </a:p>
        </p:txBody>
      </p:sp>
    </p:spTree>
    <p:extLst>
      <p:ext uri="{BB962C8B-B14F-4D97-AF65-F5344CB8AC3E}">
        <p14:creationId xmlns:p14="http://schemas.microsoft.com/office/powerpoint/2010/main" val="4249398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404040"/>
              </a:buClr>
            </a:pPr>
            <a:r>
              <a:rPr lang="en-US" sz="1200" dirty="0">
                <a:solidFill>
                  <a:srgbClr val="404040"/>
                </a:solidFill>
              </a:rPr>
              <a:t>Sabinet offers support to OA publishers</a:t>
            </a:r>
          </a:p>
          <a:p>
            <a:pPr>
              <a:buClr>
                <a:srgbClr val="404040"/>
              </a:buClr>
            </a:pPr>
            <a:r>
              <a:rPr lang="en-US" sz="1200" dirty="0">
                <a:solidFill>
                  <a:srgbClr val="404040"/>
                </a:solidFill>
                <a:highlight>
                  <a:srgbClr val="FFFF00"/>
                </a:highlight>
              </a:rPr>
              <a:t>Credible journals are allowed to join </a:t>
            </a:r>
            <a:r>
              <a:rPr lang="en-US" sz="1200" dirty="0">
                <a:solidFill>
                  <a:srgbClr val="404040"/>
                </a:solidFill>
                <a:highlight>
                  <a:srgbClr val="FFFF00"/>
                </a:highlight>
                <a:hlinkClick r:id="rId3"/>
              </a:rPr>
              <a:t>www.journals.co.za</a:t>
            </a:r>
            <a:r>
              <a:rPr lang="en-ZA" sz="1200" dirty="0">
                <a:solidFill>
                  <a:srgbClr val="404040"/>
                </a:solidFill>
                <a:highlight>
                  <a:srgbClr val="FFFF00"/>
                </a:highlight>
              </a:rPr>
              <a:t> at a small annual fee</a:t>
            </a:r>
          </a:p>
          <a:p>
            <a:pPr>
              <a:buClr>
                <a:srgbClr val="404040"/>
              </a:buClr>
            </a:pPr>
            <a:r>
              <a:rPr lang="en-US" sz="1200" dirty="0">
                <a:solidFill>
                  <a:srgbClr val="404040"/>
                </a:solidFill>
              </a:rPr>
              <a:t>Sabinet </a:t>
            </a:r>
            <a:r>
              <a:rPr lang="en-US" sz="1200" dirty="0" err="1">
                <a:solidFill>
                  <a:srgbClr val="404040"/>
                </a:solidFill>
              </a:rPr>
              <a:t>subsidises</a:t>
            </a:r>
            <a:r>
              <a:rPr lang="en-US" sz="1200" dirty="0">
                <a:solidFill>
                  <a:srgbClr val="404040"/>
                </a:solidFill>
              </a:rPr>
              <a:t> a portion of the annual fee</a:t>
            </a:r>
          </a:p>
          <a:p>
            <a:pPr>
              <a:buClr>
                <a:srgbClr val="404040"/>
              </a:buClr>
            </a:pPr>
            <a:r>
              <a:rPr lang="en-US" sz="1200" dirty="0">
                <a:solidFill>
                  <a:srgbClr val="404040"/>
                </a:solidFill>
              </a:rPr>
              <a:t>The fee includes: hosting, indexing and administration of the journal on </a:t>
            </a:r>
            <a:r>
              <a:rPr lang="en-US" sz="1200" dirty="0">
                <a:solidFill>
                  <a:srgbClr val="404040"/>
                </a:solidFill>
                <a:hlinkClick r:id="rId3"/>
              </a:rPr>
              <a:t>www.journals.co.za</a:t>
            </a:r>
            <a:r>
              <a:rPr lang="en-US" sz="1200" dirty="0">
                <a:solidFill>
                  <a:srgbClr val="404040"/>
                </a:solidFill>
              </a:rPr>
              <a:t> </a:t>
            </a:r>
          </a:p>
          <a:p>
            <a:endParaRPr lang="en-US" dirty="0"/>
          </a:p>
        </p:txBody>
      </p:sp>
      <p:sp>
        <p:nvSpPr>
          <p:cNvPr id="4" name="Slide Number Placeholder 3"/>
          <p:cNvSpPr>
            <a:spLocks noGrp="1"/>
          </p:cNvSpPr>
          <p:nvPr>
            <p:ph type="sldNum" sz="quarter" idx="10"/>
          </p:nvPr>
        </p:nvSpPr>
        <p:spPr/>
        <p:txBody>
          <a:bodyPr/>
          <a:lstStyle/>
          <a:p>
            <a:fld id="{DE606C1E-CB18-47E2-A44F-FA2BD164CC3D}" type="slidenum">
              <a:rPr lang="en-US" smtClean="0"/>
              <a:t>13</a:t>
            </a:fld>
            <a:endParaRPr lang="en-US"/>
          </a:p>
        </p:txBody>
      </p:sp>
    </p:spTree>
    <p:extLst>
      <p:ext uri="{BB962C8B-B14F-4D97-AF65-F5344CB8AC3E}">
        <p14:creationId xmlns:p14="http://schemas.microsoft.com/office/powerpoint/2010/main" val="3159631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dirty="0"/>
              <a:t>Support and updating of journal content</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1200" dirty="0"/>
              <a:t>Increased discoverability through:</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1200" dirty="0"/>
              <a:t>	Local and international marketing initiatives</a:t>
            </a:r>
          </a:p>
          <a:p>
            <a:r>
              <a:rPr lang="en-US" sz="1200" dirty="0"/>
              <a:t>	Initiatives and agreements that Sabinet has with Google Scholar, OCLC, Ex Libris, Ebsco, </a:t>
            </a:r>
            <a:r>
              <a:rPr lang="en-US" sz="1200" dirty="0" err="1"/>
              <a:t>Yewno</a:t>
            </a:r>
            <a:r>
              <a:rPr lang="en-US" sz="1200" dirty="0"/>
              <a:t>, etc.</a:t>
            </a:r>
            <a:r>
              <a:rPr lang="en-ZA" sz="1200" dirty="0"/>
              <a:t> </a:t>
            </a:r>
            <a:endParaRPr lang="en-US" sz="1200" dirty="0"/>
          </a:p>
          <a:p>
            <a:r>
              <a:rPr lang="en-US" sz="1200" dirty="0"/>
              <a:t>The </a:t>
            </a:r>
            <a:r>
              <a:rPr lang="en-US" sz="1200" u="sng" dirty="0">
                <a:hlinkClick r:id="rId3"/>
              </a:rPr>
              <a:t>www.journals.co.za</a:t>
            </a:r>
            <a:r>
              <a:rPr lang="en-US" sz="1200" dirty="0"/>
              <a:t> platform is maintained and enhancements are performed regularly. </a:t>
            </a:r>
          </a:p>
          <a:p>
            <a:r>
              <a:rPr lang="en-US" sz="1200" dirty="0"/>
              <a:t>Access to detailed usage statistical reports.</a:t>
            </a:r>
          </a:p>
          <a:p>
            <a:r>
              <a:rPr lang="en-US" sz="1200" dirty="0"/>
              <a:t>Titles form part of the most comprehensive collection of African journals available in the world.</a:t>
            </a:r>
          </a:p>
          <a:p>
            <a:r>
              <a:rPr lang="en-US" sz="1200" dirty="0"/>
              <a:t>Sabinet consults with its advisory board on a frequent basis to ensure that the user experience on the platform is well looked after and that clients are satisfied with the ease of use of the platform.</a:t>
            </a:r>
          </a:p>
          <a:p>
            <a:r>
              <a:rPr lang="en-US" sz="1200" dirty="0"/>
              <a:t>Sabinet will soon launch an online publishing system for Publishers which will also include an Article Processing Charge workflow for Open Access Publishers. </a:t>
            </a:r>
            <a:endParaRPr lang="en-ZA" sz="1200" dirty="0"/>
          </a:p>
          <a:p>
            <a:pPr>
              <a:buClr>
                <a:srgbClr val="404040"/>
              </a:buClr>
            </a:pPr>
            <a:endParaRPr lang="en-US" dirty="0"/>
          </a:p>
          <a:p>
            <a:endParaRPr lang="en-US" dirty="0"/>
          </a:p>
        </p:txBody>
      </p:sp>
      <p:sp>
        <p:nvSpPr>
          <p:cNvPr id="4" name="Slide Number Placeholder 3"/>
          <p:cNvSpPr>
            <a:spLocks noGrp="1"/>
          </p:cNvSpPr>
          <p:nvPr>
            <p:ph type="sldNum" sz="quarter" idx="10"/>
          </p:nvPr>
        </p:nvSpPr>
        <p:spPr/>
        <p:txBody>
          <a:bodyPr/>
          <a:lstStyle/>
          <a:p>
            <a:fld id="{DE606C1E-CB18-47E2-A44F-FA2BD164CC3D}" type="slidenum">
              <a:rPr lang="en-US" smtClean="0"/>
              <a:t>14</a:t>
            </a:fld>
            <a:endParaRPr lang="en-US"/>
          </a:p>
        </p:txBody>
      </p:sp>
    </p:spTree>
    <p:extLst>
      <p:ext uri="{BB962C8B-B14F-4D97-AF65-F5344CB8AC3E}">
        <p14:creationId xmlns:p14="http://schemas.microsoft.com/office/powerpoint/2010/main" val="4237241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EE3C1E55-DF83-4FB3-AD76-7DE97F569604}" type="slidenum">
              <a:rPr lang="en-US" smtClean="0"/>
              <a:t>15</a:t>
            </a:fld>
            <a:endParaRPr lang="en-US"/>
          </a:p>
        </p:txBody>
      </p:sp>
    </p:spTree>
    <p:extLst>
      <p:ext uri="{BB962C8B-B14F-4D97-AF65-F5344CB8AC3E}">
        <p14:creationId xmlns:p14="http://schemas.microsoft.com/office/powerpoint/2010/main" val="3412631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dirty="0">
                <a:latin typeface="Gill Sans MT" panose="020B0502020104020203" pitchFamily="34" charset="0"/>
              </a:rPr>
              <a:t>A (somewhat implicit) focus of this study would be to address issues around quality and ethics of scholarly publishing in SA rather than merely of volume and output.</a:t>
            </a:r>
          </a:p>
          <a:p>
            <a:r>
              <a:rPr lang="en-ZA" sz="1200" dirty="0">
                <a:latin typeface="Gill Sans MT" panose="020B0502020104020203" pitchFamily="34" charset="0"/>
              </a:rPr>
              <a:t>One of the (unintended) outcomes of the study was our discovery that predatory (and other forms of unethical practices in SA scholarly publishing ) have become quite pervasive.</a:t>
            </a:r>
          </a:p>
          <a:p>
            <a:endParaRPr lang="en-ZA" dirty="0"/>
          </a:p>
        </p:txBody>
      </p:sp>
      <p:sp>
        <p:nvSpPr>
          <p:cNvPr id="4" name="Slide Number Placeholder 3"/>
          <p:cNvSpPr>
            <a:spLocks noGrp="1"/>
          </p:cNvSpPr>
          <p:nvPr>
            <p:ph type="sldNum" sz="quarter" idx="10"/>
          </p:nvPr>
        </p:nvSpPr>
        <p:spPr/>
        <p:txBody>
          <a:bodyPr/>
          <a:lstStyle/>
          <a:p>
            <a:fld id="{EE3C1E55-DF83-4FB3-AD76-7DE97F569604}" type="slidenum">
              <a:rPr lang="en-US" smtClean="0"/>
              <a:t>17</a:t>
            </a:fld>
            <a:endParaRPr lang="en-US"/>
          </a:p>
        </p:txBody>
      </p:sp>
    </p:spTree>
    <p:extLst>
      <p:ext uri="{BB962C8B-B14F-4D97-AF65-F5344CB8AC3E}">
        <p14:creationId xmlns:p14="http://schemas.microsoft.com/office/powerpoint/2010/main" val="147812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Setting the scene</a:t>
            </a:r>
          </a:p>
          <a:p>
            <a:r>
              <a:rPr lang="en-US" dirty="0"/>
              <a:t>Publisher session: Prof Johann Mouton, Crest, University of Stellenbosch</a:t>
            </a:r>
          </a:p>
          <a:p>
            <a:endParaRPr lang="en-US" dirty="0"/>
          </a:p>
          <a:p>
            <a:r>
              <a:rPr lang="en-ZA" sz="1200" dirty="0">
                <a:latin typeface="Gill Sans MT" panose="020B0502020104020203" pitchFamily="34" charset="0"/>
              </a:rPr>
              <a:t>CREST was commissioned in March 2015 to undertake a comprehensive analysis of the state of journal and book publishing in South Africa. This commission was issued specifically to investigate how the revision in the funding framework of 2005 had impacted on journal, book and conference proceeding outputs in the country. </a:t>
            </a:r>
          </a:p>
          <a:p>
            <a:r>
              <a:rPr lang="en-ZA" sz="1200" dirty="0">
                <a:latin typeface="Gill Sans MT" panose="020B0502020104020203" pitchFamily="34" charset="0"/>
              </a:rPr>
              <a:t>A (somewhat implicit) focus of this study would be to address issues around quality and ethics of scholarly publishing in SA rather than merely of volume and output.</a:t>
            </a:r>
          </a:p>
          <a:p>
            <a:r>
              <a:rPr lang="en-ZA" sz="1200" dirty="0">
                <a:latin typeface="Gill Sans MT" panose="020B0502020104020203" pitchFamily="34" charset="0"/>
              </a:rPr>
              <a:t>One of the (unintended) outcomes of the study was our discovery that predatory (and other forms of unethical practices in SA scholarly publishing ) have become quite pervasive.</a:t>
            </a:r>
            <a:endParaRPr lang="en-ZA" dirty="0"/>
          </a:p>
        </p:txBody>
      </p:sp>
      <p:sp>
        <p:nvSpPr>
          <p:cNvPr id="4" name="Slide Number Placeholder 3"/>
          <p:cNvSpPr>
            <a:spLocks noGrp="1"/>
          </p:cNvSpPr>
          <p:nvPr>
            <p:ph type="sldNum" sz="quarter" idx="10"/>
          </p:nvPr>
        </p:nvSpPr>
        <p:spPr/>
        <p:txBody>
          <a:bodyPr/>
          <a:lstStyle/>
          <a:p>
            <a:fld id="{EE3C1E55-DF83-4FB3-AD76-7DE97F569604}" type="slidenum">
              <a:rPr lang="en-US" smtClean="0"/>
              <a:t>18</a:t>
            </a:fld>
            <a:endParaRPr lang="en-US"/>
          </a:p>
        </p:txBody>
      </p:sp>
    </p:spTree>
    <p:extLst>
      <p:ext uri="{BB962C8B-B14F-4D97-AF65-F5344CB8AC3E}">
        <p14:creationId xmlns:p14="http://schemas.microsoft.com/office/powerpoint/2010/main" val="3918259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dirty="0">
                <a:latin typeface="Gill Sans MT" panose="020B0502020104020203" pitchFamily="34" charset="0"/>
              </a:rPr>
              <a:t>A (somewhat implicit) focus of this study would be to address issues around quality and ethics of scholarly publishing in SA rather than merely of volume and output.</a:t>
            </a:r>
          </a:p>
          <a:p>
            <a:r>
              <a:rPr lang="en-ZA" sz="1200" dirty="0">
                <a:latin typeface="Gill Sans MT" panose="020B0502020104020203" pitchFamily="34" charset="0"/>
              </a:rPr>
              <a:t>One of the (unintended) outcomes of the study was our discovery that predatory (and other forms of unethical practices in SA scholarly publishing ) have become quite pervasive.</a:t>
            </a:r>
          </a:p>
          <a:p>
            <a:endParaRPr lang="en-ZA" dirty="0"/>
          </a:p>
        </p:txBody>
      </p:sp>
      <p:sp>
        <p:nvSpPr>
          <p:cNvPr id="4" name="Slide Number Placeholder 3"/>
          <p:cNvSpPr>
            <a:spLocks noGrp="1"/>
          </p:cNvSpPr>
          <p:nvPr>
            <p:ph type="sldNum" sz="quarter" idx="10"/>
          </p:nvPr>
        </p:nvSpPr>
        <p:spPr/>
        <p:txBody>
          <a:bodyPr/>
          <a:lstStyle/>
          <a:p>
            <a:fld id="{EE3C1E55-DF83-4FB3-AD76-7DE97F569604}" type="slidenum">
              <a:rPr lang="en-US" smtClean="0"/>
              <a:t>19</a:t>
            </a:fld>
            <a:endParaRPr lang="en-US"/>
          </a:p>
        </p:txBody>
      </p:sp>
    </p:spTree>
    <p:extLst>
      <p:ext uri="{BB962C8B-B14F-4D97-AF65-F5344CB8AC3E}">
        <p14:creationId xmlns:p14="http://schemas.microsoft.com/office/powerpoint/2010/main" val="1262620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solidFill>
                  <a:srgbClr val="424143"/>
                </a:solidFill>
              </a:rPr>
              <a:t>Predatory publishing is only one of the manifestations of increasingly unethical and fraudulent behaviour in science</a:t>
            </a:r>
          </a:p>
          <a:p>
            <a:r>
              <a:rPr lang="en-ZA" dirty="0">
                <a:solidFill>
                  <a:srgbClr val="424143"/>
                </a:solidFill>
              </a:rPr>
              <a:t>There is growing evidence of increases in plagiarism (correlates in retractions), different forms of misconduct (ghost authorship, fake peer review, unethical reporting of scientific results) etc.</a:t>
            </a:r>
          </a:p>
          <a:p>
            <a:endParaRPr lang="en-ZA" dirty="0"/>
          </a:p>
          <a:p>
            <a:endParaRPr lang="en-US" dirty="0"/>
          </a:p>
        </p:txBody>
      </p:sp>
      <p:sp>
        <p:nvSpPr>
          <p:cNvPr id="4" name="Slide Number Placeholder 3"/>
          <p:cNvSpPr>
            <a:spLocks noGrp="1"/>
          </p:cNvSpPr>
          <p:nvPr>
            <p:ph type="sldNum" sz="quarter" idx="10"/>
          </p:nvPr>
        </p:nvSpPr>
        <p:spPr/>
        <p:txBody>
          <a:bodyPr/>
          <a:lstStyle/>
          <a:p>
            <a:fld id="{DE606C1E-CB18-47E2-A44F-FA2BD164CC3D}" type="slidenum">
              <a:rPr lang="en-US" smtClean="0"/>
              <a:t>21</a:t>
            </a:fld>
            <a:endParaRPr lang="en-US"/>
          </a:p>
        </p:txBody>
      </p:sp>
    </p:spTree>
    <p:extLst>
      <p:ext uri="{BB962C8B-B14F-4D97-AF65-F5344CB8AC3E}">
        <p14:creationId xmlns:p14="http://schemas.microsoft.com/office/powerpoint/2010/main" val="3960239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404040"/>
              </a:buClr>
            </a:pPr>
            <a:r>
              <a:rPr lang="en-ZA" dirty="0">
                <a:solidFill>
                  <a:srgbClr val="404040"/>
                </a:solidFill>
              </a:rPr>
              <a:t>Providing all interested publishers with an online peer review, production and APC management system</a:t>
            </a:r>
          </a:p>
          <a:p>
            <a:pPr>
              <a:buClr>
                <a:srgbClr val="404040"/>
              </a:buClr>
            </a:pPr>
            <a:r>
              <a:rPr lang="en-ZA" dirty="0">
                <a:solidFill>
                  <a:srgbClr val="404040"/>
                </a:solidFill>
              </a:rPr>
              <a:t>Want to help with the fostering of a sustainable business models for OA publishers</a:t>
            </a:r>
          </a:p>
          <a:p>
            <a:pPr>
              <a:buClr>
                <a:srgbClr val="404040"/>
              </a:buClr>
            </a:pPr>
            <a:r>
              <a:rPr lang="en-ZA" dirty="0">
                <a:solidFill>
                  <a:srgbClr val="404040"/>
                </a:solidFill>
              </a:rPr>
              <a:t>Sabinet experience and perspective is that there is not enough support in the system to be fully OA</a:t>
            </a:r>
          </a:p>
          <a:p>
            <a:pPr>
              <a:buClr>
                <a:srgbClr val="404040"/>
              </a:buClr>
            </a:pPr>
            <a:r>
              <a:rPr lang="en-ZA" dirty="0">
                <a:solidFill>
                  <a:srgbClr val="404040"/>
                </a:solidFill>
              </a:rPr>
              <a:t>Some societies do not allow publishers to charge OA fees</a:t>
            </a:r>
          </a:p>
          <a:p>
            <a:endParaRPr lang="en-US" dirty="0"/>
          </a:p>
        </p:txBody>
      </p:sp>
      <p:sp>
        <p:nvSpPr>
          <p:cNvPr id="4" name="Slide Number Placeholder 3"/>
          <p:cNvSpPr>
            <a:spLocks noGrp="1"/>
          </p:cNvSpPr>
          <p:nvPr>
            <p:ph type="sldNum" sz="quarter" idx="10"/>
          </p:nvPr>
        </p:nvSpPr>
        <p:spPr/>
        <p:txBody>
          <a:bodyPr/>
          <a:lstStyle/>
          <a:p>
            <a:fld id="{DE606C1E-CB18-47E2-A44F-FA2BD164CC3D}" type="slidenum">
              <a:rPr lang="en-US" smtClean="0"/>
              <a:t>25</a:t>
            </a:fld>
            <a:endParaRPr lang="en-US"/>
          </a:p>
        </p:txBody>
      </p:sp>
    </p:spTree>
    <p:extLst>
      <p:ext uri="{BB962C8B-B14F-4D97-AF65-F5344CB8AC3E}">
        <p14:creationId xmlns:p14="http://schemas.microsoft.com/office/powerpoint/2010/main" val="1030282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provide cost estimations</a:t>
            </a:r>
          </a:p>
          <a:p>
            <a:r>
              <a:rPr lang="en-US" dirty="0"/>
              <a:t>Timeline</a:t>
            </a:r>
            <a:r>
              <a:rPr lang="en-US" baseline="0" dirty="0"/>
              <a:t> – would like to have it implemented in the next 6 months</a:t>
            </a:r>
          </a:p>
          <a:p>
            <a:r>
              <a:rPr lang="en-US" baseline="0" dirty="0"/>
              <a:t>APC are essential to be comp</a:t>
            </a:r>
          </a:p>
          <a:p>
            <a:endParaRPr lang="en-US" baseline="0" dirty="0"/>
          </a:p>
          <a:p>
            <a:r>
              <a:rPr lang="en-ZA" sz="1600" b="1" dirty="0">
                <a:solidFill>
                  <a:srgbClr val="C00000"/>
                </a:solidFill>
                <a:latin typeface="Lato"/>
              </a:rPr>
              <a:t>Need expressed</a:t>
            </a:r>
          </a:p>
          <a:p>
            <a:pPr marL="285750" indent="-285750">
              <a:buFont typeface="Arial" panose="020B0604020202020204" pitchFamily="34" charset="0"/>
              <a:buChar char="•"/>
            </a:pPr>
            <a:r>
              <a:rPr lang="en-ZA" sz="1600" dirty="0">
                <a:solidFill>
                  <a:srgbClr val="424143"/>
                </a:solidFill>
                <a:latin typeface="Lato"/>
              </a:rPr>
              <a:t>A local option that is not open software</a:t>
            </a:r>
          </a:p>
          <a:p>
            <a:pPr marL="285750" indent="-285750">
              <a:buFont typeface="Arial" panose="020B0604020202020204" pitchFamily="34" charset="0"/>
              <a:buChar char="•"/>
            </a:pPr>
            <a:r>
              <a:rPr lang="en-ZA" sz="1600" dirty="0">
                <a:solidFill>
                  <a:srgbClr val="424143"/>
                </a:solidFill>
                <a:latin typeface="Lato"/>
              </a:rPr>
              <a:t>Local support </a:t>
            </a:r>
          </a:p>
          <a:p>
            <a:pPr marL="285750" indent="-285750">
              <a:buFont typeface="Arial" panose="020B0604020202020204" pitchFamily="34" charset="0"/>
              <a:buChar char="•"/>
            </a:pPr>
            <a:r>
              <a:rPr lang="en-ZA" sz="1600" dirty="0">
                <a:solidFill>
                  <a:srgbClr val="424143"/>
                </a:solidFill>
                <a:latin typeface="Lato"/>
              </a:rPr>
              <a:t>Cost effective solution </a:t>
            </a:r>
          </a:p>
          <a:p>
            <a:pPr marL="285750" indent="-285750">
              <a:buFont typeface="Arial" panose="020B0604020202020204" pitchFamily="34" charset="0"/>
              <a:buChar char="•"/>
            </a:pPr>
            <a:r>
              <a:rPr lang="en-ZA" sz="1600" dirty="0">
                <a:solidFill>
                  <a:srgbClr val="424143"/>
                </a:solidFill>
                <a:latin typeface="Lato"/>
              </a:rPr>
              <a:t>Sustainable model</a:t>
            </a:r>
          </a:p>
          <a:p>
            <a:pPr marL="285750" indent="-285750">
              <a:buFont typeface="Arial" panose="020B0604020202020204" pitchFamily="34" charset="0"/>
              <a:buChar char="•"/>
            </a:pPr>
            <a:r>
              <a:rPr lang="en-ZA" sz="1600" dirty="0">
                <a:solidFill>
                  <a:srgbClr val="424143"/>
                </a:solidFill>
                <a:latin typeface="Lato"/>
              </a:rPr>
              <a:t>Must serve open access and subscription content</a:t>
            </a:r>
          </a:p>
          <a:p>
            <a:pPr marL="285750" indent="-285750">
              <a:buFont typeface="Arial" panose="020B0604020202020204" pitchFamily="34" charset="0"/>
              <a:buChar char="•"/>
            </a:pPr>
            <a:endParaRPr lang="en-ZA" sz="1600" dirty="0">
              <a:solidFill>
                <a:srgbClr val="C00000"/>
              </a:solidFill>
              <a:latin typeface="Lato"/>
            </a:endParaRPr>
          </a:p>
          <a:p>
            <a:r>
              <a:rPr lang="en-ZA" sz="1600" b="1" dirty="0">
                <a:solidFill>
                  <a:srgbClr val="C00000"/>
                </a:solidFill>
                <a:latin typeface="Lato"/>
              </a:rPr>
              <a:t>Investigation done</a:t>
            </a:r>
          </a:p>
          <a:p>
            <a:pPr marL="285750" indent="-285750">
              <a:buFont typeface="Arial" panose="020B0604020202020204" pitchFamily="34" charset="0"/>
              <a:buChar char="•"/>
            </a:pPr>
            <a:r>
              <a:rPr lang="en-ZA" sz="1600" dirty="0">
                <a:solidFill>
                  <a:srgbClr val="424143"/>
                </a:solidFill>
                <a:latin typeface="Lato"/>
              </a:rPr>
              <a:t>Identified 4 potential solutions</a:t>
            </a:r>
          </a:p>
          <a:p>
            <a:pPr marL="285750" indent="-285750">
              <a:buFont typeface="Arial" panose="020B0604020202020204" pitchFamily="34" charset="0"/>
              <a:buChar char="•"/>
            </a:pPr>
            <a:r>
              <a:rPr lang="en-ZA" sz="1600" dirty="0">
                <a:solidFill>
                  <a:srgbClr val="424143"/>
                </a:solidFill>
                <a:latin typeface="Lato"/>
              </a:rPr>
              <a:t>Had a session with some publishers to evaluate the system investigated</a:t>
            </a:r>
          </a:p>
          <a:p>
            <a:pPr marL="285750" indent="-285750">
              <a:buFont typeface="Arial" panose="020B0604020202020204" pitchFamily="34" charset="0"/>
              <a:buChar char="•"/>
            </a:pPr>
            <a:r>
              <a:rPr lang="en-ZA" sz="1600" dirty="0">
                <a:solidFill>
                  <a:srgbClr val="424143"/>
                </a:solidFill>
                <a:latin typeface="Lato"/>
              </a:rPr>
              <a:t>Business case and model looks favourable for publishers</a:t>
            </a:r>
          </a:p>
          <a:p>
            <a:pPr marL="742950" lvl="1" indent="-285750">
              <a:buFont typeface="Arial" panose="020B0604020202020204" pitchFamily="34" charset="0"/>
              <a:buChar char="•"/>
            </a:pPr>
            <a:r>
              <a:rPr lang="en-ZA" sz="1600" dirty="0">
                <a:solidFill>
                  <a:srgbClr val="424143"/>
                </a:solidFill>
                <a:latin typeface="Lato"/>
              </a:rPr>
              <a:t>Peer review workflow</a:t>
            </a:r>
          </a:p>
          <a:p>
            <a:pPr marL="742950" lvl="1" indent="-285750">
              <a:buFont typeface="Arial" panose="020B0604020202020204" pitchFamily="34" charset="0"/>
              <a:buChar char="•"/>
            </a:pPr>
            <a:r>
              <a:rPr lang="en-ZA" sz="1600" dirty="0">
                <a:solidFill>
                  <a:srgbClr val="424143"/>
                </a:solidFill>
                <a:latin typeface="Lato"/>
              </a:rPr>
              <a:t>Publishing/layout module</a:t>
            </a:r>
          </a:p>
          <a:p>
            <a:pPr marL="742950" lvl="1" indent="-285750">
              <a:buFont typeface="Arial" panose="020B0604020202020204" pitchFamily="34" charset="0"/>
              <a:buChar char="•"/>
            </a:pPr>
            <a:r>
              <a:rPr lang="en-ZA" sz="1600" dirty="0">
                <a:solidFill>
                  <a:srgbClr val="424143"/>
                </a:solidFill>
                <a:latin typeface="Lato"/>
              </a:rPr>
              <a:t>Article Processing Charges workflow</a:t>
            </a:r>
          </a:p>
          <a:p>
            <a:endParaRPr lang="en-ZA" sz="1600" dirty="0">
              <a:solidFill>
                <a:srgbClr val="424143"/>
              </a:solidFill>
              <a:latin typeface="Lato"/>
            </a:endParaRPr>
          </a:p>
          <a:p>
            <a:r>
              <a:rPr lang="en-ZA" sz="1600" b="1" dirty="0">
                <a:solidFill>
                  <a:srgbClr val="C00000"/>
                </a:solidFill>
                <a:latin typeface="Lato"/>
              </a:rPr>
              <a:t>Signing of agreement</a:t>
            </a:r>
          </a:p>
          <a:p>
            <a:r>
              <a:rPr lang="en-ZA" sz="1600" b="1" dirty="0">
                <a:solidFill>
                  <a:srgbClr val="C00000"/>
                </a:solidFill>
                <a:latin typeface="Lato"/>
              </a:rPr>
              <a:t>Timeline</a:t>
            </a:r>
          </a:p>
          <a:p>
            <a:endParaRPr lang="en-ZA" dirty="0"/>
          </a:p>
        </p:txBody>
      </p:sp>
      <p:sp>
        <p:nvSpPr>
          <p:cNvPr id="4" name="Slide Number Placeholder 3"/>
          <p:cNvSpPr>
            <a:spLocks noGrp="1"/>
          </p:cNvSpPr>
          <p:nvPr>
            <p:ph type="sldNum" sz="quarter" idx="10"/>
          </p:nvPr>
        </p:nvSpPr>
        <p:spPr/>
        <p:txBody>
          <a:bodyPr/>
          <a:lstStyle/>
          <a:p>
            <a:fld id="{DE606C1E-CB18-47E2-A44F-FA2BD164CC3D}" type="slidenum">
              <a:rPr lang="en-US" smtClean="0"/>
              <a:t>26</a:t>
            </a:fld>
            <a:endParaRPr lang="en-US"/>
          </a:p>
        </p:txBody>
      </p:sp>
    </p:spTree>
    <p:extLst>
      <p:ext uri="{BB962C8B-B14F-4D97-AF65-F5344CB8AC3E}">
        <p14:creationId xmlns:p14="http://schemas.microsoft.com/office/powerpoint/2010/main" val="1523597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445056-7779-4926-B620-8DD47F719E52}" type="slidenum">
              <a:rPr lang="en-GB" smtClean="0"/>
              <a:t>27</a:t>
            </a:fld>
            <a:endParaRPr lang="en-GB"/>
          </a:p>
        </p:txBody>
      </p:sp>
    </p:spTree>
    <p:extLst>
      <p:ext uri="{BB962C8B-B14F-4D97-AF65-F5344CB8AC3E}">
        <p14:creationId xmlns:p14="http://schemas.microsoft.com/office/powerpoint/2010/main" val="4218880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dirty="0">
                <a:solidFill>
                  <a:srgbClr val="424143"/>
                </a:solidFill>
                <a:latin typeface="Arial" panose="020B0604020202020204" pitchFamily="34" charset="0"/>
                <a:cs typeface="Arial" panose="020B0604020202020204" pitchFamily="34" charset="0"/>
              </a:rPr>
              <a:t>Facilitating access to the world’s information for </a:t>
            </a:r>
            <a:r>
              <a:rPr lang="en-ZA" sz="1200" dirty="0">
                <a:solidFill>
                  <a:srgbClr val="CC2027"/>
                </a:solidFill>
                <a:latin typeface="Arial" panose="020B0604020202020204" pitchFamily="34" charset="0"/>
                <a:cs typeface="Arial" panose="020B0604020202020204" pitchFamily="34" charset="0"/>
              </a:rPr>
              <a:t>African</a:t>
            </a:r>
            <a:r>
              <a:rPr lang="en-ZA" sz="1200" dirty="0">
                <a:solidFill>
                  <a:srgbClr val="424143"/>
                </a:solidFill>
                <a:latin typeface="Arial" panose="020B0604020202020204" pitchFamily="34" charset="0"/>
                <a:cs typeface="Arial" panose="020B0604020202020204" pitchFamily="34" charset="0"/>
              </a:rPr>
              <a:t> organisations and</a:t>
            </a:r>
            <a:r>
              <a:rPr lang="en-ZA" sz="1200" baseline="0" dirty="0">
                <a:solidFill>
                  <a:srgbClr val="424143"/>
                </a:solidFill>
                <a:latin typeface="Arial" panose="020B0604020202020204" pitchFamily="34" charset="0"/>
                <a:cs typeface="Arial" panose="020B0604020202020204" pitchFamily="34" charset="0"/>
              </a:rPr>
              <a:t> </a:t>
            </a:r>
            <a:r>
              <a:rPr lang="en-ZA" sz="1200" dirty="0">
                <a:solidFill>
                  <a:srgbClr val="424143"/>
                </a:solidFill>
                <a:latin typeface="Arial" panose="020B0604020202020204" pitchFamily="34" charset="0"/>
                <a:cs typeface="Arial" panose="020B0604020202020204" pitchFamily="34" charset="0"/>
              </a:rPr>
              <a:t>Facilitating access to </a:t>
            </a:r>
            <a:r>
              <a:rPr lang="en-ZA" sz="1200" dirty="0">
                <a:solidFill>
                  <a:srgbClr val="CC2027"/>
                </a:solidFill>
                <a:latin typeface="Arial" panose="020B0604020202020204" pitchFamily="34" charset="0"/>
                <a:cs typeface="Arial" panose="020B0604020202020204" pitchFamily="34" charset="0"/>
              </a:rPr>
              <a:t>Africa’s</a:t>
            </a:r>
            <a:r>
              <a:rPr lang="en-ZA" sz="1200" dirty="0">
                <a:solidFill>
                  <a:srgbClr val="424143"/>
                </a:solidFill>
                <a:latin typeface="Arial" panose="020B0604020202020204" pitchFamily="34" charset="0"/>
                <a:cs typeface="Arial" panose="020B0604020202020204" pitchFamily="34" charset="0"/>
              </a:rPr>
              <a:t> information for the rest of the </a:t>
            </a:r>
            <a:r>
              <a:rPr lang="en-ZA" sz="1200">
                <a:solidFill>
                  <a:srgbClr val="424143"/>
                </a:solidFill>
                <a:latin typeface="Arial" panose="020B0604020202020204" pitchFamily="34" charset="0"/>
                <a:cs typeface="Arial" panose="020B0604020202020204" pitchFamily="34" charset="0"/>
              </a:rPr>
              <a:t>world for 35 years. </a:t>
            </a:r>
            <a:endParaRPr lang="en-ZA" sz="1200" dirty="0">
              <a:solidFill>
                <a:srgbClr val="424143"/>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DE606C1E-CB18-47E2-A44F-FA2BD164CC3D}" type="slidenum">
              <a:rPr lang="en-US" smtClean="0"/>
              <a:t>2</a:t>
            </a:fld>
            <a:endParaRPr lang="en-US"/>
          </a:p>
        </p:txBody>
      </p:sp>
    </p:spTree>
    <p:extLst>
      <p:ext uri="{BB962C8B-B14F-4D97-AF65-F5344CB8AC3E}">
        <p14:creationId xmlns:p14="http://schemas.microsoft.com/office/powerpoint/2010/main" val="18794334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606C1E-CB18-47E2-A44F-FA2BD164CC3D}"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581993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Services consist</a:t>
            </a:r>
            <a:r>
              <a:rPr lang="en-US" baseline="0" dirty="0"/>
              <a:t> of:</a:t>
            </a:r>
          </a:p>
          <a:p>
            <a:endParaRPr lang="en-US" baseline="0" dirty="0"/>
          </a:p>
          <a:p>
            <a:r>
              <a:rPr lang="en-US" baseline="0" dirty="0"/>
              <a:t>Legal Information</a:t>
            </a:r>
          </a:p>
          <a:p>
            <a:r>
              <a:rPr lang="en-US" baseline="0" dirty="0"/>
              <a:t>News Research information</a:t>
            </a:r>
          </a:p>
          <a:p>
            <a:r>
              <a:rPr lang="en-US" baseline="0" dirty="0"/>
              <a:t>Tenders</a:t>
            </a:r>
          </a:p>
          <a:p>
            <a:r>
              <a:rPr lang="en-US" baseline="0" dirty="0" err="1"/>
              <a:t>Labour</a:t>
            </a:r>
            <a:endParaRPr lang="en-US" baseline="0" dirty="0"/>
          </a:p>
          <a:p>
            <a:r>
              <a:rPr lang="en-US" baseline="0" dirty="0"/>
              <a:t>Journals</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606C1E-CB18-47E2-A44F-FA2BD164CC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230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solidFill>
                  <a:srgbClr val="404040"/>
                </a:solidFill>
              </a:rPr>
              <a:t>Free South African National Legislation (small law firms)</a:t>
            </a:r>
          </a:p>
          <a:p>
            <a:r>
              <a:rPr lang="en-ZA" dirty="0">
                <a:solidFill>
                  <a:srgbClr val="404040"/>
                </a:solidFill>
              </a:rPr>
              <a:t>South African National Legislation by means of sponsorship to universities</a:t>
            </a:r>
          </a:p>
          <a:p>
            <a:r>
              <a:rPr lang="en-ZA" dirty="0">
                <a:solidFill>
                  <a:srgbClr val="404040"/>
                </a:solidFill>
              </a:rPr>
              <a:t>Sabinet Law </a:t>
            </a:r>
          </a:p>
          <a:p>
            <a:r>
              <a:rPr lang="en-ZA" dirty="0">
                <a:hlinkClick r:id="rId3"/>
              </a:rPr>
              <a:t>www.journals.co.za</a:t>
            </a:r>
            <a:r>
              <a:rPr lang="en-ZA" dirty="0"/>
              <a:t> open access collection</a:t>
            </a:r>
          </a:p>
          <a:p>
            <a:r>
              <a:rPr lang="en-ZA" dirty="0"/>
              <a:t>Online submission platform for publishers</a:t>
            </a:r>
          </a:p>
          <a:p>
            <a:endParaRPr lang="en-US" dirty="0"/>
          </a:p>
        </p:txBody>
      </p:sp>
      <p:sp>
        <p:nvSpPr>
          <p:cNvPr id="4" name="Slide Number Placeholder 3"/>
          <p:cNvSpPr>
            <a:spLocks noGrp="1"/>
          </p:cNvSpPr>
          <p:nvPr>
            <p:ph type="sldNum" sz="quarter" idx="10"/>
          </p:nvPr>
        </p:nvSpPr>
        <p:spPr/>
        <p:txBody>
          <a:bodyPr/>
          <a:lstStyle/>
          <a:p>
            <a:fld id="{DE606C1E-CB18-47E2-A44F-FA2BD164CC3D}" type="slidenum">
              <a:rPr lang="en-US" smtClean="0"/>
              <a:t>5</a:t>
            </a:fld>
            <a:endParaRPr lang="en-US"/>
          </a:p>
        </p:txBody>
      </p:sp>
    </p:spTree>
    <p:extLst>
      <p:ext uri="{BB962C8B-B14F-4D97-AF65-F5344CB8AC3E}">
        <p14:creationId xmlns:p14="http://schemas.microsoft.com/office/powerpoint/2010/main" val="1718305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Sabinet offers small, qualifying law firms access to this service for an undetermined period.</a:t>
            </a:r>
          </a:p>
          <a:p>
            <a:r>
              <a:rPr lang="en-US" dirty="0"/>
              <a:t>The law firm gets free access to an alphabetical list of Acts where they can access and view all South African Acts (users will have to be logged on to view the list)</a:t>
            </a:r>
          </a:p>
          <a:p>
            <a:r>
              <a:rPr lang="en-US" dirty="0"/>
              <a:t>To qualify for this free service and benefits, the law firm must:</a:t>
            </a:r>
          </a:p>
          <a:p>
            <a:pPr lvl="1"/>
            <a:r>
              <a:rPr lang="en-US" dirty="0"/>
              <a:t>Comprise of three (3) or fewer practicing attorneys</a:t>
            </a:r>
          </a:p>
          <a:p>
            <a:pPr lvl="1"/>
            <a:r>
              <a:rPr lang="en-US" dirty="0"/>
              <a:t>Their fidelity fund certificates and annual law society subscriptions must be up to date and paid in full</a:t>
            </a:r>
          </a:p>
          <a:p>
            <a:pPr lvl="1"/>
            <a:r>
              <a:rPr lang="en-US" dirty="0"/>
              <a:t>The law firm must already have internet connectivity to be able to make use of this online legislation product</a:t>
            </a:r>
            <a:endParaRPr lang="en-ZA" dirty="0"/>
          </a:p>
          <a:p>
            <a:endParaRPr lang="en-US" dirty="0"/>
          </a:p>
        </p:txBody>
      </p:sp>
      <p:sp>
        <p:nvSpPr>
          <p:cNvPr id="4" name="Slide Number Placeholder 3"/>
          <p:cNvSpPr>
            <a:spLocks noGrp="1"/>
          </p:cNvSpPr>
          <p:nvPr>
            <p:ph type="sldNum" sz="quarter" idx="10"/>
          </p:nvPr>
        </p:nvSpPr>
        <p:spPr/>
        <p:txBody>
          <a:bodyPr/>
          <a:lstStyle/>
          <a:p>
            <a:fld id="{DE606C1E-CB18-47E2-A44F-FA2BD164CC3D}" type="slidenum">
              <a:rPr lang="en-US" smtClean="0"/>
              <a:t>6</a:t>
            </a:fld>
            <a:endParaRPr lang="en-US"/>
          </a:p>
        </p:txBody>
      </p:sp>
    </p:spTree>
    <p:extLst>
      <p:ext uri="{BB962C8B-B14F-4D97-AF65-F5344CB8AC3E}">
        <p14:creationId xmlns:p14="http://schemas.microsoft.com/office/powerpoint/2010/main" val="2577816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ZA" dirty="0"/>
              <a:t>SabinetLaw brings together government, parliamentary and legislative information in a way to answer all questions on the background, and legislation process leading up to the adoption of a piece of legislation.</a:t>
            </a:r>
            <a:endParaRPr lang="en-US" dirty="0"/>
          </a:p>
          <a:p>
            <a:pPr lvl="0"/>
            <a:r>
              <a:rPr lang="en-ZA" dirty="0"/>
              <a:t>We provide free access to the following: </a:t>
            </a:r>
            <a:endParaRPr lang="en-US" dirty="0"/>
          </a:p>
          <a:p>
            <a:pPr lvl="1"/>
            <a:r>
              <a:rPr lang="en-ZA" dirty="0"/>
              <a:t>Articles written by our experts on various pieces of upcoming and current legislation; </a:t>
            </a:r>
            <a:endParaRPr lang="en-US" dirty="0"/>
          </a:p>
          <a:p>
            <a:pPr lvl="1"/>
            <a:r>
              <a:rPr lang="en-ZA" dirty="0"/>
              <a:t>The entire legislative profile from when it becomes a Draft Bill to becoming an Act; </a:t>
            </a:r>
            <a:endParaRPr lang="en-US" dirty="0"/>
          </a:p>
          <a:p>
            <a:pPr lvl="1"/>
            <a:r>
              <a:rPr lang="en-ZA" dirty="0"/>
              <a:t>Monitoring of the media in relation to a specific Draft Bill, Bill and Act with links added to for ease of use; </a:t>
            </a:r>
            <a:endParaRPr lang="en-US" dirty="0"/>
          </a:p>
          <a:p>
            <a:endParaRPr lang="en-ZA" b="1" dirty="0"/>
          </a:p>
          <a:p>
            <a:endParaRPr lang="en-US" dirty="0"/>
          </a:p>
        </p:txBody>
      </p:sp>
      <p:sp>
        <p:nvSpPr>
          <p:cNvPr id="4" name="Slide Number Placeholder 3"/>
          <p:cNvSpPr>
            <a:spLocks noGrp="1"/>
          </p:cNvSpPr>
          <p:nvPr>
            <p:ph type="sldNum" sz="quarter" idx="10"/>
          </p:nvPr>
        </p:nvSpPr>
        <p:spPr/>
        <p:txBody>
          <a:bodyPr/>
          <a:lstStyle/>
          <a:p>
            <a:fld id="{DE606C1E-CB18-47E2-A44F-FA2BD164CC3D}" type="slidenum">
              <a:rPr lang="en-US" smtClean="0"/>
              <a:t>8</a:t>
            </a:fld>
            <a:endParaRPr lang="en-US"/>
          </a:p>
        </p:txBody>
      </p:sp>
    </p:spTree>
    <p:extLst>
      <p:ext uri="{BB962C8B-B14F-4D97-AF65-F5344CB8AC3E}">
        <p14:creationId xmlns:p14="http://schemas.microsoft.com/office/powerpoint/2010/main" val="1196823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20000"/>
              </a:lnSpc>
            </a:pPr>
            <a:r>
              <a:rPr lang="en-ZA" sz="1200" b="1" dirty="0">
                <a:latin typeface="Arial" panose="020B0604020202020204" pitchFamily="34" charset="0"/>
                <a:cs typeface="Arial" panose="020B0604020202020204" pitchFamily="34" charset="0"/>
              </a:rPr>
              <a:t>Launched in 2001 </a:t>
            </a:r>
            <a:r>
              <a:rPr lang="en-ZA" sz="1200" dirty="0">
                <a:latin typeface="Arial" panose="020B0604020202020204" pitchFamily="34" charset="0"/>
                <a:cs typeface="Arial" panose="020B0604020202020204" pitchFamily="34" charset="0"/>
              </a:rPr>
              <a:t>with 4 South African journals</a:t>
            </a:r>
          </a:p>
          <a:p>
            <a:pPr marL="285750" indent="-285750">
              <a:lnSpc>
                <a:spcPct val="120000"/>
              </a:lnSpc>
            </a:pPr>
            <a:r>
              <a:rPr lang="en-ZA" sz="1200" i="1" dirty="0">
                <a:latin typeface="Arial" panose="020B0604020202020204" pitchFamily="34" charset="0"/>
                <a:cs typeface="Arial" panose="020B0604020202020204" pitchFamily="34" charset="0"/>
              </a:rPr>
              <a:t>Largest and most comprehensive, searchable collection of full-text African electronic journals available </a:t>
            </a:r>
            <a:r>
              <a:rPr lang="en-ZA" sz="1200" b="1" i="1" dirty="0">
                <a:latin typeface="Arial" panose="020B0604020202020204" pitchFamily="34" charset="0"/>
                <a:cs typeface="Arial" panose="020B0604020202020204" pitchFamily="34" charset="0"/>
              </a:rPr>
              <a:t>on one platform</a:t>
            </a:r>
            <a:r>
              <a:rPr lang="en-ZA" sz="1200" i="1" dirty="0">
                <a:latin typeface="Arial" panose="020B0604020202020204" pitchFamily="34" charset="0"/>
                <a:cs typeface="Arial" panose="020B0604020202020204" pitchFamily="34" charset="0"/>
              </a:rPr>
              <a:t>.</a:t>
            </a:r>
          </a:p>
          <a:p>
            <a:pPr marL="285750" indent="-285750">
              <a:lnSpc>
                <a:spcPct val="120000"/>
              </a:lnSpc>
            </a:pPr>
            <a:r>
              <a:rPr lang="en-ZA" sz="1200" i="1" dirty="0">
                <a:latin typeface="Arial" panose="020B0604020202020204" pitchFamily="34" charset="0"/>
                <a:cs typeface="Arial" panose="020B0604020202020204" pitchFamily="34" charset="0"/>
              </a:rPr>
              <a:t>More discoverable through 3</a:t>
            </a:r>
            <a:r>
              <a:rPr lang="en-ZA" sz="1200" i="1" baseline="30000" dirty="0">
                <a:latin typeface="Arial" panose="020B0604020202020204" pitchFamily="34" charset="0"/>
                <a:cs typeface="Arial" panose="020B0604020202020204" pitchFamily="34" charset="0"/>
              </a:rPr>
              <a:t>rd</a:t>
            </a:r>
            <a:r>
              <a:rPr lang="en-ZA" sz="1200" i="1" dirty="0">
                <a:latin typeface="Arial" panose="020B0604020202020204" pitchFamily="34" charset="0"/>
                <a:cs typeface="Arial" panose="020B0604020202020204" pitchFamily="34" charset="0"/>
              </a:rPr>
              <a:t> party harvesting and partnerships</a:t>
            </a:r>
          </a:p>
          <a:p>
            <a:endParaRPr lang="en-US" dirty="0"/>
          </a:p>
        </p:txBody>
      </p:sp>
      <p:sp>
        <p:nvSpPr>
          <p:cNvPr id="4" name="Slide Number Placeholder 3"/>
          <p:cNvSpPr>
            <a:spLocks noGrp="1"/>
          </p:cNvSpPr>
          <p:nvPr>
            <p:ph type="sldNum" sz="quarter" idx="10"/>
          </p:nvPr>
        </p:nvSpPr>
        <p:spPr/>
        <p:txBody>
          <a:bodyPr/>
          <a:lstStyle/>
          <a:p>
            <a:fld id="{DE606C1E-CB18-47E2-A44F-FA2BD164CC3D}" type="slidenum">
              <a:rPr lang="en-US" smtClean="0"/>
              <a:t>9</a:t>
            </a:fld>
            <a:endParaRPr lang="en-US"/>
          </a:p>
        </p:txBody>
      </p:sp>
    </p:spTree>
    <p:extLst>
      <p:ext uri="{BB962C8B-B14F-4D97-AF65-F5344CB8AC3E}">
        <p14:creationId xmlns:p14="http://schemas.microsoft.com/office/powerpoint/2010/main" val="546693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EE3C1E55-DF83-4FB3-AD76-7DE97F569604}" type="slidenum">
              <a:rPr lang="en-US" smtClean="0"/>
              <a:t>10</a:t>
            </a:fld>
            <a:endParaRPr lang="en-US"/>
          </a:p>
        </p:txBody>
      </p:sp>
    </p:spTree>
    <p:extLst>
      <p:ext uri="{BB962C8B-B14F-4D97-AF65-F5344CB8AC3E}">
        <p14:creationId xmlns:p14="http://schemas.microsoft.com/office/powerpoint/2010/main" val="310869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EE3C1E55-DF83-4FB3-AD76-7DE97F569604}" type="slidenum">
              <a:rPr lang="en-US" smtClean="0"/>
              <a:t>11</a:t>
            </a:fld>
            <a:endParaRPr lang="en-US"/>
          </a:p>
        </p:txBody>
      </p:sp>
    </p:spTree>
    <p:extLst>
      <p:ext uri="{BB962C8B-B14F-4D97-AF65-F5344CB8AC3E}">
        <p14:creationId xmlns:p14="http://schemas.microsoft.com/office/powerpoint/2010/main" val="29560657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D96E96-77A6-4C47-8A21-6CF0DB2B89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userDrawn="1"/>
        </p:nvSpPr>
        <p:spPr>
          <a:xfrm>
            <a:off x="448237" y="3429000"/>
            <a:ext cx="3451411" cy="2308412"/>
          </a:xfrm>
          <a:prstGeom prst="rect">
            <a:avLst/>
          </a:prstGeom>
          <a:solidFill>
            <a:srgbClr val="D8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1568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B052E3-16B8-431E-A940-5CD9A4A6C1B2}" type="datetimeFigureOut">
              <a:rPr lang="en-GB" smtClean="0"/>
              <a:t>30/10/2018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BAF1D6A-7988-4C28-AF81-2355C06A73B7}" type="slidenum">
              <a:rPr lang="en-GB" smtClean="0"/>
              <a:t>‹#›</a:t>
            </a:fld>
            <a:endParaRPr lang="en-GB"/>
          </a:p>
        </p:txBody>
      </p:sp>
      <p:sp>
        <p:nvSpPr>
          <p:cNvPr id="5" name="Rectangle 4"/>
          <p:cNvSpPr/>
          <p:nvPr userDrawn="1"/>
        </p:nvSpPr>
        <p:spPr>
          <a:xfrm>
            <a:off x="1039906" y="6275294"/>
            <a:ext cx="1210235" cy="170330"/>
          </a:xfrm>
          <a:prstGeom prst="rect">
            <a:avLst/>
          </a:prstGeom>
          <a:solidFill>
            <a:srgbClr val="D8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7996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CB052E3-16B8-431E-A940-5CD9A4A6C1B2}" type="datetimeFigureOut">
              <a:rPr lang="en-GB" smtClean="0"/>
              <a:t>30/10/2018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BAF1D6A-7988-4C28-AF81-2355C06A73B7}" type="slidenum">
              <a:rPr lang="en-GB" smtClean="0"/>
              <a:t>‹#›</a:t>
            </a:fld>
            <a:endParaRPr lang="en-GB"/>
          </a:p>
        </p:txBody>
      </p:sp>
      <p:sp>
        <p:nvSpPr>
          <p:cNvPr id="8" name="Rectangle 7"/>
          <p:cNvSpPr/>
          <p:nvPr userDrawn="1"/>
        </p:nvSpPr>
        <p:spPr>
          <a:xfrm>
            <a:off x="1039906" y="6275294"/>
            <a:ext cx="1210235" cy="170330"/>
          </a:xfrm>
          <a:prstGeom prst="rect">
            <a:avLst/>
          </a:prstGeom>
          <a:solidFill>
            <a:srgbClr val="D8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4247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CB052E3-16B8-431E-A940-5CD9A4A6C1B2}" type="datetimeFigureOut">
              <a:rPr lang="en-GB" smtClean="0"/>
              <a:t>30/10/2018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BAF1D6A-7988-4C28-AF81-2355C06A73B7}" type="slidenum">
              <a:rPr lang="en-GB" smtClean="0"/>
              <a:t>‹#›</a:t>
            </a:fld>
            <a:endParaRPr lang="en-GB"/>
          </a:p>
        </p:txBody>
      </p:sp>
      <p:sp>
        <p:nvSpPr>
          <p:cNvPr id="8" name="Rectangle 7"/>
          <p:cNvSpPr/>
          <p:nvPr userDrawn="1"/>
        </p:nvSpPr>
        <p:spPr>
          <a:xfrm>
            <a:off x="1039906" y="6275294"/>
            <a:ext cx="1210235" cy="170330"/>
          </a:xfrm>
          <a:prstGeom prst="rect">
            <a:avLst/>
          </a:prstGeom>
          <a:solidFill>
            <a:srgbClr val="D8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0995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B052E3-16B8-431E-A940-5CD9A4A6C1B2}" type="datetimeFigureOut">
              <a:rPr lang="en-GB" smtClean="0"/>
              <a:t>30/10/2018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BAF1D6A-7988-4C28-AF81-2355C06A73B7}" type="slidenum">
              <a:rPr lang="en-GB" smtClean="0"/>
              <a:t>‹#›</a:t>
            </a:fld>
            <a:endParaRPr lang="en-GB"/>
          </a:p>
        </p:txBody>
      </p:sp>
      <p:sp>
        <p:nvSpPr>
          <p:cNvPr id="7" name="Rectangle 6"/>
          <p:cNvSpPr/>
          <p:nvPr userDrawn="1"/>
        </p:nvSpPr>
        <p:spPr>
          <a:xfrm>
            <a:off x="1039906" y="6275294"/>
            <a:ext cx="1210235" cy="170330"/>
          </a:xfrm>
          <a:prstGeom prst="rect">
            <a:avLst/>
          </a:prstGeom>
          <a:solidFill>
            <a:srgbClr val="D8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8812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B052E3-16B8-431E-A940-5CD9A4A6C1B2}" type="datetimeFigureOut">
              <a:rPr lang="en-GB" smtClean="0"/>
              <a:t>30/10/2018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BAF1D6A-7988-4C28-AF81-2355C06A73B7}" type="slidenum">
              <a:rPr lang="en-GB" smtClean="0"/>
              <a:t>‹#›</a:t>
            </a:fld>
            <a:endParaRPr lang="en-GB"/>
          </a:p>
        </p:txBody>
      </p:sp>
      <p:sp>
        <p:nvSpPr>
          <p:cNvPr id="7" name="Rectangle 6"/>
          <p:cNvSpPr/>
          <p:nvPr userDrawn="1"/>
        </p:nvSpPr>
        <p:spPr>
          <a:xfrm>
            <a:off x="1039906" y="6275294"/>
            <a:ext cx="1210235" cy="170330"/>
          </a:xfrm>
          <a:prstGeom prst="rect">
            <a:avLst/>
          </a:prstGeom>
          <a:solidFill>
            <a:srgbClr val="D8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2448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558970"/>
            <a:ext cx="7886700" cy="1165089"/>
          </a:xfrm>
        </p:spPr>
        <p:txBody>
          <a:bodyPr anchor="t">
            <a:normAutofit/>
          </a:bodyPr>
          <a:lstStyle>
            <a:lvl1pPr>
              <a:defRPr sz="3800" b="0" i="0" baseline="0">
                <a:solidFill>
                  <a:schemeClr val="tx1">
                    <a:lumMod val="75000"/>
                    <a:lumOff val="25000"/>
                  </a:schemeClr>
                </a:solidFill>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628650" y="1825625"/>
            <a:ext cx="7886700" cy="3869575"/>
          </a:xfrm>
        </p:spPr>
        <p:txBody>
          <a:bodyPr>
            <a:normAutofit/>
          </a:bodyPr>
          <a:lstStyle>
            <a:lvl1pPr>
              <a:buClr>
                <a:srgbClr val="C00000"/>
              </a:buClr>
              <a:defRPr sz="2000">
                <a:solidFill>
                  <a:schemeClr val="tx1">
                    <a:lumMod val="75000"/>
                    <a:lumOff val="25000"/>
                  </a:schemeClr>
                </a:solidFill>
                <a:latin typeface="Arial" charset="0"/>
                <a:ea typeface="Arial" charset="0"/>
                <a:cs typeface="Arial" charset="0"/>
              </a:defRPr>
            </a:lvl1pPr>
            <a:lvl2pPr>
              <a:buClr>
                <a:srgbClr val="C00000"/>
              </a:buClr>
              <a:defRPr sz="1800">
                <a:solidFill>
                  <a:schemeClr val="tx1">
                    <a:lumMod val="75000"/>
                    <a:lumOff val="25000"/>
                  </a:schemeClr>
                </a:solidFill>
                <a:latin typeface="Arial" charset="0"/>
                <a:ea typeface="Arial" charset="0"/>
                <a:cs typeface="Arial" charset="0"/>
              </a:defRPr>
            </a:lvl2pPr>
            <a:lvl3pPr>
              <a:buClr>
                <a:srgbClr val="C00000"/>
              </a:buClr>
              <a:defRPr sz="1600">
                <a:solidFill>
                  <a:schemeClr val="tx1">
                    <a:lumMod val="75000"/>
                    <a:lumOff val="25000"/>
                  </a:schemeClr>
                </a:solidFill>
                <a:latin typeface="Arial" charset="0"/>
                <a:ea typeface="Arial" charset="0"/>
                <a:cs typeface="Arial" charset="0"/>
              </a:defRPr>
            </a:lvl3pPr>
            <a:lvl4pPr>
              <a:buClr>
                <a:srgbClr val="C00000"/>
              </a:buClr>
              <a:defRPr sz="1400">
                <a:solidFill>
                  <a:schemeClr val="tx1">
                    <a:lumMod val="75000"/>
                    <a:lumOff val="25000"/>
                  </a:schemeClr>
                </a:solidFill>
                <a:latin typeface="Arial" charset="0"/>
                <a:ea typeface="Arial" charset="0"/>
                <a:cs typeface="Arial" charset="0"/>
              </a:defRPr>
            </a:lvl4pPr>
            <a:lvl5pPr>
              <a:buClr>
                <a:srgbClr val="C00000"/>
              </a:buClr>
              <a:defRPr sz="1400">
                <a:solidFill>
                  <a:schemeClr val="tx1">
                    <a:lumMod val="75000"/>
                    <a:lumOff val="25000"/>
                  </a:schemeClr>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11877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over Slide">
    <p:bg>
      <p:bgRef idx="1001">
        <a:schemeClr val="bg2"/>
      </p:bgRef>
    </p:bg>
    <p:spTree>
      <p:nvGrpSpPr>
        <p:cNvPr id="1" name=""/>
        <p:cNvGrpSpPr/>
        <p:nvPr/>
      </p:nvGrpSpPr>
      <p:grpSpPr>
        <a:xfrm>
          <a:off x="0" y="0"/>
          <a:ext cx="0" cy="0"/>
          <a:chOff x="0" y="0"/>
          <a:chExt cx="0" cy="0"/>
        </a:xfrm>
      </p:grpSpPr>
      <p:sp>
        <p:nvSpPr>
          <p:cNvPr id="3" name="Rectangle 2"/>
          <p:cNvSpPr/>
          <p:nvPr userDrawn="1"/>
        </p:nvSpPr>
        <p:spPr>
          <a:xfrm>
            <a:off x="1048871" y="6266329"/>
            <a:ext cx="1362635" cy="233083"/>
          </a:xfrm>
          <a:prstGeom prst="rect">
            <a:avLst/>
          </a:prstGeom>
          <a:solidFill>
            <a:schemeClr val="tx1">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104884797"/>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360B81D-0608-3846-BC30-AAFB4F45DD3A}" type="datetimeFigureOut">
              <a:rPr lang="en-US" smtClean="0">
                <a:solidFill>
                  <a:prstClr val="black">
                    <a:tint val="75000"/>
                  </a:prstClr>
                </a:solidFill>
              </a:rPr>
              <a:pPr/>
              <a:t>10/30/2018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1B8CD1-7E54-464D-93D6-01F18D9C9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0466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558970"/>
            <a:ext cx="7886700" cy="1165089"/>
          </a:xfrm>
        </p:spPr>
        <p:txBody>
          <a:bodyPr anchor="t">
            <a:normAutofit/>
          </a:bodyPr>
          <a:lstStyle>
            <a:lvl1pPr>
              <a:defRPr sz="3800" b="0" i="0" baseline="0">
                <a:solidFill>
                  <a:schemeClr val="tx1">
                    <a:lumMod val="75000"/>
                    <a:lumOff val="25000"/>
                  </a:schemeClr>
                </a:solidFill>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628650" y="1825625"/>
            <a:ext cx="7886700" cy="3869575"/>
          </a:xfrm>
        </p:spPr>
        <p:txBody>
          <a:bodyPr>
            <a:normAutofit/>
          </a:bodyPr>
          <a:lstStyle>
            <a:lvl1pPr>
              <a:buClr>
                <a:srgbClr val="C00000"/>
              </a:buClr>
              <a:defRPr sz="2000">
                <a:solidFill>
                  <a:schemeClr val="tx1">
                    <a:lumMod val="75000"/>
                    <a:lumOff val="25000"/>
                  </a:schemeClr>
                </a:solidFill>
                <a:latin typeface="Arial" charset="0"/>
                <a:ea typeface="Arial" charset="0"/>
                <a:cs typeface="Arial" charset="0"/>
              </a:defRPr>
            </a:lvl1pPr>
            <a:lvl2pPr>
              <a:buClr>
                <a:srgbClr val="C00000"/>
              </a:buClr>
              <a:defRPr sz="1800">
                <a:solidFill>
                  <a:schemeClr val="tx1">
                    <a:lumMod val="75000"/>
                    <a:lumOff val="25000"/>
                  </a:schemeClr>
                </a:solidFill>
                <a:latin typeface="Arial" charset="0"/>
                <a:ea typeface="Arial" charset="0"/>
                <a:cs typeface="Arial" charset="0"/>
              </a:defRPr>
            </a:lvl2pPr>
            <a:lvl3pPr>
              <a:buClr>
                <a:srgbClr val="C00000"/>
              </a:buClr>
              <a:defRPr sz="1600">
                <a:solidFill>
                  <a:schemeClr val="tx1">
                    <a:lumMod val="75000"/>
                    <a:lumOff val="25000"/>
                  </a:schemeClr>
                </a:solidFill>
                <a:latin typeface="Arial" charset="0"/>
                <a:ea typeface="Arial" charset="0"/>
                <a:cs typeface="Arial" charset="0"/>
              </a:defRPr>
            </a:lvl3pPr>
            <a:lvl4pPr>
              <a:buClr>
                <a:srgbClr val="C00000"/>
              </a:buClr>
              <a:defRPr sz="1400">
                <a:solidFill>
                  <a:schemeClr val="tx1">
                    <a:lumMod val="75000"/>
                    <a:lumOff val="25000"/>
                  </a:schemeClr>
                </a:solidFill>
                <a:latin typeface="Arial" charset="0"/>
                <a:ea typeface="Arial" charset="0"/>
                <a:cs typeface="Arial" charset="0"/>
              </a:defRPr>
            </a:lvl4pPr>
            <a:lvl5pPr>
              <a:buClr>
                <a:srgbClr val="C00000"/>
              </a:buClr>
              <a:defRPr sz="1400">
                <a:solidFill>
                  <a:schemeClr val="tx1">
                    <a:lumMod val="75000"/>
                    <a:lumOff val="25000"/>
                  </a:schemeClr>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55133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60B81D-0608-3846-BC30-AAFB4F45DD3A}" type="datetimeFigureOut">
              <a:rPr lang="en-US" smtClean="0">
                <a:solidFill>
                  <a:prstClr val="black">
                    <a:tint val="75000"/>
                  </a:prstClr>
                </a:solidFill>
              </a:rPr>
              <a:pPr/>
              <a:t>10/30/2018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1B8CD1-7E54-464D-93D6-01F18D9C9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8901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FCE160-3BC1-4B43-B84E-0DA6551C59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345989" y="365126"/>
            <a:ext cx="8169361" cy="2439858"/>
          </a:xfrm>
          <a:prstGeom prst="rect">
            <a:avLst/>
          </a:prstGeom>
        </p:spPr>
        <p:txBody>
          <a:bodyPr/>
          <a:lstStyle>
            <a:lvl1pPr>
              <a:defRPr>
                <a:solidFill>
                  <a:schemeClr val="bg1"/>
                </a:solidFill>
              </a:defRPr>
            </a:lvl1pPr>
          </a:lstStyle>
          <a:p>
            <a:r>
              <a:rPr lang="en-US" dirty="0"/>
              <a:t>Title Slide</a:t>
            </a:r>
          </a:p>
        </p:txBody>
      </p:sp>
      <p:sp>
        <p:nvSpPr>
          <p:cNvPr id="4" name="Date Placeholder 3"/>
          <p:cNvSpPr>
            <a:spLocks noGrp="1"/>
          </p:cNvSpPr>
          <p:nvPr>
            <p:ph type="dt" sz="half" idx="10"/>
          </p:nvPr>
        </p:nvSpPr>
        <p:spPr/>
        <p:txBody>
          <a:bodyPr/>
          <a:lstStyle/>
          <a:p>
            <a:fld id="{2CB052E3-16B8-431E-A940-5CD9A4A6C1B2}" type="datetimeFigureOut">
              <a:rPr lang="en-GB" smtClean="0"/>
              <a:t>30/10/2018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BAF1D6A-7988-4C28-AF81-2355C06A73B7}" type="slidenum">
              <a:rPr lang="en-GB" smtClean="0"/>
              <a:t>‹#›</a:t>
            </a:fld>
            <a:endParaRPr lang="en-GB"/>
          </a:p>
        </p:txBody>
      </p:sp>
    </p:spTree>
    <p:extLst>
      <p:ext uri="{BB962C8B-B14F-4D97-AF65-F5344CB8AC3E}">
        <p14:creationId xmlns:p14="http://schemas.microsoft.com/office/powerpoint/2010/main" val="6313651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360B81D-0608-3846-BC30-AAFB4F45DD3A}" type="datetimeFigureOut">
              <a:rPr lang="en-US" smtClean="0">
                <a:solidFill>
                  <a:prstClr val="black">
                    <a:tint val="75000"/>
                  </a:prstClr>
                </a:solidFill>
              </a:rPr>
              <a:pPr/>
              <a:t>10/30/2018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1B8CD1-7E54-464D-93D6-01F18D9C9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491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360B81D-0608-3846-BC30-AAFB4F45DD3A}" type="datetimeFigureOut">
              <a:rPr lang="en-US" smtClean="0">
                <a:solidFill>
                  <a:prstClr val="black">
                    <a:tint val="75000"/>
                  </a:prstClr>
                </a:solidFill>
              </a:rPr>
              <a:pPr/>
              <a:t>10/30/2018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1B8CD1-7E54-464D-93D6-01F18D9C9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6387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360B81D-0608-3846-BC30-AAFB4F45DD3A}" type="datetimeFigureOut">
              <a:rPr lang="en-US" smtClean="0">
                <a:solidFill>
                  <a:prstClr val="black">
                    <a:tint val="75000"/>
                  </a:prstClr>
                </a:solidFill>
              </a:rPr>
              <a:pPr/>
              <a:t>10/30/2018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1B8CD1-7E54-464D-93D6-01F18D9C9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31929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60B81D-0608-3846-BC30-AAFB4F45DD3A}" type="datetimeFigureOut">
              <a:rPr lang="en-US" smtClean="0">
                <a:solidFill>
                  <a:prstClr val="black">
                    <a:tint val="75000"/>
                  </a:prstClr>
                </a:solidFill>
              </a:rPr>
              <a:pPr/>
              <a:t>10/30/2018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1B8CD1-7E54-464D-93D6-01F18D9C9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84850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60B81D-0608-3846-BC30-AAFB4F45DD3A}" type="datetimeFigureOut">
              <a:rPr lang="en-US" smtClean="0">
                <a:solidFill>
                  <a:prstClr val="black">
                    <a:tint val="75000"/>
                  </a:prstClr>
                </a:solidFill>
              </a:rPr>
              <a:pPr/>
              <a:t>10/30/2018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1B8CD1-7E54-464D-93D6-01F18D9C9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5931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60B81D-0608-3846-BC30-AAFB4F45DD3A}" type="datetimeFigureOut">
              <a:rPr lang="en-US" smtClean="0">
                <a:solidFill>
                  <a:prstClr val="black">
                    <a:tint val="75000"/>
                  </a:prstClr>
                </a:solidFill>
              </a:rPr>
              <a:pPr/>
              <a:t>10/30/2018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1B8CD1-7E54-464D-93D6-01F18D9C9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3792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60B81D-0608-3846-BC30-AAFB4F45DD3A}" type="datetimeFigureOut">
              <a:rPr lang="en-US" smtClean="0">
                <a:solidFill>
                  <a:prstClr val="black">
                    <a:tint val="75000"/>
                  </a:prstClr>
                </a:solidFill>
              </a:rPr>
              <a:pPr/>
              <a:t>10/30/2018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1B8CD1-7E54-464D-93D6-01F18D9C9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37613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60B81D-0608-3846-BC30-AAFB4F45DD3A}" type="datetimeFigureOut">
              <a:rPr lang="en-US" smtClean="0">
                <a:solidFill>
                  <a:prstClr val="black">
                    <a:tint val="75000"/>
                  </a:prstClr>
                </a:solidFill>
              </a:rPr>
              <a:pPr/>
              <a:t>10/30/2018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1B8CD1-7E54-464D-93D6-01F18D9C9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36669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360B81D-0608-3846-BC30-AAFB4F45DD3A}" type="datetimeFigureOut">
              <a:rPr lang="en-US" smtClean="0">
                <a:solidFill>
                  <a:prstClr val="black">
                    <a:tint val="75000"/>
                  </a:prstClr>
                </a:solidFill>
              </a:rPr>
              <a:pPr/>
              <a:t>10/30/2018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1B8CD1-7E54-464D-93D6-01F18D9C9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03825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558970"/>
            <a:ext cx="7886700" cy="1165089"/>
          </a:xfrm>
        </p:spPr>
        <p:txBody>
          <a:bodyPr anchor="t">
            <a:normAutofit/>
          </a:bodyPr>
          <a:lstStyle>
            <a:lvl1pPr>
              <a:defRPr sz="3800" b="0" i="0" baseline="0">
                <a:solidFill>
                  <a:schemeClr val="tx1">
                    <a:lumMod val="75000"/>
                    <a:lumOff val="25000"/>
                  </a:schemeClr>
                </a:solidFill>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628650" y="1825625"/>
            <a:ext cx="7886700" cy="3869575"/>
          </a:xfrm>
        </p:spPr>
        <p:txBody>
          <a:bodyPr>
            <a:normAutofit/>
          </a:bodyPr>
          <a:lstStyle>
            <a:lvl1pPr>
              <a:buClr>
                <a:srgbClr val="C00000"/>
              </a:buClr>
              <a:defRPr sz="2000">
                <a:solidFill>
                  <a:schemeClr val="tx1">
                    <a:lumMod val="75000"/>
                    <a:lumOff val="25000"/>
                  </a:schemeClr>
                </a:solidFill>
                <a:latin typeface="Arial" charset="0"/>
                <a:ea typeface="Arial" charset="0"/>
                <a:cs typeface="Arial" charset="0"/>
              </a:defRPr>
            </a:lvl1pPr>
            <a:lvl2pPr>
              <a:buClr>
                <a:srgbClr val="C00000"/>
              </a:buClr>
              <a:defRPr sz="1800">
                <a:solidFill>
                  <a:schemeClr val="tx1">
                    <a:lumMod val="75000"/>
                    <a:lumOff val="25000"/>
                  </a:schemeClr>
                </a:solidFill>
                <a:latin typeface="Arial" charset="0"/>
                <a:ea typeface="Arial" charset="0"/>
                <a:cs typeface="Arial" charset="0"/>
              </a:defRPr>
            </a:lvl2pPr>
            <a:lvl3pPr>
              <a:buClr>
                <a:srgbClr val="C00000"/>
              </a:buClr>
              <a:defRPr sz="1600">
                <a:solidFill>
                  <a:schemeClr val="tx1">
                    <a:lumMod val="75000"/>
                    <a:lumOff val="25000"/>
                  </a:schemeClr>
                </a:solidFill>
                <a:latin typeface="Arial" charset="0"/>
                <a:ea typeface="Arial" charset="0"/>
                <a:cs typeface="Arial" charset="0"/>
              </a:defRPr>
            </a:lvl3pPr>
            <a:lvl4pPr>
              <a:buClr>
                <a:srgbClr val="C00000"/>
              </a:buClr>
              <a:defRPr sz="1400">
                <a:solidFill>
                  <a:schemeClr val="tx1">
                    <a:lumMod val="75000"/>
                    <a:lumOff val="25000"/>
                  </a:schemeClr>
                </a:solidFill>
                <a:latin typeface="Arial" charset="0"/>
                <a:ea typeface="Arial" charset="0"/>
                <a:cs typeface="Arial" charset="0"/>
              </a:defRPr>
            </a:lvl4pPr>
            <a:lvl5pPr>
              <a:buClr>
                <a:srgbClr val="C00000"/>
              </a:buClr>
              <a:defRPr sz="1400">
                <a:solidFill>
                  <a:schemeClr val="tx1">
                    <a:lumMod val="75000"/>
                    <a:lumOff val="25000"/>
                  </a:schemeClr>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22803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E94DEC9-1316-43BF-9C25-EF5879B18B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682711" y="576264"/>
            <a:ext cx="7886700" cy="1400818"/>
          </a:xfrm>
          <a:prstGeom prst="rect">
            <a:avLst/>
          </a:prstGeom>
        </p:spPr>
        <p:txBody>
          <a:bodyPr anchor="b"/>
          <a:lstStyle>
            <a:lvl1pPr algn="r">
              <a:defRPr sz="6000"/>
            </a:lvl1pPr>
          </a:lstStyle>
          <a:p>
            <a:r>
              <a:rPr lang="en-US" dirty="0"/>
              <a:t>Divider Slide</a:t>
            </a:r>
          </a:p>
        </p:txBody>
      </p:sp>
      <p:sp>
        <p:nvSpPr>
          <p:cNvPr id="4" name="Date Placeholder 3"/>
          <p:cNvSpPr>
            <a:spLocks noGrp="1"/>
          </p:cNvSpPr>
          <p:nvPr>
            <p:ph type="dt" sz="half" idx="10"/>
          </p:nvPr>
        </p:nvSpPr>
        <p:spPr/>
        <p:txBody>
          <a:bodyPr/>
          <a:lstStyle/>
          <a:p>
            <a:fld id="{2CB052E3-16B8-431E-A940-5CD9A4A6C1B2}" type="datetimeFigureOut">
              <a:rPr lang="en-GB" smtClean="0"/>
              <a:t>30/10/2018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BAF1D6A-7988-4C28-AF81-2355C06A73B7}" type="slidenum">
              <a:rPr lang="en-GB" smtClean="0"/>
              <a:t>‹#›</a:t>
            </a:fld>
            <a:endParaRPr lang="en-GB"/>
          </a:p>
        </p:txBody>
      </p:sp>
    </p:spTree>
    <p:extLst>
      <p:ext uri="{BB962C8B-B14F-4D97-AF65-F5344CB8AC3E}">
        <p14:creationId xmlns:p14="http://schemas.microsoft.com/office/powerpoint/2010/main" val="1690175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60B81D-0608-3846-BC30-AAFB4F45DD3A}" type="datetimeFigureOut">
              <a:rPr lang="en-US" smtClean="0">
                <a:solidFill>
                  <a:prstClr val="black">
                    <a:tint val="75000"/>
                  </a:prstClr>
                </a:solidFill>
              </a:rPr>
              <a:pPr/>
              <a:t>10/30/2018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1B8CD1-7E54-464D-93D6-01F18D9C9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99713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360B81D-0608-3846-BC30-AAFB4F45DD3A}" type="datetimeFigureOut">
              <a:rPr lang="en-US" smtClean="0">
                <a:solidFill>
                  <a:prstClr val="black">
                    <a:tint val="75000"/>
                  </a:prstClr>
                </a:solidFill>
              </a:rPr>
              <a:pPr/>
              <a:t>10/30/2018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1B8CD1-7E54-464D-93D6-01F18D9C9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81623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360B81D-0608-3846-BC30-AAFB4F45DD3A}" type="datetimeFigureOut">
              <a:rPr lang="en-US" smtClean="0">
                <a:solidFill>
                  <a:prstClr val="black">
                    <a:tint val="75000"/>
                  </a:prstClr>
                </a:solidFill>
              </a:rPr>
              <a:pPr/>
              <a:t>10/30/2018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1B8CD1-7E54-464D-93D6-01F18D9C9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40494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360B81D-0608-3846-BC30-AAFB4F45DD3A}" type="datetimeFigureOut">
              <a:rPr lang="en-US" smtClean="0">
                <a:solidFill>
                  <a:prstClr val="black">
                    <a:tint val="75000"/>
                  </a:prstClr>
                </a:solidFill>
              </a:rPr>
              <a:pPr/>
              <a:t>10/30/2018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1B8CD1-7E54-464D-93D6-01F18D9C9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84489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60B81D-0608-3846-BC30-AAFB4F45DD3A}" type="datetimeFigureOut">
              <a:rPr lang="en-US" smtClean="0">
                <a:solidFill>
                  <a:prstClr val="black">
                    <a:tint val="75000"/>
                  </a:prstClr>
                </a:solidFill>
              </a:rPr>
              <a:pPr/>
              <a:t>10/30/2018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1B8CD1-7E54-464D-93D6-01F18D9C9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42865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60B81D-0608-3846-BC30-AAFB4F45DD3A}" type="datetimeFigureOut">
              <a:rPr lang="en-US" smtClean="0">
                <a:solidFill>
                  <a:prstClr val="black">
                    <a:tint val="75000"/>
                  </a:prstClr>
                </a:solidFill>
              </a:rPr>
              <a:pPr/>
              <a:t>10/30/2018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1B8CD1-7E54-464D-93D6-01F18D9C9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38534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60B81D-0608-3846-BC30-AAFB4F45DD3A}" type="datetimeFigureOut">
              <a:rPr lang="en-US" smtClean="0">
                <a:solidFill>
                  <a:prstClr val="black">
                    <a:tint val="75000"/>
                  </a:prstClr>
                </a:solidFill>
              </a:rPr>
              <a:pPr/>
              <a:t>10/30/2018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1B8CD1-7E54-464D-93D6-01F18D9C9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99855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60B81D-0608-3846-BC30-AAFB4F45DD3A}" type="datetimeFigureOut">
              <a:rPr lang="en-US" smtClean="0">
                <a:solidFill>
                  <a:prstClr val="black">
                    <a:tint val="75000"/>
                  </a:prstClr>
                </a:solidFill>
              </a:rPr>
              <a:pPr/>
              <a:t>10/30/2018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1B8CD1-7E54-464D-93D6-01F18D9C9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917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60B81D-0608-3846-BC30-AAFB4F45DD3A}" type="datetimeFigureOut">
              <a:rPr lang="en-US" smtClean="0">
                <a:solidFill>
                  <a:prstClr val="black">
                    <a:tint val="75000"/>
                  </a:prstClr>
                </a:solidFill>
              </a:rPr>
              <a:pPr/>
              <a:t>10/30/2018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1B8CD1-7E54-464D-93D6-01F18D9C9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19109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360B81D-0608-3846-BC30-AAFB4F45DD3A}" type="datetimeFigureOut">
              <a:rPr lang="en-US" smtClean="0">
                <a:solidFill>
                  <a:prstClr val="black">
                    <a:tint val="75000"/>
                  </a:prstClr>
                </a:solidFill>
              </a:rPr>
              <a:pPr/>
              <a:t>10/30/2018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1B8CD1-7E54-464D-93D6-01F18D9C9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0626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E94DEC9-1316-43BF-9C25-EF5879B18B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682711" y="539193"/>
            <a:ext cx="7886700" cy="1400818"/>
          </a:xfrm>
          <a:prstGeom prst="rect">
            <a:avLst/>
          </a:prstGeom>
        </p:spPr>
        <p:txBody>
          <a:bodyPr anchor="b"/>
          <a:lstStyle>
            <a:lvl1pPr algn="r">
              <a:defRPr sz="6000"/>
            </a:lvl1pPr>
          </a:lstStyle>
          <a:p>
            <a:r>
              <a:rPr lang="en-US" dirty="0"/>
              <a:t>Divider Slide</a:t>
            </a:r>
          </a:p>
        </p:txBody>
      </p:sp>
      <p:sp>
        <p:nvSpPr>
          <p:cNvPr id="4" name="Date Placeholder 3"/>
          <p:cNvSpPr>
            <a:spLocks noGrp="1"/>
          </p:cNvSpPr>
          <p:nvPr>
            <p:ph type="dt" sz="half" idx="10"/>
          </p:nvPr>
        </p:nvSpPr>
        <p:spPr/>
        <p:txBody>
          <a:bodyPr/>
          <a:lstStyle/>
          <a:p>
            <a:fld id="{2CB052E3-16B8-431E-A940-5CD9A4A6C1B2}" type="datetimeFigureOut">
              <a:rPr lang="en-GB" smtClean="0"/>
              <a:t>30/10/2018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BAF1D6A-7988-4C28-AF81-2355C06A73B7}" type="slidenum">
              <a:rPr lang="en-GB" smtClean="0"/>
              <a:t>‹#›</a:t>
            </a:fld>
            <a:endParaRPr lang="en-GB"/>
          </a:p>
        </p:txBody>
      </p:sp>
    </p:spTree>
    <p:extLst>
      <p:ext uri="{BB962C8B-B14F-4D97-AF65-F5344CB8AC3E}">
        <p14:creationId xmlns:p14="http://schemas.microsoft.com/office/powerpoint/2010/main" val="2284002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558970"/>
            <a:ext cx="7886700" cy="1165089"/>
          </a:xfrm>
        </p:spPr>
        <p:txBody>
          <a:bodyPr anchor="t">
            <a:normAutofit/>
          </a:bodyPr>
          <a:lstStyle>
            <a:lvl1pPr>
              <a:defRPr sz="3800" b="0" i="0" baseline="0">
                <a:solidFill>
                  <a:schemeClr val="tx1">
                    <a:lumMod val="75000"/>
                    <a:lumOff val="25000"/>
                  </a:schemeClr>
                </a:solidFill>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628650" y="1825625"/>
            <a:ext cx="7886700" cy="3869575"/>
          </a:xfrm>
        </p:spPr>
        <p:txBody>
          <a:bodyPr>
            <a:normAutofit/>
          </a:bodyPr>
          <a:lstStyle>
            <a:lvl1pPr>
              <a:buClr>
                <a:srgbClr val="C00000"/>
              </a:buClr>
              <a:defRPr sz="2000">
                <a:solidFill>
                  <a:schemeClr val="tx1">
                    <a:lumMod val="75000"/>
                    <a:lumOff val="25000"/>
                  </a:schemeClr>
                </a:solidFill>
                <a:latin typeface="Arial" charset="0"/>
                <a:ea typeface="Arial" charset="0"/>
                <a:cs typeface="Arial" charset="0"/>
              </a:defRPr>
            </a:lvl1pPr>
            <a:lvl2pPr>
              <a:buClr>
                <a:srgbClr val="C00000"/>
              </a:buClr>
              <a:defRPr sz="1800">
                <a:solidFill>
                  <a:schemeClr val="tx1">
                    <a:lumMod val="75000"/>
                    <a:lumOff val="25000"/>
                  </a:schemeClr>
                </a:solidFill>
                <a:latin typeface="Arial" charset="0"/>
                <a:ea typeface="Arial" charset="0"/>
                <a:cs typeface="Arial" charset="0"/>
              </a:defRPr>
            </a:lvl2pPr>
            <a:lvl3pPr>
              <a:buClr>
                <a:srgbClr val="C00000"/>
              </a:buClr>
              <a:defRPr sz="1600">
                <a:solidFill>
                  <a:schemeClr val="tx1">
                    <a:lumMod val="75000"/>
                    <a:lumOff val="25000"/>
                  </a:schemeClr>
                </a:solidFill>
                <a:latin typeface="Arial" charset="0"/>
                <a:ea typeface="Arial" charset="0"/>
                <a:cs typeface="Arial" charset="0"/>
              </a:defRPr>
            </a:lvl3pPr>
            <a:lvl4pPr>
              <a:buClr>
                <a:srgbClr val="C00000"/>
              </a:buClr>
              <a:defRPr sz="1400">
                <a:solidFill>
                  <a:schemeClr val="tx1">
                    <a:lumMod val="75000"/>
                    <a:lumOff val="25000"/>
                  </a:schemeClr>
                </a:solidFill>
                <a:latin typeface="Arial" charset="0"/>
                <a:ea typeface="Arial" charset="0"/>
                <a:cs typeface="Arial" charset="0"/>
              </a:defRPr>
            </a:lvl4pPr>
            <a:lvl5pPr>
              <a:buClr>
                <a:srgbClr val="C00000"/>
              </a:buClr>
              <a:defRPr sz="1400">
                <a:solidFill>
                  <a:schemeClr val="tx1">
                    <a:lumMod val="75000"/>
                    <a:lumOff val="25000"/>
                  </a:schemeClr>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81945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60B81D-0608-3846-BC30-AAFB4F45DD3A}" type="datetimeFigureOut">
              <a:rPr lang="en-US" smtClean="0">
                <a:solidFill>
                  <a:prstClr val="black">
                    <a:tint val="75000"/>
                  </a:prstClr>
                </a:solidFill>
              </a:rPr>
              <a:pPr/>
              <a:t>10/30/2018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1B8CD1-7E54-464D-93D6-01F18D9C9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09880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360B81D-0608-3846-BC30-AAFB4F45DD3A}" type="datetimeFigureOut">
              <a:rPr lang="en-US" smtClean="0">
                <a:solidFill>
                  <a:prstClr val="black">
                    <a:tint val="75000"/>
                  </a:prstClr>
                </a:solidFill>
              </a:rPr>
              <a:pPr/>
              <a:t>10/30/2018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1B8CD1-7E54-464D-93D6-01F18D9C9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97747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360B81D-0608-3846-BC30-AAFB4F45DD3A}" type="datetimeFigureOut">
              <a:rPr lang="en-US" smtClean="0">
                <a:solidFill>
                  <a:prstClr val="black">
                    <a:tint val="75000"/>
                  </a:prstClr>
                </a:solidFill>
              </a:rPr>
              <a:pPr/>
              <a:t>10/30/2018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1B8CD1-7E54-464D-93D6-01F18D9C9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46413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360B81D-0608-3846-BC30-AAFB4F45DD3A}" type="datetimeFigureOut">
              <a:rPr lang="en-US" smtClean="0">
                <a:solidFill>
                  <a:prstClr val="black">
                    <a:tint val="75000"/>
                  </a:prstClr>
                </a:solidFill>
              </a:rPr>
              <a:pPr/>
              <a:t>10/30/2018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1B8CD1-7E54-464D-93D6-01F18D9C9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83965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60B81D-0608-3846-BC30-AAFB4F45DD3A}" type="datetimeFigureOut">
              <a:rPr lang="en-US" smtClean="0">
                <a:solidFill>
                  <a:prstClr val="black">
                    <a:tint val="75000"/>
                  </a:prstClr>
                </a:solidFill>
              </a:rPr>
              <a:pPr/>
              <a:t>10/30/2018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1B8CD1-7E54-464D-93D6-01F18D9C9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51795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60B81D-0608-3846-BC30-AAFB4F45DD3A}" type="datetimeFigureOut">
              <a:rPr lang="en-US" smtClean="0">
                <a:solidFill>
                  <a:prstClr val="black">
                    <a:tint val="75000"/>
                  </a:prstClr>
                </a:solidFill>
              </a:rPr>
              <a:pPr/>
              <a:t>10/30/2018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1B8CD1-7E54-464D-93D6-01F18D9C9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35050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60B81D-0608-3846-BC30-AAFB4F45DD3A}" type="datetimeFigureOut">
              <a:rPr lang="en-US" smtClean="0">
                <a:solidFill>
                  <a:prstClr val="black">
                    <a:tint val="75000"/>
                  </a:prstClr>
                </a:solidFill>
              </a:rPr>
              <a:pPr/>
              <a:t>10/30/2018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1B8CD1-7E54-464D-93D6-01F18D9C9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17375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60B81D-0608-3846-BC30-AAFB4F45DD3A}" type="datetimeFigureOut">
              <a:rPr lang="en-US" smtClean="0">
                <a:solidFill>
                  <a:prstClr val="black">
                    <a:tint val="75000"/>
                  </a:prstClr>
                </a:solidFill>
              </a:rPr>
              <a:pPr/>
              <a:t>10/30/2018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1B8CD1-7E54-464D-93D6-01F18D9C9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51697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60B81D-0608-3846-BC30-AAFB4F45DD3A}" type="datetimeFigureOut">
              <a:rPr lang="en-US" smtClean="0">
                <a:solidFill>
                  <a:prstClr val="black">
                    <a:tint val="75000"/>
                  </a:prstClr>
                </a:solidFill>
              </a:rPr>
              <a:pPr/>
              <a:t>10/30/2018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1B8CD1-7E54-464D-93D6-01F18D9C9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6586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E94DEC9-1316-43BF-9C25-EF5879B18B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682711" y="539192"/>
            <a:ext cx="2678327" cy="3414969"/>
          </a:xfrm>
          <a:prstGeom prst="rect">
            <a:avLst/>
          </a:prstGeom>
        </p:spPr>
        <p:txBody>
          <a:bodyPr anchor="t"/>
          <a:lstStyle>
            <a:lvl1pPr algn="l">
              <a:defRPr sz="6000">
                <a:solidFill>
                  <a:schemeClr val="bg1"/>
                </a:solidFill>
              </a:defRPr>
            </a:lvl1pPr>
          </a:lstStyle>
          <a:p>
            <a:r>
              <a:rPr lang="en-US" dirty="0"/>
              <a:t>Divider Slide</a:t>
            </a:r>
          </a:p>
        </p:txBody>
      </p:sp>
      <p:sp>
        <p:nvSpPr>
          <p:cNvPr id="4" name="Date Placeholder 3"/>
          <p:cNvSpPr>
            <a:spLocks noGrp="1"/>
          </p:cNvSpPr>
          <p:nvPr>
            <p:ph type="dt" sz="half" idx="10"/>
          </p:nvPr>
        </p:nvSpPr>
        <p:spPr/>
        <p:txBody>
          <a:bodyPr/>
          <a:lstStyle/>
          <a:p>
            <a:fld id="{2CB052E3-16B8-431E-A940-5CD9A4A6C1B2}" type="datetimeFigureOut">
              <a:rPr lang="en-GB" smtClean="0"/>
              <a:t>30/10/2018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BAF1D6A-7988-4C28-AF81-2355C06A73B7}" type="slidenum">
              <a:rPr lang="en-GB" smtClean="0"/>
              <a:t>‹#›</a:t>
            </a:fld>
            <a:endParaRPr lang="en-GB"/>
          </a:p>
        </p:txBody>
      </p:sp>
    </p:spTree>
    <p:extLst>
      <p:ext uri="{BB962C8B-B14F-4D97-AF65-F5344CB8AC3E}">
        <p14:creationId xmlns:p14="http://schemas.microsoft.com/office/powerpoint/2010/main" val="246016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E94DEC9-1316-43BF-9C25-EF5879B18B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4238367" y="539193"/>
            <a:ext cx="4331043" cy="1932158"/>
          </a:xfrm>
          <a:prstGeom prst="rect">
            <a:avLst/>
          </a:prstGeom>
        </p:spPr>
        <p:txBody>
          <a:bodyPr anchor="b"/>
          <a:lstStyle>
            <a:lvl1pPr algn="r">
              <a:defRPr sz="6000">
                <a:solidFill>
                  <a:schemeClr val="bg1"/>
                </a:solidFill>
              </a:defRPr>
            </a:lvl1pPr>
          </a:lstStyle>
          <a:p>
            <a:r>
              <a:rPr lang="en-US" dirty="0"/>
              <a:t>Divider Slide</a:t>
            </a:r>
          </a:p>
        </p:txBody>
      </p:sp>
      <p:sp>
        <p:nvSpPr>
          <p:cNvPr id="4" name="Date Placeholder 3"/>
          <p:cNvSpPr>
            <a:spLocks noGrp="1"/>
          </p:cNvSpPr>
          <p:nvPr>
            <p:ph type="dt" sz="half" idx="10"/>
          </p:nvPr>
        </p:nvSpPr>
        <p:spPr/>
        <p:txBody>
          <a:bodyPr/>
          <a:lstStyle/>
          <a:p>
            <a:fld id="{2CB052E3-16B8-431E-A940-5CD9A4A6C1B2}" type="datetimeFigureOut">
              <a:rPr lang="en-GB" smtClean="0"/>
              <a:t>30/10/2018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BAF1D6A-7988-4C28-AF81-2355C06A73B7}" type="slidenum">
              <a:rPr lang="en-GB" smtClean="0"/>
              <a:t>‹#›</a:t>
            </a:fld>
            <a:endParaRPr lang="en-GB"/>
          </a:p>
        </p:txBody>
      </p:sp>
    </p:spTree>
    <p:extLst>
      <p:ext uri="{BB962C8B-B14F-4D97-AF65-F5344CB8AC3E}">
        <p14:creationId xmlns:p14="http://schemas.microsoft.com/office/powerpoint/2010/main" val="902758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CB052E3-16B8-431E-A940-5CD9A4A6C1B2}" type="datetimeFigureOut">
              <a:rPr lang="en-GB" smtClean="0"/>
              <a:t>30/10/2018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BAF1D6A-7988-4C28-AF81-2355C06A73B7}" type="slidenum">
              <a:rPr lang="en-GB" smtClean="0"/>
              <a:t>‹#›</a:t>
            </a:fld>
            <a:endParaRPr lang="en-GB"/>
          </a:p>
        </p:txBody>
      </p:sp>
      <p:sp>
        <p:nvSpPr>
          <p:cNvPr id="8" name="Rectangle 7"/>
          <p:cNvSpPr/>
          <p:nvPr userDrawn="1"/>
        </p:nvSpPr>
        <p:spPr>
          <a:xfrm>
            <a:off x="1039906" y="6275294"/>
            <a:ext cx="1210235" cy="170330"/>
          </a:xfrm>
          <a:prstGeom prst="rect">
            <a:avLst/>
          </a:prstGeom>
          <a:solidFill>
            <a:srgbClr val="D8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6361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CB052E3-16B8-431E-A940-5CD9A4A6C1B2}" type="datetimeFigureOut">
              <a:rPr lang="en-GB" smtClean="0"/>
              <a:t>30/10/2018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BAF1D6A-7988-4C28-AF81-2355C06A73B7}" type="slidenum">
              <a:rPr lang="en-GB" smtClean="0"/>
              <a:t>‹#›</a:t>
            </a:fld>
            <a:endParaRPr lang="en-GB"/>
          </a:p>
        </p:txBody>
      </p:sp>
      <p:sp>
        <p:nvSpPr>
          <p:cNvPr id="10" name="Rectangle 9"/>
          <p:cNvSpPr/>
          <p:nvPr userDrawn="1"/>
        </p:nvSpPr>
        <p:spPr>
          <a:xfrm>
            <a:off x="1039906" y="6275294"/>
            <a:ext cx="1210235" cy="170330"/>
          </a:xfrm>
          <a:prstGeom prst="rect">
            <a:avLst/>
          </a:prstGeom>
          <a:solidFill>
            <a:srgbClr val="D8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7122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CB052E3-16B8-431E-A940-5CD9A4A6C1B2}" type="datetimeFigureOut">
              <a:rPr lang="en-GB" smtClean="0"/>
              <a:t>30/10/2018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BAF1D6A-7988-4C28-AF81-2355C06A73B7}" type="slidenum">
              <a:rPr lang="en-GB" smtClean="0"/>
              <a:t>‹#›</a:t>
            </a:fld>
            <a:endParaRPr lang="en-GB"/>
          </a:p>
        </p:txBody>
      </p:sp>
      <p:sp>
        <p:nvSpPr>
          <p:cNvPr id="6" name="Rectangle 5"/>
          <p:cNvSpPr/>
          <p:nvPr userDrawn="1"/>
        </p:nvSpPr>
        <p:spPr>
          <a:xfrm>
            <a:off x="1039906" y="6275294"/>
            <a:ext cx="1210235" cy="170330"/>
          </a:xfrm>
          <a:prstGeom prst="rect">
            <a:avLst/>
          </a:prstGeom>
          <a:solidFill>
            <a:srgbClr val="D8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296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B052E3-16B8-431E-A940-5CD9A4A6C1B2}" type="datetimeFigureOut">
              <a:rPr lang="en-GB" smtClean="0"/>
              <a:t>30/10/2018</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AF1D6A-7988-4C28-AF81-2355C06A73B7}" type="slidenum">
              <a:rPr lang="en-GB" smtClean="0"/>
              <a:t>‹#›</a:t>
            </a:fld>
            <a:endParaRPr lang="en-GB"/>
          </a:p>
        </p:txBody>
      </p:sp>
      <p:pic>
        <p:nvPicPr>
          <p:cNvPr id="10" name="Picture 9">
            <a:extLst>
              <a:ext uri="{FF2B5EF4-FFF2-40B4-BE49-F238E27FC236}">
                <a16:creationId xmlns:a16="http://schemas.microsoft.com/office/drawing/2014/main" id="{3E70E42D-3320-4DAE-AA8C-BBCFC4761B47}"/>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978053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2" r:id="rId4"/>
    <p:sldLayoutId id="2147483673" r:id="rId5"/>
    <p:sldLayoutId id="2147483674"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749" r:id="rId15"/>
    <p:sldLayoutId id="2147483748" r:id="rId16"/>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360B81D-0608-3846-BC30-AAFB4F45DD3A}" type="datetimeFigureOut">
              <a:rPr lang="en-US" smtClean="0">
                <a:solidFill>
                  <a:prstClr val="black">
                    <a:tint val="75000"/>
                  </a:prstClr>
                </a:solidFill>
              </a:rPr>
              <a:pPr defTabSz="914400"/>
              <a:t>10/30/2018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CE1B8CD1-7E54-464D-93D6-01F18D9C969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49507609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360B81D-0608-3846-BC30-AAFB4F45DD3A}" type="datetimeFigureOut">
              <a:rPr lang="en-US" smtClean="0">
                <a:solidFill>
                  <a:prstClr val="black">
                    <a:tint val="75000"/>
                  </a:prstClr>
                </a:solidFill>
              </a:rPr>
              <a:pPr defTabSz="914400"/>
              <a:t>10/30/2018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CE1B8CD1-7E54-464D-93D6-01F18D9C969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7192823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360B81D-0608-3846-BC30-AAFB4F45DD3A}" type="datetimeFigureOut">
              <a:rPr lang="en-US" smtClean="0">
                <a:solidFill>
                  <a:prstClr val="black">
                    <a:tint val="75000"/>
                  </a:prstClr>
                </a:solidFill>
              </a:rPr>
              <a:pPr defTabSz="914400"/>
              <a:t>10/30/2018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CE1B8CD1-7E54-464D-93D6-01F18D9C969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12150559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www.journal.co.za/"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hyperlink" Target="https://cabells.com/about-blacklist" TargetMode="External"/><Relationship Id="rId2" Type="http://schemas.openxmlformats.org/officeDocument/2006/relationships/hyperlink" Target="https://predatoryjournals.com/" TargetMode="External"/><Relationship Id="rId1" Type="http://schemas.openxmlformats.org/officeDocument/2006/relationships/slideLayout" Target="../slideLayouts/slideLayout15.xml"/><Relationship Id="rId6" Type="http://schemas.openxmlformats.org/officeDocument/2006/relationships/hyperlink" Target="https://fakejournalss.wordpress.com/list-of-fake-computer-science-journals/" TargetMode="External"/><Relationship Id="rId5" Type="http://schemas.openxmlformats.org/officeDocument/2006/relationships/hyperlink" Target="https://doaj.org/" TargetMode="External"/><Relationship Id="rId4" Type="http://schemas.openxmlformats.org/officeDocument/2006/relationships/hyperlink" Target="https://predatorvsacademator.wordpress.com/2017/01/18/alleged-misleading-metrics/"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4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hyperlink" Target="http://www.journals.co.za/"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5249" y="3154062"/>
            <a:ext cx="5518742" cy="26266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smtClean="0">
                <a:solidFill>
                  <a:srgbClr val="CC2027"/>
                </a:solidFill>
                <a:latin typeface="Arial" panose="020B0604020202020204" pitchFamily="34" charset="0"/>
                <a:cs typeface="Arial" panose="020B0604020202020204" pitchFamily="34" charset="0"/>
              </a:rPr>
              <a:t>Sabinet’s</a:t>
            </a:r>
            <a:r>
              <a:rPr lang="en-US" sz="4400" b="1" smtClean="0">
                <a:solidFill>
                  <a:srgbClr val="CC2027"/>
                </a:solidFill>
                <a:latin typeface="Arial" panose="020B0604020202020204" pitchFamily="34" charset="0"/>
                <a:cs typeface="Arial" panose="020B0604020202020204" pitchFamily="34" charset="0"/>
              </a:rPr>
              <a:t> </a:t>
            </a:r>
            <a:r>
              <a:rPr lang="en-US" sz="4400" b="1" smtClean="0">
                <a:solidFill>
                  <a:srgbClr val="CC2027"/>
                </a:solidFill>
                <a:latin typeface="Arial" panose="020B0604020202020204" pitchFamily="34" charset="0"/>
                <a:cs typeface="Arial" panose="020B0604020202020204" pitchFamily="34" charset="0"/>
              </a:rPr>
              <a:t>role </a:t>
            </a:r>
            <a:r>
              <a:rPr lang="en-US" sz="4400" b="1" smtClean="0">
                <a:solidFill>
                  <a:srgbClr val="CC2027"/>
                </a:solidFill>
                <a:latin typeface="Arial" panose="020B0604020202020204" pitchFamily="34" charset="0"/>
                <a:cs typeface="Arial" panose="020B0604020202020204" pitchFamily="34" charset="0"/>
              </a:rPr>
              <a:t>in Open </a:t>
            </a:r>
            <a:r>
              <a:rPr lang="en-US" sz="4400" b="1" dirty="0" smtClean="0">
                <a:solidFill>
                  <a:srgbClr val="CC2027"/>
                </a:solidFill>
                <a:latin typeface="Arial" panose="020B0604020202020204" pitchFamily="34" charset="0"/>
                <a:cs typeface="Arial" panose="020B0604020202020204" pitchFamily="34" charset="0"/>
              </a:rPr>
              <a:t>Access</a:t>
            </a:r>
          </a:p>
          <a:p>
            <a:endParaRPr lang="en-US" i="1" dirty="0">
              <a:solidFill>
                <a:schemeClr val="tx1"/>
              </a:solidFill>
              <a:latin typeface="Arial" panose="020B0604020202020204" pitchFamily="34" charset="0"/>
              <a:cs typeface="Arial" panose="020B0604020202020204" pitchFamily="34" charset="0"/>
            </a:endParaRPr>
          </a:p>
          <a:p>
            <a:r>
              <a:rPr lang="en-US" i="1" dirty="0">
                <a:solidFill>
                  <a:schemeClr val="tx1"/>
                </a:solidFill>
                <a:latin typeface="Arial" panose="020B0604020202020204" pitchFamily="34" charset="0"/>
                <a:cs typeface="Arial" panose="020B0604020202020204" pitchFamily="34" charset="0"/>
              </a:rPr>
              <a:t>ERIKA JANSE VAN RENSBURG</a:t>
            </a:r>
            <a:endParaRPr lang="en-US" sz="1600"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7837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6858000"/>
          </a:xfrm>
          <a:prstGeom prst="rect">
            <a:avLst/>
          </a:prstGeom>
          <a:blipFill>
            <a:blip r:embed="rId3"/>
            <a:stretch>
              <a:fillRect/>
            </a:stretch>
          </a:blip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1" algn="ctr" defTabSz="914400"/>
            <a:endParaRPr lang="en-US" kern="0" dirty="0">
              <a:solidFill>
                <a:srgbClr val="404040"/>
              </a:solidFill>
              <a:latin typeface="Arial" panose="020B0604020202020204" pitchFamily="34" charset="0"/>
              <a:cs typeface="Arial" panose="020B0604020202020204" pitchFamily="34" charset="0"/>
            </a:endParaRPr>
          </a:p>
        </p:txBody>
      </p:sp>
      <p:sp>
        <p:nvSpPr>
          <p:cNvPr id="2" name="Title 1"/>
          <p:cNvSpPr txBox="1">
            <a:spLocks/>
          </p:cNvSpPr>
          <p:nvPr/>
        </p:nvSpPr>
        <p:spPr>
          <a:xfrm>
            <a:off x="628650" y="558970"/>
            <a:ext cx="7886700" cy="11650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800" b="1" dirty="0">
                <a:solidFill>
                  <a:srgbClr val="404040"/>
                </a:solidFill>
              </a:rPr>
              <a:t>African </a:t>
            </a:r>
            <a:r>
              <a:rPr lang="en-US" sz="3800" b="1" dirty="0">
                <a:solidFill>
                  <a:srgbClr val="CC2027"/>
                </a:solidFill>
              </a:rPr>
              <a:t>Journals</a:t>
            </a:r>
          </a:p>
        </p:txBody>
      </p:sp>
      <p:sp>
        <p:nvSpPr>
          <p:cNvPr id="3" name="Content Placeholder 2"/>
          <p:cNvSpPr txBox="1">
            <a:spLocks/>
          </p:cNvSpPr>
          <p:nvPr/>
        </p:nvSpPr>
        <p:spPr>
          <a:xfrm>
            <a:off x="628650" y="1724059"/>
            <a:ext cx="7886700" cy="38695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200"/>
              </a:spcBef>
            </a:pPr>
            <a:r>
              <a:rPr lang="en-US" sz="2400" dirty="0">
                <a:solidFill>
                  <a:srgbClr val="404040"/>
                </a:solidFill>
              </a:rPr>
              <a:t>The most </a:t>
            </a:r>
            <a:r>
              <a:rPr lang="en-US" sz="2400" b="1" dirty="0">
                <a:solidFill>
                  <a:srgbClr val="404040"/>
                </a:solidFill>
              </a:rPr>
              <a:t>comprehensive, searchable collection </a:t>
            </a:r>
            <a:r>
              <a:rPr lang="en-US" sz="2400" dirty="0">
                <a:solidFill>
                  <a:srgbClr val="404040"/>
                </a:solidFill>
              </a:rPr>
              <a:t>of       full-text electronic Southern African journals</a:t>
            </a:r>
          </a:p>
          <a:p>
            <a:pPr>
              <a:spcBef>
                <a:spcPts val="2200"/>
              </a:spcBef>
            </a:pPr>
            <a:r>
              <a:rPr lang="en-US" sz="2400" dirty="0">
                <a:solidFill>
                  <a:srgbClr val="404040"/>
                </a:solidFill>
              </a:rPr>
              <a:t>To date there are </a:t>
            </a:r>
            <a:r>
              <a:rPr lang="en-US" sz="2400" b="1" dirty="0">
                <a:solidFill>
                  <a:srgbClr val="404040"/>
                </a:solidFill>
              </a:rPr>
              <a:t>more than 560 full-text journals </a:t>
            </a:r>
            <a:r>
              <a:rPr lang="en-US" sz="2400" dirty="0">
                <a:solidFill>
                  <a:srgbClr val="404040"/>
                </a:solidFill>
              </a:rPr>
              <a:t>available, complemented by abstracts</a:t>
            </a:r>
          </a:p>
          <a:p>
            <a:r>
              <a:rPr lang="en-US" altLang="en-US" sz="2400" dirty="0">
                <a:solidFill>
                  <a:srgbClr val="404040"/>
                </a:solidFill>
              </a:rPr>
              <a:t>Assisting the publishing value chain by helping publishers to be </a:t>
            </a:r>
            <a:r>
              <a:rPr lang="en-US" altLang="en-US" sz="2400" b="1" dirty="0">
                <a:solidFill>
                  <a:srgbClr val="404040"/>
                </a:solidFill>
              </a:rPr>
              <a:t>sustainable</a:t>
            </a:r>
            <a:r>
              <a:rPr lang="en-US" altLang="en-US" sz="2400" dirty="0">
                <a:solidFill>
                  <a:srgbClr val="404040"/>
                </a:solidFill>
              </a:rPr>
              <a:t> in the current South African economic climate </a:t>
            </a:r>
          </a:p>
          <a:p>
            <a:pPr marL="0" indent="0">
              <a:buNone/>
            </a:pPr>
            <a:endParaRPr lang="en-US" altLang="en-US" sz="2400" dirty="0">
              <a:solidFill>
                <a:srgbClr val="404040"/>
              </a:solidFill>
            </a:endParaRPr>
          </a:p>
          <a:p>
            <a:endParaRPr lang="en-US" altLang="en-US" sz="2400" dirty="0">
              <a:solidFill>
                <a:srgbClr val="404040"/>
              </a:solidFill>
            </a:endParaRPr>
          </a:p>
          <a:p>
            <a:pPr>
              <a:spcBef>
                <a:spcPts val="2200"/>
              </a:spcBef>
            </a:pPr>
            <a:endParaRPr lang="en-US" sz="2400" dirty="0">
              <a:solidFill>
                <a:srgbClr val="404040"/>
              </a:solidFill>
            </a:endParaRPr>
          </a:p>
        </p:txBody>
      </p:sp>
    </p:spTree>
    <p:extLst>
      <p:ext uri="{BB962C8B-B14F-4D97-AF65-F5344CB8AC3E}">
        <p14:creationId xmlns:p14="http://schemas.microsoft.com/office/powerpoint/2010/main" val="3483708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28650" y="558970"/>
            <a:ext cx="7886700" cy="11650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800" b="1" dirty="0">
                <a:solidFill>
                  <a:srgbClr val="404040"/>
                </a:solidFill>
              </a:rPr>
              <a:t>Open Access </a:t>
            </a:r>
            <a:r>
              <a:rPr lang="en-US" sz="3800" b="1" dirty="0">
                <a:solidFill>
                  <a:srgbClr val="CC2027"/>
                </a:solidFill>
              </a:rPr>
              <a:t>Journals (OA)</a:t>
            </a:r>
          </a:p>
        </p:txBody>
      </p:sp>
      <p:sp>
        <p:nvSpPr>
          <p:cNvPr id="3" name="Content Placeholder 2"/>
          <p:cNvSpPr txBox="1">
            <a:spLocks/>
          </p:cNvSpPr>
          <p:nvPr/>
        </p:nvSpPr>
        <p:spPr>
          <a:xfrm>
            <a:off x="628650" y="1724059"/>
            <a:ext cx="7886700" cy="38695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200"/>
              </a:spcBef>
            </a:pPr>
            <a:r>
              <a:rPr lang="en-US" sz="2400" dirty="0">
                <a:solidFill>
                  <a:srgbClr val="404040"/>
                </a:solidFill>
              </a:rPr>
              <a:t>101 journals listed in OA journal collection</a:t>
            </a:r>
          </a:p>
          <a:p>
            <a:r>
              <a:rPr lang="en-US" altLang="en-US" sz="2400" dirty="0">
                <a:solidFill>
                  <a:srgbClr val="404040"/>
                </a:solidFill>
              </a:rPr>
              <a:t>180 OA journals listed in African Journal Archive </a:t>
            </a:r>
          </a:p>
          <a:p>
            <a:pPr marL="0" indent="0">
              <a:buNone/>
            </a:pPr>
            <a:endParaRPr lang="en-US" altLang="en-US" sz="2400" dirty="0">
              <a:solidFill>
                <a:srgbClr val="404040"/>
              </a:solidFill>
            </a:endParaRPr>
          </a:p>
          <a:p>
            <a:pPr marL="0" indent="0" algn="ctr">
              <a:buNone/>
            </a:pPr>
            <a:r>
              <a:rPr lang="en-US" altLang="en-US" sz="3200" dirty="0">
                <a:solidFill>
                  <a:srgbClr val="404040"/>
                </a:solidFill>
              </a:rPr>
              <a:t>Visit </a:t>
            </a:r>
            <a:r>
              <a:rPr lang="en-US" altLang="en-US" sz="3200" b="1" dirty="0">
                <a:solidFill>
                  <a:srgbClr val="CC2027"/>
                </a:solidFill>
                <a:hlinkClick r:id="rId3"/>
              </a:rPr>
              <a:t>www.journal.co.za</a:t>
            </a:r>
            <a:r>
              <a:rPr lang="en-US" altLang="en-US" sz="3200" b="1" dirty="0">
                <a:solidFill>
                  <a:srgbClr val="CC2027"/>
                </a:solidFill>
              </a:rPr>
              <a:t> </a:t>
            </a:r>
          </a:p>
        </p:txBody>
      </p:sp>
      <p:sp>
        <p:nvSpPr>
          <p:cNvPr id="5" name="Rectangle 4">
            <a:extLst>
              <a:ext uri="{FF2B5EF4-FFF2-40B4-BE49-F238E27FC236}">
                <a16:creationId xmlns:a16="http://schemas.microsoft.com/office/drawing/2014/main" id="{DA800D27-4E24-40B4-B2CC-DC7AFE0DFB85}"/>
              </a:ext>
            </a:extLst>
          </p:cNvPr>
          <p:cNvSpPr/>
          <p:nvPr/>
        </p:nvSpPr>
        <p:spPr>
          <a:xfrm>
            <a:off x="938463" y="6220326"/>
            <a:ext cx="1395663" cy="300790"/>
          </a:xfrm>
          <a:prstGeom prst="rect">
            <a:avLst/>
          </a:prstGeom>
          <a:solidFill>
            <a:srgbClr val="D8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9860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generated with very high confidence">
            <a:extLst>
              <a:ext uri="{FF2B5EF4-FFF2-40B4-BE49-F238E27FC236}">
                <a16:creationId xmlns:a16="http://schemas.microsoft.com/office/drawing/2014/main" id="{13496F5D-F48E-4193-8BC7-D692FA86408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8019" y="1530416"/>
            <a:ext cx="9005981" cy="3436837"/>
          </a:xfrm>
        </p:spPr>
      </p:pic>
      <p:sp>
        <p:nvSpPr>
          <p:cNvPr id="4" name="Rectangle 3">
            <a:extLst>
              <a:ext uri="{FF2B5EF4-FFF2-40B4-BE49-F238E27FC236}">
                <a16:creationId xmlns:a16="http://schemas.microsoft.com/office/drawing/2014/main" id="{EE710403-7DAA-4DA1-ABBB-1F3DC707114B}"/>
              </a:ext>
            </a:extLst>
          </p:cNvPr>
          <p:cNvSpPr/>
          <p:nvPr/>
        </p:nvSpPr>
        <p:spPr>
          <a:xfrm>
            <a:off x="938463" y="6220326"/>
            <a:ext cx="1395663" cy="300790"/>
          </a:xfrm>
          <a:prstGeom prst="rect">
            <a:avLst/>
          </a:prstGeom>
          <a:solidFill>
            <a:srgbClr val="D8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8C656F1-993B-4582-BEF5-0DD3A7D37A65}"/>
              </a:ext>
            </a:extLst>
          </p:cNvPr>
          <p:cNvSpPr>
            <a:spLocks noGrp="1"/>
          </p:cNvSpPr>
          <p:nvPr>
            <p:ph type="title"/>
          </p:nvPr>
        </p:nvSpPr>
        <p:spPr>
          <a:xfrm>
            <a:off x="628650" y="558970"/>
            <a:ext cx="7886700" cy="1165089"/>
          </a:xfrm>
        </p:spPr>
        <p:txBody>
          <a:bodyPr/>
          <a:lstStyle/>
          <a:p>
            <a:r>
              <a:rPr lang="en-US" b="1" dirty="0">
                <a:solidFill>
                  <a:srgbClr val="404040"/>
                </a:solidFill>
              </a:rPr>
              <a:t>African </a:t>
            </a:r>
            <a:r>
              <a:rPr lang="en-US" b="1" dirty="0">
                <a:solidFill>
                  <a:srgbClr val="CC2027"/>
                </a:solidFill>
              </a:rPr>
              <a:t>Journals</a:t>
            </a:r>
          </a:p>
        </p:txBody>
      </p:sp>
    </p:spTree>
    <p:extLst>
      <p:ext uri="{BB962C8B-B14F-4D97-AF65-F5344CB8AC3E}">
        <p14:creationId xmlns:p14="http://schemas.microsoft.com/office/powerpoint/2010/main" val="3499461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1F90E-A3DF-4420-AB66-C4E6AB3AC018}"/>
              </a:ext>
            </a:extLst>
          </p:cNvPr>
          <p:cNvSpPr>
            <a:spLocks noGrp="1"/>
          </p:cNvSpPr>
          <p:nvPr>
            <p:ph type="title"/>
          </p:nvPr>
        </p:nvSpPr>
        <p:spPr/>
        <p:txBody>
          <a:bodyPr/>
          <a:lstStyle/>
          <a:p>
            <a:r>
              <a:rPr lang="en-ZA" dirty="0">
                <a:solidFill>
                  <a:srgbClr val="404040"/>
                </a:solidFill>
              </a:rPr>
              <a:t>Sabinet’s OA </a:t>
            </a:r>
            <a:r>
              <a:rPr lang="en-ZA" dirty="0">
                <a:solidFill>
                  <a:srgbClr val="CC2027"/>
                </a:solidFill>
              </a:rPr>
              <a:t>Statement</a:t>
            </a:r>
          </a:p>
        </p:txBody>
      </p:sp>
      <p:sp>
        <p:nvSpPr>
          <p:cNvPr id="3" name="Content Placeholder 2">
            <a:extLst>
              <a:ext uri="{FF2B5EF4-FFF2-40B4-BE49-F238E27FC236}">
                <a16:creationId xmlns:a16="http://schemas.microsoft.com/office/drawing/2014/main" id="{81B309EC-BBC2-4B38-89B6-F7AA5077C74F}"/>
              </a:ext>
            </a:extLst>
          </p:cNvPr>
          <p:cNvSpPr>
            <a:spLocks noGrp="1"/>
          </p:cNvSpPr>
          <p:nvPr>
            <p:ph idx="1"/>
          </p:nvPr>
        </p:nvSpPr>
        <p:spPr>
          <a:xfrm>
            <a:off x="628650" y="2127183"/>
            <a:ext cx="7886700" cy="3568017"/>
          </a:xfrm>
        </p:spPr>
        <p:txBody>
          <a:bodyPr>
            <a:normAutofit/>
          </a:bodyPr>
          <a:lstStyle/>
          <a:p>
            <a:pPr marL="0" indent="0" algn="ctr">
              <a:lnSpc>
                <a:spcPct val="100000"/>
              </a:lnSpc>
              <a:buClr>
                <a:srgbClr val="404040"/>
              </a:buClr>
              <a:buNone/>
            </a:pPr>
            <a:r>
              <a:rPr lang="en-US" sz="2400" dirty="0">
                <a:solidFill>
                  <a:srgbClr val="404040"/>
                </a:solidFill>
              </a:rPr>
              <a:t>Sabinet recognises and supports the importance of </a:t>
            </a:r>
            <a:r>
              <a:rPr lang="en-US" sz="2400" dirty="0">
                <a:solidFill>
                  <a:srgbClr val="CC2027"/>
                </a:solidFill>
              </a:rPr>
              <a:t>Open Access </a:t>
            </a:r>
            <a:r>
              <a:rPr lang="en-US" sz="2400" dirty="0">
                <a:solidFill>
                  <a:srgbClr val="404040"/>
                </a:solidFill>
              </a:rPr>
              <a:t>to research whilst acknowledging that not all publishers are in a position to make their publications available as Open Access. </a:t>
            </a:r>
          </a:p>
          <a:p>
            <a:pPr marL="0" indent="0" algn="ctr">
              <a:buClr>
                <a:srgbClr val="404040"/>
              </a:buClr>
              <a:buNone/>
            </a:pPr>
            <a:endParaRPr lang="en-US" dirty="0">
              <a:solidFill>
                <a:srgbClr val="404040"/>
              </a:solidFill>
            </a:endParaRPr>
          </a:p>
          <a:p>
            <a:pPr>
              <a:buClr>
                <a:srgbClr val="404040"/>
              </a:buClr>
            </a:pPr>
            <a:endParaRPr lang="en-US" dirty="0">
              <a:solidFill>
                <a:srgbClr val="404040"/>
              </a:solidFill>
            </a:endParaRPr>
          </a:p>
        </p:txBody>
      </p:sp>
      <p:sp>
        <p:nvSpPr>
          <p:cNvPr id="4" name="Rectangle 3">
            <a:extLst>
              <a:ext uri="{FF2B5EF4-FFF2-40B4-BE49-F238E27FC236}">
                <a16:creationId xmlns:a16="http://schemas.microsoft.com/office/drawing/2014/main" id="{97B5807E-FDA1-4D56-8FFA-E90001F85A98}"/>
              </a:ext>
            </a:extLst>
          </p:cNvPr>
          <p:cNvSpPr/>
          <p:nvPr/>
        </p:nvSpPr>
        <p:spPr>
          <a:xfrm>
            <a:off x="938463" y="6220326"/>
            <a:ext cx="1395663" cy="300790"/>
          </a:xfrm>
          <a:prstGeom prst="rect">
            <a:avLst/>
          </a:prstGeom>
          <a:solidFill>
            <a:srgbClr val="D8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9148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1F90E-A3DF-4420-AB66-C4E6AB3AC018}"/>
              </a:ext>
            </a:extLst>
          </p:cNvPr>
          <p:cNvSpPr>
            <a:spLocks noGrp="1"/>
          </p:cNvSpPr>
          <p:nvPr>
            <p:ph type="title"/>
          </p:nvPr>
        </p:nvSpPr>
        <p:spPr/>
        <p:txBody>
          <a:bodyPr>
            <a:normAutofit fontScale="90000"/>
          </a:bodyPr>
          <a:lstStyle/>
          <a:p>
            <a:r>
              <a:rPr lang="en-ZA" sz="4000" dirty="0">
                <a:solidFill>
                  <a:srgbClr val="404040"/>
                </a:solidFill>
              </a:rPr>
              <a:t>Benefits for OA publishers on </a:t>
            </a:r>
            <a:r>
              <a:rPr lang="en-ZA" sz="4000" b="1" dirty="0">
                <a:solidFill>
                  <a:srgbClr val="CC2027"/>
                </a:solidFill>
              </a:rPr>
              <a:t>www.journals.co.za</a:t>
            </a:r>
          </a:p>
        </p:txBody>
      </p:sp>
      <p:sp>
        <p:nvSpPr>
          <p:cNvPr id="3" name="Content Placeholder 2">
            <a:extLst>
              <a:ext uri="{FF2B5EF4-FFF2-40B4-BE49-F238E27FC236}">
                <a16:creationId xmlns:a16="http://schemas.microsoft.com/office/drawing/2014/main" id="{81B309EC-BBC2-4B38-89B6-F7AA5077C74F}"/>
              </a:ext>
            </a:extLst>
          </p:cNvPr>
          <p:cNvSpPr>
            <a:spLocks noGrp="1"/>
          </p:cNvSpPr>
          <p:nvPr>
            <p:ph idx="1"/>
          </p:nvPr>
        </p:nvSpPr>
        <p:spPr/>
        <p:txBody>
          <a:bodyPr>
            <a:noAutofit/>
          </a:bodyPr>
          <a:lstStyle/>
          <a:p>
            <a:pPr>
              <a:lnSpc>
                <a:spcPct val="100000"/>
              </a:lnSpc>
              <a:buClr>
                <a:srgbClr val="404040"/>
              </a:buClr>
            </a:pPr>
            <a:r>
              <a:rPr lang="en-ZA" sz="2400" dirty="0">
                <a:solidFill>
                  <a:srgbClr val="404040"/>
                </a:solidFill>
              </a:rPr>
              <a:t>Support and updating of journal content</a:t>
            </a:r>
          </a:p>
          <a:p>
            <a:pPr>
              <a:lnSpc>
                <a:spcPct val="100000"/>
              </a:lnSpc>
              <a:buClr>
                <a:srgbClr val="404040"/>
              </a:buClr>
            </a:pPr>
            <a:r>
              <a:rPr lang="en-ZA" sz="2400" dirty="0">
                <a:solidFill>
                  <a:srgbClr val="404040"/>
                </a:solidFill>
              </a:rPr>
              <a:t>Increased discoverability </a:t>
            </a:r>
          </a:p>
          <a:p>
            <a:pPr>
              <a:lnSpc>
                <a:spcPct val="100000"/>
              </a:lnSpc>
              <a:buClr>
                <a:srgbClr val="404040"/>
              </a:buClr>
            </a:pPr>
            <a:r>
              <a:rPr lang="en-US" sz="2400" dirty="0">
                <a:solidFill>
                  <a:srgbClr val="404040"/>
                </a:solidFill>
              </a:rPr>
              <a:t>Partnering with </a:t>
            </a:r>
            <a:r>
              <a:rPr lang="en-US" sz="2400" dirty="0" err="1">
                <a:solidFill>
                  <a:srgbClr val="404040"/>
                </a:solidFill>
              </a:rPr>
              <a:t>with</a:t>
            </a:r>
            <a:r>
              <a:rPr lang="en-US" sz="2400" dirty="0">
                <a:solidFill>
                  <a:srgbClr val="404040"/>
                </a:solidFill>
              </a:rPr>
              <a:t> </a:t>
            </a:r>
            <a:r>
              <a:rPr lang="en-US" sz="2400" b="1" dirty="0">
                <a:solidFill>
                  <a:srgbClr val="404040"/>
                </a:solidFill>
              </a:rPr>
              <a:t>Google Scholar, OCLC, Ex Libris, Ebsco, </a:t>
            </a:r>
            <a:r>
              <a:rPr lang="en-US" sz="2400" b="1" dirty="0" err="1">
                <a:solidFill>
                  <a:srgbClr val="404040"/>
                </a:solidFill>
              </a:rPr>
              <a:t>Yewno</a:t>
            </a:r>
            <a:endParaRPr lang="en-US" sz="2400" b="1" dirty="0">
              <a:solidFill>
                <a:srgbClr val="404040"/>
              </a:solidFill>
            </a:endParaRPr>
          </a:p>
          <a:p>
            <a:pPr>
              <a:lnSpc>
                <a:spcPct val="100000"/>
              </a:lnSpc>
              <a:buClr>
                <a:srgbClr val="404040"/>
              </a:buClr>
            </a:pPr>
            <a:r>
              <a:rPr lang="en-US" sz="2400" dirty="0">
                <a:solidFill>
                  <a:srgbClr val="404040"/>
                </a:solidFill>
              </a:rPr>
              <a:t>Detailed usage statistical reports</a:t>
            </a:r>
          </a:p>
          <a:p>
            <a:pPr>
              <a:lnSpc>
                <a:spcPct val="100000"/>
              </a:lnSpc>
              <a:buClr>
                <a:srgbClr val="404040"/>
              </a:buClr>
            </a:pPr>
            <a:r>
              <a:rPr lang="en-US" sz="2400" dirty="0">
                <a:solidFill>
                  <a:srgbClr val="404040"/>
                </a:solidFill>
              </a:rPr>
              <a:t>Forms part of the most comprehensive collection of African journals available in the world</a:t>
            </a:r>
          </a:p>
          <a:p>
            <a:pPr>
              <a:lnSpc>
                <a:spcPct val="100000"/>
              </a:lnSpc>
              <a:buClr>
                <a:srgbClr val="404040"/>
              </a:buClr>
            </a:pPr>
            <a:r>
              <a:rPr lang="en-US" sz="2400" dirty="0">
                <a:solidFill>
                  <a:srgbClr val="404040"/>
                </a:solidFill>
              </a:rPr>
              <a:t>Platform with enhanced user experience continuous improvements</a:t>
            </a:r>
          </a:p>
        </p:txBody>
      </p:sp>
      <p:sp>
        <p:nvSpPr>
          <p:cNvPr id="4" name="Rectangle 3">
            <a:extLst>
              <a:ext uri="{FF2B5EF4-FFF2-40B4-BE49-F238E27FC236}">
                <a16:creationId xmlns:a16="http://schemas.microsoft.com/office/drawing/2014/main" id="{97B5807E-FDA1-4D56-8FFA-E90001F85A98}"/>
              </a:ext>
            </a:extLst>
          </p:cNvPr>
          <p:cNvSpPr/>
          <p:nvPr/>
        </p:nvSpPr>
        <p:spPr>
          <a:xfrm>
            <a:off x="938463" y="6220326"/>
            <a:ext cx="1395663" cy="300790"/>
          </a:xfrm>
          <a:prstGeom prst="rect">
            <a:avLst/>
          </a:prstGeom>
          <a:solidFill>
            <a:srgbClr val="D8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5516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28650" y="558970"/>
            <a:ext cx="7886700" cy="11650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ZA" sz="3600" dirty="0">
                <a:solidFill>
                  <a:srgbClr val="404040"/>
                </a:solidFill>
              </a:rPr>
              <a:t>Benefits for OA publishers on </a:t>
            </a:r>
            <a:r>
              <a:rPr lang="en-ZA" sz="3600" b="1" dirty="0">
                <a:solidFill>
                  <a:srgbClr val="CC2027"/>
                </a:solidFill>
              </a:rPr>
              <a:t>www.journals.co.za </a:t>
            </a:r>
            <a:r>
              <a:rPr lang="en-ZA" sz="2400" b="1" dirty="0">
                <a:solidFill>
                  <a:srgbClr val="CC2027"/>
                </a:solidFill>
              </a:rPr>
              <a:t>(cont.)</a:t>
            </a:r>
            <a:endParaRPr lang="en-US" sz="3800" b="1" dirty="0">
              <a:solidFill>
                <a:srgbClr val="CC2027"/>
              </a:solidFill>
            </a:endParaRPr>
          </a:p>
        </p:txBody>
      </p:sp>
      <p:sp>
        <p:nvSpPr>
          <p:cNvPr id="3" name="Content Placeholder 2"/>
          <p:cNvSpPr txBox="1">
            <a:spLocks/>
          </p:cNvSpPr>
          <p:nvPr/>
        </p:nvSpPr>
        <p:spPr>
          <a:xfrm>
            <a:off x="628650" y="2283029"/>
            <a:ext cx="7886700" cy="33106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2200"/>
              </a:spcBef>
              <a:buNone/>
            </a:pPr>
            <a:r>
              <a:rPr lang="en-US" sz="2400" b="1" dirty="0">
                <a:solidFill>
                  <a:srgbClr val="404040"/>
                </a:solidFill>
              </a:rPr>
              <a:t>COMING SOON: </a:t>
            </a:r>
          </a:p>
          <a:p>
            <a:pPr marL="0" indent="0" algn="ctr">
              <a:spcBef>
                <a:spcPts val="2200"/>
              </a:spcBef>
              <a:buNone/>
            </a:pPr>
            <a:r>
              <a:rPr lang="en-US" sz="2400" dirty="0">
                <a:solidFill>
                  <a:srgbClr val="404040"/>
                </a:solidFill>
              </a:rPr>
              <a:t>Online publishing system for Publishers which will also include an Article Processing Charge workflow for Open Access Publishers. </a:t>
            </a:r>
          </a:p>
        </p:txBody>
      </p:sp>
      <p:sp>
        <p:nvSpPr>
          <p:cNvPr id="5" name="Rectangle 4">
            <a:extLst>
              <a:ext uri="{FF2B5EF4-FFF2-40B4-BE49-F238E27FC236}">
                <a16:creationId xmlns:a16="http://schemas.microsoft.com/office/drawing/2014/main" id="{DA800D27-4E24-40B4-B2CC-DC7AFE0DFB85}"/>
              </a:ext>
            </a:extLst>
          </p:cNvPr>
          <p:cNvSpPr/>
          <p:nvPr/>
        </p:nvSpPr>
        <p:spPr>
          <a:xfrm>
            <a:off x="938463" y="6220326"/>
            <a:ext cx="1395663" cy="300790"/>
          </a:xfrm>
          <a:prstGeom prst="rect">
            <a:avLst/>
          </a:prstGeom>
          <a:solidFill>
            <a:srgbClr val="D8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0322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B48E7-0E22-49B6-9981-FD7083D94BAE}"/>
              </a:ext>
            </a:extLst>
          </p:cNvPr>
          <p:cNvSpPr>
            <a:spLocks noGrp="1"/>
          </p:cNvSpPr>
          <p:nvPr>
            <p:ph type="title"/>
          </p:nvPr>
        </p:nvSpPr>
        <p:spPr>
          <a:xfrm>
            <a:off x="682711" y="539193"/>
            <a:ext cx="4178047" cy="1400818"/>
          </a:xfrm>
        </p:spPr>
        <p:txBody>
          <a:bodyPr>
            <a:noAutofit/>
          </a:bodyPr>
          <a:lstStyle/>
          <a:p>
            <a:pPr algn="l"/>
            <a:r>
              <a:rPr lang="en-US" sz="3800" b="1" dirty="0">
                <a:solidFill>
                  <a:srgbClr val="404040"/>
                </a:solidFill>
              </a:rPr>
              <a:t>Predatory </a:t>
            </a:r>
            <a:r>
              <a:rPr lang="en-US" sz="3800" b="1" dirty="0">
                <a:solidFill>
                  <a:srgbClr val="CC2027"/>
                </a:solidFill>
              </a:rPr>
              <a:t>Journals</a:t>
            </a:r>
          </a:p>
        </p:txBody>
      </p:sp>
    </p:spTree>
    <p:extLst>
      <p:ext uri="{BB962C8B-B14F-4D97-AF65-F5344CB8AC3E}">
        <p14:creationId xmlns:p14="http://schemas.microsoft.com/office/powerpoint/2010/main" val="20757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28650" y="558970"/>
            <a:ext cx="7886700" cy="11650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dirty="0">
                <a:solidFill>
                  <a:srgbClr val="404040"/>
                </a:solidFill>
              </a:rPr>
              <a:t>Predatory </a:t>
            </a:r>
            <a:r>
              <a:rPr lang="en-US" sz="4000" dirty="0">
                <a:solidFill>
                  <a:srgbClr val="CC2027"/>
                </a:solidFill>
              </a:rPr>
              <a:t>Journals</a:t>
            </a:r>
          </a:p>
        </p:txBody>
      </p:sp>
      <p:sp>
        <p:nvSpPr>
          <p:cNvPr id="3" name="Content Placeholder 2"/>
          <p:cNvSpPr txBox="1">
            <a:spLocks/>
          </p:cNvSpPr>
          <p:nvPr/>
        </p:nvSpPr>
        <p:spPr>
          <a:xfrm>
            <a:off x="628650" y="1724059"/>
            <a:ext cx="7886700" cy="38695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404040"/>
                </a:solidFill>
              </a:rPr>
              <a:t>Open Access journals that exist for the sole purpose of proﬁt</a:t>
            </a:r>
          </a:p>
          <a:p>
            <a:r>
              <a:rPr lang="en-US" sz="2400" dirty="0">
                <a:solidFill>
                  <a:srgbClr val="404040"/>
                </a:solidFill>
              </a:rPr>
              <a:t>Generating proﬁts by charging (excessive) author fees, also known as article processing charges (APCs).</a:t>
            </a:r>
          </a:p>
          <a:p>
            <a:r>
              <a:rPr lang="en-US" sz="2400" dirty="0">
                <a:solidFill>
                  <a:srgbClr val="404040"/>
                </a:solidFill>
              </a:rPr>
              <a:t>Solicit manuscripts by spamming researchers (especially Yahoo and Gmail accounts)</a:t>
            </a:r>
          </a:p>
          <a:p>
            <a:pPr marL="0" indent="0">
              <a:buNone/>
            </a:pPr>
            <a:endParaRPr lang="en-US" altLang="en-US" sz="2400" dirty="0">
              <a:solidFill>
                <a:srgbClr val="404040"/>
              </a:solidFill>
            </a:endParaRPr>
          </a:p>
          <a:p>
            <a:pPr>
              <a:spcBef>
                <a:spcPts val="2200"/>
              </a:spcBef>
            </a:pPr>
            <a:endParaRPr lang="en-US" sz="2400" dirty="0">
              <a:solidFill>
                <a:srgbClr val="404040"/>
              </a:solidFill>
            </a:endParaRPr>
          </a:p>
        </p:txBody>
      </p:sp>
      <p:sp>
        <p:nvSpPr>
          <p:cNvPr id="5" name="Rectangle 4">
            <a:extLst>
              <a:ext uri="{FF2B5EF4-FFF2-40B4-BE49-F238E27FC236}">
                <a16:creationId xmlns:a16="http://schemas.microsoft.com/office/drawing/2014/main" id="{347E22BE-284D-4E95-9CE0-4EC93FB85D5B}"/>
              </a:ext>
            </a:extLst>
          </p:cNvPr>
          <p:cNvSpPr/>
          <p:nvPr/>
        </p:nvSpPr>
        <p:spPr>
          <a:xfrm>
            <a:off x="977832" y="6299030"/>
            <a:ext cx="2375970" cy="338554"/>
          </a:xfrm>
          <a:prstGeom prst="rect">
            <a:avLst/>
          </a:prstGeom>
        </p:spPr>
        <p:txBody>
          <a:bodyPr wrap="none">
            <a:spAutoFit/>
          </a:bodyPr>
          <a:lstStyle/>
          <a:p>
            <a:pPr algn="r"/>
            <a:r>
              <a:rPr lang="en-ZA" sz="1600" i="1" dirty="0">
                <a:solidFill>
                  <a:srgbClr val="404040"/>
                </a:solidFill>
                <a:latin typeface="Arial" panose="020B0604020202020204" pitchFamily="34" charset="0"/>
                <a:cs typeface="Arial" panose="020B0604020202020204" pitchFamily="34" charset="0"/>
              </a:rPr>
              <a:t>Prof Mouton, June 2018</a:t>
            </a:r>
          </a:p>
        </p:txBody>
      </p:sp>
    </p:spTree>
    <p:extLst>
      <p:ext uri="{BB962C8B-B14F-4D97-AF65-F5344CB8AC3E}">
        <p14:creationId xmlns:p14="http://schemas.microsoft.com/office/powerpoint/2010/main" val="2365124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28650" y="558970"/>
            <a:ext cx="7886700" cy="11650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dirty="0">
                <a:solidFill>
                  <a:srgbClr val="404040"/>
                </a:solidFill>
              </a:rPr>
              <a:t>Scholarly Publishing </a:t>
            </a:r>
          </a:p>
          <a:p>
            <a:r>
              <a:rPr lang="en-US" sz="4000" dirty="0">
                <a:solidFill>
                  <a:srgbClr val="404040"/>
                </a:solidFill>
              </a:rPr>
              <a:t>Landscape of </a:t>
            </a:r>
            <a:r>
              <a:rPr lang="en-US" sz="3800" dirty="0">
                <a:solidFill>
                  <a:srgbClr val="CC2027"/>
                </a:solidFill>
              </a:rPr>
              <a:t>South Africa</a:t>
            </a:r>
          </a:p>
        </p:txBody>
      </p:sp>
      <p:sp>
        <p:nvSpPr>
          <p:cNvPr id="3" name="Content Placeholder 2"/>
          <p:cNvSpPr txBox="1">
            <a:spLocks/>
          </p:cNvSpPr>
          <p:nvPr/>
        </p:nvSpPr>
        <p:spPr>
          <a:xfrm>
            <a:off x="628650" y="1925053"/>
            <a:ext cx="7886700" cy="36685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404040"/>
                </a:solidFill>
              </a:rPr>
              <a:t>Centre for Research on Evaluation, Science and Technology (CREST) – March 2015</a:t>
            </a:r>
          </a:p>
          <a:p>
            <a:r>
              <a:rPr lang="en-ZA" sz="2400" dirty="0">
                <a:solidFill>
                  <a:srgbClr val="404040"/>
                </a:solidFill>
              </a:rPr>
              <a:t>Comprehensive analysis of the state of journal and book publishing in South Africa</a:t>
            </a:r>
          </a:p>
          <a:p>
            <a:r>
              <a:rPr lang="en-ZA" sz="2400" dirty="0">
                <a:solidFill>
                  <a:srgbClr val="404040"/>
                </a:solidFill>
              </a:rPr>
              <a:t>To investigate how the revision in the funding framework of 2005 had impacted on journal, book and conference proceeding outputs in the country. </a:t>
            </a:r>
          </a:p>
          <a:p>
            <a:pPr marL="0" indent="0">
              <a:buNone/>
            </a:pPr>
            <a:endParaRPr lang="en-US" altLang="en-US" sz="2400" dirty="0">
              <a:solidFill>
                <a:srgbClr val="404040"/>
              </a:solidFill>
            </a:endParaRPr>
          </a:p>
          <a:p>
            <a:pPr>
              <a:spcBef>
                <a:spcPts val="2200"/>
              </a:spcBef>
            </a:pPr>
            <a:endParaRPr lang="en-US" sz="2400" dirty="0">
              <a:solidFill>
                <a:srgbClr val="404040"/>
              </a:solidFill>
            </a:endParaRPr>
          </a:p>
        </p:txBody>
      </p:sp>
      <p:sp>
        <p:nvSpPr>
          <p:cNvPr id="6" name="Rectangle 5">
            <a:extLst>
              <a:ext uri="{FF2B5EF4-FFF2-40B4-BE49-F238E27FC236}">
                <a16:creationId xmlns:a16="http://schemas.microsoft.com/office/drawing/2014/main" id="{5D4CBABB-DB52-45CB-A25F-173D6F26789B}"/>
              </a:ext>
            </a:extLst>
          </p:cNvPr>
          <p:cNvSpPr/>
          <p:nvPr/>
        </p:nvSpPr>
        <p:spPr>
          <a:xfrm>
            <a:off x="977832" y="6299030"/>
            <a:ext cx="2375970" cy="338554"/>
          </a:xfrm>
          <a:prstGeom prst="rect">
            <a:avLst/>
          </a:prstGeom>
        </p:spPr>
        <p:txBody>
          <a:bodyPr wrap="none">
            <a:spAutoFit/>
          </a:bodyPr>
          <a:lstStyle/>
          <a:p>
            <a:pPr algn="r"/>
            <a:r>
              <a:rPr lang="en-ZA" sz="1600" i="1" dirty="0">
                <a:solidFill>
                  <a:srgbClr val="404040"/>
                </a:solidFill>
                <a:latin typeface="Arial" panose="020B0604020202020204" pitchFamily="34" charset="0"/>
                <a:cs typeface="Arial" panose="020B0604020202020204" pitchFamily="34" charset="0"/>
              </a:rPr>
              <a:t>Prof Mouton, June 2018</a:t>
            </a:r>
          </a:p>
        </p:txBody>
      </p:sp>
    </p:spTree>
    <p:extLst>
      <p:ext uri="{BB962C8B-B14F-4D97-AF65-F5344CB8AC3E}">
        <p14:creationId xmlns:p14="http://schemas.microsoft.com/office/powerpoint/2010/main" val="133866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28650" y="558970"/>
            <a:ext cx="7886700" cy="11650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dirty="0"/>
              <a:t>Focus and </a:t>
            </a:r>
            <a:r>
              <a:rPr lang="en-US" sz="4000" dirty="0">
                <a:solidFill>
                  <a:srgbClr val="CC2027"/>
                </a:solidFill>
              </a:rPr>
              <a:t>Outcomes</a:t>
            </a:r>
          </a:p>
        </p:txBody>
      </p:sp>
      <p:sp>
        <p:nvSpPr>
          <p:cNvPr id="3" name="Content Placeholder 2"/>
          <p:cNvSpPr txBox="1">
            <a:spLocks/>
          </p:cNvSpPr>
          <p:nvPr/>
        </p:nvSpPr>
        <p:spPr>
          <a:xfrm>
            <a:off x="628650" y="1724059"/>
            <a:ext cx="7886700" cy="38695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sz="2400" dirty="0"/>
              <a:t>A (somewhat implicit) focus of this study  - address issues around quality and ethics of scholarly publishing in SA rather than merely of volume and output.</a:t>
            </a:r>
          </a:p>
          <a:p>
            <a:r>
              <a:rPr lang="en-ZA" sz="2400" dirty="0"/>
              <a:t>One of the (unintended) outcomes of the study was the discovery that predatory (and other forms of unethical practices in SA scholarly publishing ) have become quite pervasive</a:t>
            </a:r>
            <a:endParaRPr lang="en-US" sz="2400" dirty="0"/>
          </a:p>
          <a:p>
            <a:pPr marL="0" indent="0">
              <a:buNone/>
            </a:pPr>
            <a:endParaRPr lang="en-US" altLang="en-US" sz="2400" dirty="0">
              <a:solidFill>
                <a:srgbClr val="404040"/>
              </a:solidFill>
            </a:endParaRPr>
          </a:p>
          <a:p>
            <a:pPr>
              <a:spcBef>
                <a:spcPts val="2200"/>
              </a:spcBef>
            </a:pPr>
            <a:endParaRPr lang="en-US" sz="2400" dirty="0">
              <a:solidFill>
                <a:srgbClr val="404040"/>
              </a:solidFill>
            </a:endParaRPr>
          </a:p>
        </p:txBody>
      </p:sp>
      <p:sp>
        <p:nvSpPr>
          <p:cNvPr id="6" name="Rectangle 5">
            <a:extLst>
              <a:ext uri="{FF2B5EF4-FFF2-40B4-BE49-F238E27FC236}">
                <a16:creationId xmlns:a16="http://schemas.microsoft.com/office/drawing/2014/main" id="{D3AB3517-02C0-4525-8E7F-7270FE1B882A}"/>
              </a:ext>
            </a:extLst>
          </p:cNvPr>
          <p:cNvSpPr/>
          <p:nvPr/>
        </p:nvSpPr>
        <p:spPr>
          <a:xfrm>
            <a:off x="977832" y="6299030"/>
            <a:ext cx="2375970" cy="338554"/>
          </a:xfrm>
          <a:prstGeom prst="rect">
            <a:avLst/>
          </a:prstGeom>
        </p:spPr>
        <p:txBody>
          <a:bodyPr wrap="none">
            <a:spAutoFit/>
          </a:bodyPr>
          <a:lstStyle/>
          <a:p>
            <a:pPr algn="r"/>
            <a:r>
              <a:rPr lang="en-ZA" sz="1600" i="1" dirty="0">
                <a:solidFill>
                  <a:srgbClr val="404040"/>
                </a:solidFill>
                <a:latin typeface="Arial" panose="020B0604020202020204" pitchFamily="34" charset="0"/>
                <a:cs typeface="Arial" panose="020B0604020202020204" pitchFamily="34" charset="0"/>
              </a:rPr>
              <a:t>Prof Mouton, June 2018</a:t>
            </a:r>
          </a:p>
        </p:txBody>
      </p:sp>
    </p:spTree>
    <p:extLst>
      <p:ext uri="{BB962C8B-B14F-4D97-AF65-F5344CB8AC3E}">
        <p14:creationId xmlns:p14="http://schemas.microsoft.com/office/powerpoint/2010/main" val="3576008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945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04418-152A-412D-A0F5-99277DF24FC9}"/>
              </a:ext>
            </a:extLst>
          </p:cNvPr>
          <p:cNvSpPr>
            <a:spLocks noGrp="1"/>
          </p:cNvSpPr>
          <p:nvPr>
            <p:ph type="title"/>
          </p:nvPr>
        </p:nvSpPr>
        <p:spPr/>
        <p:txBody>
          <a:bodyPr>
            <a:normAutofit fontScale="90000"/>
          </a:bodyPr>
          <a:lstStyle/>
          <a:p>
            <a:r>
              <a:rPr lang="en-ZA" sz="4000" dirty="0">
                <a:solidFill>
                  <a:srgbClr val="404040"/>
                </a:solidFill>
              </a:rPr>
              <a:t>New websites/tools to identify predatory journals</a:t>
            </a:r>
            <a:endParaRPr lang="en-ZA" dirty="0">
              <a:solidFill>
                <a:srgbClr val="404040"/>
              </a:solidFill>
            </a:endParaRPr>
          </a:p>
        </p:txBody>
      </p:sp>
      <p:sp>
        <p:nvSpPr>
          <p:cNvPr id="3" name="Content Placeholder 2">
            <a:extLst>
              <a:ext uri="{FF2B5EF4-FFF2-40B4-BE49-F238E27FC236}">
                <a16:creationId xmlns:a16="http://schemas.microsoft.com/office/drawing/2014/main" id="{5DF17156-5FF6-4F81-91E5-9435AF9854D6}"/>
              </a:ext>
            </a:extLst>
          </p:cNvPr>
          <p:cNvSpPr>
            <a:spLocks noGrp="1"/>
          </p:cNvSpPr>
          <p:nvPr>
            <p:ph idx="1"/>
          </p:nvPr>
        </p:nvSpPr>
        <p:spPr/>
        <p:txBody>
          <a:bodyPr/>
          <a:lstStyle/>
          <a:p>
            <a:pPr>
              <a:buClr>
                <a:srgbClr val="404040"/>
              </a:buClr>
            </a:pPr>
            <a:r>
              <a:rPr lang="en-ZA" dirty="0">
                <a:solidFill>
                  <a:srgbClr val="404040"/>
                </a:solidFill>
              </a:rPr>
              <a:t>Stop predatory (</a:t>
            </a:r>
            <a:r>
              <a:rPr lang="en-ZA" dirty="0">
                <a:solidFill>
                  <a:srgbClr val="404040"/>
                </a:solidFill>
                <a:hlinkClick r:id="rId2"/>
              </a:rPr>
              <a:t>https://predatoryjournals.com/</a:t>
            </a:r>
            <a:r>
              <a:rPr lang="en-ZA" dirty="0">
                <a:solidFill>
                  <a:srgbClr val="404040"/>
                </a:solidFill>
              </a:rPr>
              <a:t>)</a:t>
            </a:r>
          </a:p>
          <a:p>
            <a:pPr>
              <a:buClr>
                <a:srgbClr val="404040"/>
              </a:buClr>
            </a:pPr>
            <a:r>
              <a:rPr lang="en-ZA" dirty="0" err="1">
                <a:solidFill>
                  <a:srgbClr val="404040"/>
                </a:solidFill>
              </a:rPr>
              <a:t>Cabell</a:t>
            </a:r>
            <a:r>
              <a:rPr lang="en-ZA" dirty="0">
                <a:solidFill>
                  <a:srgbClr val="404040"/>
                </a:solidFill>
              </a:rPr>
              <a:t>  (</a:t>
            </a:r>
            <a:r>
              <a:rPr lang="en-ZA" dirty="0">
                <a:solidFill>
                  <a:srgbClr val="404040"/>
                </a:solidFill>
                <a:hlinkClick r:id="rId3"/>
              </a:rPr>
              <a:t>https://cabells.com/about-blacklist</a:t>
            </a:r>
            <a:r>
              <a:rPr lang="en-ZA" dirty="0">
                <a:solidFill>
                  <a:srgbClr val="404040"/>
                </a:solidFill>
              </a:rPr>
              <a:t>)</a:t>
            </a:r>
          </a:p>
          <a:p>
            <a:pPr>
              <a:buClr>
                <a:srgbClr val="404040"/>
              </a:buClr>
            </a:pPr>
            <a:r>
              <a:rPr lang="en-ZA" dirty="0">
                <a:solidFill>
                  <a:srgbClr val="404040"/>
                </a:solidFill>
              </a:rPr>
              <a:t>Predator vs </a:t>
            </a:r>
            <a:r>
              <a:rPr lang="en-ZA" dirty="0" err="1">
                <a:solidFill>
                  <a:srgbClr val="404040"/>
                </a:solidFill>
              </a:rPr>
              <a:t>Academator</a:t>
            </a:r>
            <a:r>
              <a:rPr lang="en-ZA" dirty="0">
                <a:solidFill>
                  <a:srgbClr val="404040"/>
                </a:solidFill>
              </a:rPr>
              <a:t>: </a:t>
            </a:r>
            <a:r>
              <a:rPr lang="en-ZA" dirty="0">
                <a:solidFill>
                  <a:srgbClr val="404040"/>
                </a:solidFill>
                <a:hlinkClick r:id="rId4"/>
              </a:rPr>
              <a:t>https://predatorvsacademator.wordpress.com/2017/01/18/alleged-misleading-metrics/</a:t>
            </a:r>
            <a:endParaRPr lang="en-ZA" dirty="0">
              <a:solidFill>
                <a:srgbClr val="404040"/>
              </a:solidFill>
            </a:endParaRPr>
          </a:p>
          <a:p>
            <a:pPr>
              <a:buClr>
                <a:srgbClr val="404040"/>
              </a:buClr>
            </a:pPr>
            <a:r>
              <a:rPr lang="en-ZA" dirty="0">
                <a:solidFill>
                  <a:srgbClr val="404040"/>
                </a:solidFill>
              </a:rPr>
              <a:t>Consult the Directory of Open Access Journals (</a:t>
            </a:r>
            <a:r>
              <a:rPr lang="en-ZA" dirty="0">
                <a:solidFill>
                  <a:srgbClr val="404040"/>
                </a:solidFill>
                <a:hlinkClick r:id="rId5"/>
              </a:rPr>
              <a:t>https://doaj.org/</a:t>
            </a:r>
            <a:r>
              <a:rPr lang="en-ZA" dirty="0">
                <a:solidFill>
                  <a:srgbClr val="404040"/>
                </a:solidFill>
              </a:rPr>
              <a:t>)</a:t>
            </a:r>
          </a:p>
          <a:p>
            <a:pPr>
              <a:buClr>
                <a:srgbClr val="404040"/>
              </a:buClr>
            </a:pPr>
            <a:r>
              <a:rPr lang="en-ZA" dirty="0">
                <a:solidFill>
                  <a:srgbClr val="404040"/>
                </a:solidFill>
              </a:rPr>
              <a:t>New websites that list “fake” journals: (</a:t>
            </a:r>
            <a:r>
              <a:rPr lang="en-ZA" dirty="0">
                <a:solidFill>
                  <a:srgbClr val="404040"/>
                </a:solidFill>
                <a:hlinkClick r:id="rId6"/>
              </a:rPr>
              <a:t>https://fakejournalss.wordpress.com/list-of-fake-computer-science-journals/</a:t>
            </a:r>
            <a:r>
              <a:rPr lang="en-ZA" dirty="0">
                <a:solidFill>
                  <a:srgbClr val="404040"/>
                </a:solidFill>
              </a:rPr>
              <a:t>)</a:t>
            </a:r>
          </a:p>
          <a:p>
            <a:pPr>
              <a:buClr>
                <a:srgbClr val="404040"/>
              </a:buClr>
            </a:pPr>
            <a:endParaRPr lang="en-ZA" dirty="0">
              <a:solidFill>
                <a:srgbClr val="404040"/>
              </a:solidFill>
            </a:endParaRPr>
          </a:p>
        </p:txBody>
      </p:sp>
      <p:sp>
        <p:nvSpPr>
          <p:cNvPr id="6" name="Rectangle 5">
            <a:extLst>
              <a:ext uri="{FF2B5EF4-FFF2-40B4-BE49-F238E27FC236}">
                <a16:creationId xmlns:a16="http://schemas.microsoft.com/office/drawing/2014/main" id="{53ED9584-8BD5-455C-8681-2F5D3D1EBC35}"/>
              </a:ext>
            </a:extLst>
          </p:cNvPr>
          <p:cNvSpPr/>
          <p:nvPr/>
        </p:nvSpPr>
        <p:spPr>
          <a:xfrm>
            <a:off x="938463" y="6220326"/>
            <a:ext cx="1395663" cy="300790"/>
          </a:xfrm>
          <a:prstGeom prst="rect">
            <a:avLst/>
          </a:prstGeom>
          <a:solidFill>
            <a:srgbClr val="D8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6A6DA0B-A56C-4C3A-80A9-5FB2767DECEC}"/>
              </a:ext>
            </a:extLst>
          </p:cNvPr>
          <p:cNvSpPr/>
          <p:nvPr/>
        </p:nvSpPr>
        <p:spPr>
          <a:xfrm>
            <a:off x="977832" y="6299030"/>
            <a:ext cx="2375970" cy="338554"/>
          </a:xfrm>
          <a:prstGeom prst="rect">
            <a:avLst/>
          </a:prstGeom>
          <a:noFill/>
        </p:spPr>
        <p:txBody>
          <a:bodyPr wrap="none">
            <a:spAutoFit/>
          </a:bodyPr>
          <a:lstStyle/>
          <a:p>
            <a:pPr algn="r"/>
            <a:r>
              <a:rPr lang="en-ZA" sz="1600" i="1" dirty="0">
                <a:solidFill>
                  <a:srgbClr val="404040"/>
                </a:solidFill>
                <a:latin typeface="Arial" panose="020B0604020202020204" pitchFamily="34" charset="0"/>
                <a:cs typeface="Arial" panose="020B0604020202020204" pitchFamily="34" charset="0"/>
              </a:rPr>
              <a:t>Prof Mouton, June 2018</a:t>
            </a:r>
          </a:p>
        </p:txBody>
      </p:sp>
    </p:spTree>
    <p:extLst>
      <p:ext uri="{BB962C8B-B14F-4D97-AF65-F5344CB8AC3E}">
        <p14:creationId xmlns:p14="http://schemas.microsoft.com/office/powerpoint/2010/main" val="1020883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2B6C9-144A-4025-910F-2487A4670EB6}"/>
              </a:ext>
            </a:extLst>
          </p:cNvPr>
          <p:cNvSpPr>
            <a:spLocks noGrp="1"/>
          </p:cNvSpPr>
          <p:nvPr>
            <p:ph type="title"/>
          </p:nvPr>
        </p:nvSpPr>
        <p:spPr/>
        <p:txBody>
          <a:bodyPr>
            <a:normAutofit fontScale="90000"/>
          </a:bodyPr>
          <a:lstStyle/>
          <a:p>
            <a:r>
              <a:rPr lang="en-ZA" sz="4000" dirty="0">
                <a:solidFill>
                  <a:srgbClr val="404040"/>
                </a:solidFill>
              </a:rPr>
              <a:t>The extent of unethical </a:t>
            </a:r>
            <a:br>
              <a:rPr lang="en-ZA" sz="4000" dirty="0">
                <a:solidFill>
                  <a:srgbClr val="404040"/>
                </a:solidFill>
              </a:rPr>
            </a:br>
            <a:r>
              <a:rPr lang="en-ZA" sz="4000" dirty="0">
                <a:solidFill>
                  <a:srgbClr val="CC2027"/>
                </a:solidFill>
              </a:rPr>
              <a:t>practices</a:t>
            </a:r>
            <a:endParaRPr lang="en-ZA" dirty="0"/>
          </a:p>
        </p:txBody>
      </p:sp>
      <p:sp>
        <p:nvSpPr>
          <p:cNvPr id="3" name="Content Placeholder 2">
            <a:extLst>
              <a:ext uri="{FF2B5EF4-FFF2-40B4-BE49-F238E27FC236}">
                <a16:creationId xmlns:a16="http://schemas.microsoft.com/office/drawing/2014/main" id="{EDB1200F-06E7-45C5-A862-DD456A31A662}"/>
              </a:ext>
            </a:extLst>
          </p:cNvPr>
          <p:cNvSpPr>
            <a:spLocks noGrp="1"/>
          </p:cNvSpPr>
          <p:nvPr>
            <p:ph idx="1"/>
          </p:nvPr>
        </p:nvSpPr>
        <p:spPr/>
        <p:txBody>
          <a:bodyPr/>
          <a:lstStyle/>
          <a:p>
            <a:pPr>
              <a:buClr>
                <a:srgbClr val="404040"/>
              </a:buClr>
            </a:pPr>
            <a:r>
              <a:rPr lang="en-ZA" dirty="0">
                <a:solidFill>
                  <a:srgbClr val="404040"/>
                </a:solidFill>
              </a:rPr>
              <a:t>Increasingly unethical and fraudulent behaviour in science</a:t>
            </a:r>
          </a:p>
          <a:p>
            <a:pPr>
              <a:buClr>
                <a:srgbClr val="404040"/>
              </a:buClr>
            </a:pPr>
            <a:r>
              <a:rPr lang="en-ZA" dirty="0">
                <a:solidFill>
                  <a:srgbClr val="404040"/>
                </a:solidFill>
              </a:rPr>
              <a:t>Increases in plagiarism (correlates in retractions), different forms of misconduct (ghost authorship, fake peer review, unethical reporting of scientific results) etc.</a:t>
            </a:r>
          </a:p>
          <a:p>
            <a:pPr>
              <a:buClr>
                <a:srgbClr val="404040"/>
              </a:buClr>
            </a:pPr>
            <a:endParaRPr lang="en-ZA" dirty="0">
              <a:solidFill>
                <a:srgbClr val="404040"/>
              </a:solidFill>
            </a:endParaRPr>
          </a:p>
        </p:txBody>
      </p:sp>
      <p:sp>
        <p:nvSpPr>
          <p:cNvPr id="4" name="Rectangle 3">
            <a:extLst>
              <a:ext uri="{FF2B5EF4-FFF2-40B4-BE49-F238E27FC236}">
                <a16:creationId xmlns:a16="http://schemas.microsoft.com/office/drawing/2014/main" id="{6356A998-AE51-4846-99E2-110A6344E81F}"/>
              </a:ext>
            </a:extLst>
          </p:cNvPr>
          <p:cNvSpPr/>
          <p:nvPr/>
        </p:nvSpPr>
        <p:spPr>
          <a:xfrm>
            <a:off x="938463" y="6220326"/>
            <a:ext cx="1395663" cy="300790"/>
          </a:xfrm>
          <a:prstGeom prst="rect">
            <a:avLst/>
          </a:prstGeom>
          <a:solidFill>
            <a:srgbClr val="D8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1785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89D2B-6DF4-44E5-A912-E2D77F13E5D6}"/>
              </a:ext>
            </a:extLst>
          </p:cNvPr>
          <p:cNvSpPr>
            <a:spLocks noGrp="1"/>
          </p:cNvSpPr>
          <p:nvPr>
            <p:ph type="title"/>
          </p:nvPr>
        </p:nvSpPr>
        <p:spPr/>
        <p:txBody>
          <a:bodyPr/>
          <a:lstStyle/>
          <a:p>
            <a:r>
              <a:rPr lang="en-US" sz="4000" dirty="0">
                <a:solidFill>
                  <a:srgbClr val="404040"/>
                </a:solidFill>
              </a:rPr>
              <a:t>Unethical </a:t>
            </a:r>
            <a:r>
              <a:rPr lang="en-US" sz="4000" dirty="0">
                <a:solidFill>
                  <a:srgbClr val="CC2027"/>
                </a:solidFill>
              </a:rPr>
              <a:t>examples</a:t>
            </a:r>
            <a:endParaRPr lang="en-ZA" dirty="0"/>
          </a:p>
        </p:txBody>
      </p:sp>
      <p:pic>
        <p:nvPicPr>
          <p:cNvPr id="4" name="Content Placeholder 3">
            <a:extLst>
              <a:ext uri="{FF2B5EF4-FFF2-40B4-BE49-F238E27FC236}">
                <a16:creationId xmlns:a16="http://schemas.microsoft.com/office/drawing/2014/main" id="{3B4B0CBB-FD93-4797-B819-A28054A7E7A6}"/>
              </a:ext>
            </a:extLst>
          </p:cNvPr>
          <p:cNvPicPr>
            <a:picLocks noGrp="1" noChangeAspect="1"/>
          </p:cNvPicPr>
          <p:nvPr>
            <p:ph idx="1"/>
          </p:nvPr>
        </p:nvPicPr>
        <p:blipFill>
          <a:blip r:embed="rId2"/>
          <a:stretch>
            <a:fillRect/>
          </a:stretch>
        </p:blipFill>
        <p:spPr>
          <a:xfrm>
            <a:off x="418652" y="1676599"/>
            <a:ext cx="8306693" cy="3457343"/>
          </a:xfrm>
          <a:prstGeom prst="rect">
            <a:avLst/>
          </a:prstGeom>
        </p:spPr>
      </p:pic>
      <p:sp>
        <p:nvSpPr>
          <p:cNvPr id="5" name="Rectangle 4">
            <a:extLst>
              <a:ext uri="{FF2B5EF4-FFF2-40B4-BE49-F238E27FC236}">
                <a16:creationId xmlns:a16="http://schemas.microsoft.com/office/drawing/2014/main" id="{0A73F9E2-26AA-46C1-8073-0FAA710F16D9}"/>
              </a:ext>
            </a:extLst>
          </p:cNvPr>
          <p:cNvSpPr/>
          <p:nvPr/>
        </p:nvSpPr>
        <p:spPr>
          <a:xfrm>
            <a:off x="628650" y="5181401"/>
            <a:ext cx="7574823" cy="523220"/>
          </a:xfrm>
          <a:prstGeom prst="rect">
            <a:avLst/>
          </a:prstGeom>
        </p:spPr>
        <p:txBody>
          <a:bodyPr wrap="square">
            <a:spAutoFit/>
          </a:bodyPr>
          <a:lstStyle/>
          <a:p>
            <a:r>
              <a:rPr lang="en-ZA" sz="1400" dirty="0"/>
              <a:t>Edwards and Roy (2017: </a:t>
            </a:r>
            <a:r>
              <a:rPr lang="en-US" sz="1400" i="1" dirty="0"/>
              <a:t>Academic Research in the 21st Century: Maintaining Scientiﬁc Integrity in a Climate of Perverse Incentives and Hyper competition) </a:t>
            </a:r>
            <a:endParaRPr lang="en-GB" sz="1400" dirty="0"/>
          </a:p>
        </p:txBody>
      </p:sp>
      <p:sp>
        <p:nvSpPr>
          <p:cNvPr id="8" name="Rectangle 7">
            <a:extLst>
              <a:ext uri="{FF2B5EF4-FFF2-40B4-BE49-F238E27FC236}">
                <a16:creationId xmlns:a16="http://schemas.microsoft.com/office/drawing/2014/main" id="{3D9088E8-D21D-495B-AB45-D99E359B3545}"/>
              </a:ext>
            </a:extLst>
          </p:cNvPr>
          <p:cNvSpPr/>
          <p:nvPr/>
        </p:nvSpPr>
        <p:spPr>
          <a:xfrm>
            <a:off x="938463" y="6220326"/>
            <a:ext cx="1395663" cy="300790"/>
          </a:xfrm>
          <a:prstGeom prst="rect">
            <a:avLst/>
          </a:prstGeom>
          <a:solidFill>
            <a:srgbClr val="D8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1C97EFF-032E-4101-BB9C-F471D7049223}"/>
              </a:ext>
            </a:extLst>
          </p:cNvPr>
          <p:cNvSpPr/>
          <p:nvPr/>
        </p:nvSpPr>
        <p:spPr>
          <a:xfrm>
            <a:off x="977832" y="6299030"/>
            <a:ext cx="2375970" cy="338554"/>
          </a:xfrm>
          <a:prstGeom prst="rect">
            <a:avLst/>
          </a:prstGeom>
          <a:noFill/>
        </p:spPr>
        <p:txBody>
          <a:bodyPr wrap="none">
            <a:spAutoFit/>
          </a:bodyPr>
          <a:lstStyle/>
          <a:p>
            <a:pPr algn="r"/>
            <a:r>
              <a:rPr lang="en-ZA" sz="1600" i="1" dirty="0">
                <a:solidFill>
                  <a:srgbClr val="404040"/>
                </a:solidFill>
                <a:latin typeface="Arial" panose="020B0604020202020204" pitchFamily="34" charset="0"/>
                <a:cs typeface="Arial" panose="020B0604020202020204" pitchFamily="34" charset="0"/>
              </a:rPr>
              <a:t>Prof Mouton, June 2018</a:t>
            </a:r>
          </a:p>
        </p:txBody>
      </p:sp>
    </p:spTree>
    <p:extLst>
      <p:ext uri="{BB962C8B-B14F-4D97-AF65-F5344CB8AC3E}">
        <p14:creationId xmlns:p14="http://schemas.microsoft.com/office/powerpoint/2010/main" val="95711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5EA49-A820-4092-942B-B72AEBE3DEEF}"/>
              </a:ext>
            </a:extLst>
          </p:cNvPr>
          <p:cNvSpPr>
            <a:spLocks noGrp="1"/>
          </p:cNvSpPr>
          <p:nvPr>
            <p:ph type="title"/>
          </p:nvPr>
        </p:nvSpPr>
        <p:spPr/>
        <p:txBody>
          <a:bodyPr/>
          <a:lstStyle/>
          <a:p>
            <a:r>
              <a:rPr lang="en-US" sz="4000" dirty="0">
                <a:solidFill>
                  <a:srgbClr val="404040"/>
                </a:solidFill>
              </a:rPr>
              <a:t>Unethical </a:t>
            </a:r>
            <a:r>
              <a:rPr lang="en-US" sz="4000" dirty="0">
                <a:solidFill>
                  <a:srgbClr val="CC2027"/>
                </a:solidFill>
              </a:rPr>
              <a:t>examples </a:t>
            </a:r>
            <a:r>
              <a:rPr lang="en-US" sz="2400" dirty="0">
                <a:solidFill>
                  <a:srgbClr val="CC2027"/>
                </a:solidFill>
              </a:rPr>
              <a:t>(cont.)</a:t>
            </a:r>
            <a:r>
              <a:rPr lang="en-GB" sz="4000" dirty="0">
                <a:solidFill>
                  <a:srgbClr val="CC2027"/>
                </a:solidFill>
              </a:rPr>
              <a:t/>
            </a:r>
            <a:br>
              <a:rPr lang="en-GB" sz="4000" dirty="0">
                <a:solidFill>
                  <a:srgbClr val="CC2027"/>
                </a:solidFill>
              </a:rPr>
            </a:br>
            <a:endParaRPr lang="en-ZA" dirty="0"/>
          </a:p>
        </p:txBody>
      </p:sp>
      <p:sp>
        <p:nvSpPr>
          <p:cNvPr id="3" name="Content Placeholder 2">
            <a:extLst>
              <a:ext uri="{FF2B5EF4-FFF2-40B4-BE49-F238E27FC236}">
                <a16:creationId xmlns:a16="http://schemas.microsoft.com/office/drawing/2014/main" id="{1F58BB75-6A2A-4FFB-8879-D19381BB498C}"/>
              </a:ext>
            </a:extLst>
          </p:cNvPr>
          <p:cNvSpPr>
            <a:spLocks noGrp="1"/>
          </p:cNvSpPr>
          <p:nvPr>
            <p:ph idx="1"/>
          </p:nvPr>
        </p:nvSpPr>
        <p:spPr/>
        <p:txBody>
          <a:bodyPr/>
          <a:lstStyle/>
          <a:p>
            <a:r>
              <a:rPr lang="en-US" dirty="0">
                <a:solidFill>
                  <a:srgbClr val="424143"/>
                </a:solidFill>
              </a:rPr>
              <a:t>Invitation as speaker to bogus conferences</a:t>
            </a:r>
          </a:p>
          <a:p>
            <a:r>
              <a:rPr lang="en-US" dirty="0">
                <a:solidFill>
                  <a:srgbClr val="424143"/>
                </a:solidFill>
              </a:rPr>
              <a:t>Special offer on papers</a:t>
            </a:r>
          </a:p>
          <a:p>
            <a:endParaRPr lang="en-ZA" dirty="0"/>
          </a:p>
        </p:txBody>
      </p:sp>
      <p:pic>
        <p:nvPicPr>
          <p:cNvPr id="4" name="Picture 3">
            <a:extLst>
              <a:ext uri="{FF2B5EF4-FFF2-40B4-BE49-F238E27FC236}">
                <a16:creationId xmlns:a16="http://schemas.microsoft.com/office/drawing/2014/main" id="{08B5DD88-039C-4880-9257-534B96D6CF89}"/>
              </a:ext>
            </a:extLst>
          </p:cNvPr>
          <p:cNvPicPr>
            <a:picLocks noChangeAspect="1"/>
          </p:cNvPicPr>
          <p:nvPr/>
        </p:nvPicPr>
        <p:blipFill>
          <a:blip r:embed="rId2"/>
          <a:stretch>
            <a:fillRect/>
          </a:stretch>
        </p:blipFill>
        <p:spPr>
          <a:xfrm>
            <a:off x="1895075" y="2646616"/>
            <a:ext cx="5353849" cy="2844025"/>
          </a:xfrm>
          <a:prstGeom prst="rect">
            <a:avLst/>
          </a:prstGeom>
        </p:spPr>
      </p:pic>
      <p:sp>
        <p:nvSpPr>
          <p:cNvPr id="6" name="Rectangle 5">
            <a:extLst>
              <a:ext uri="{FF2B5EF4-FFF2-40B4-BE49-F238E27FC236}">
                <a16:creationId xmlns:a16="http://schemas.microsoft.com/office/drawing/2014/main" id="{ADC6288E-7F29-4A6F-A990-7E1669240CF8}"/>
              </a:ext>
            </a:extLst>
          </p:cNvPr>
          <p:cNvSpPr/>
          <p:nvPr/>
        </p:nvSpPr>
        <p:spPr>
          <a:xfrm>
            <a:off x="938463" y="6220326"/>
            <a:ext cx="1395663" cy="300790"/>
          </a:xfrm>
          <a:prstGeom prst="rect">
            <a:avLst/>
          </a:prstGeom>
          <a:solidFill>
            <a:srgbClr val="D8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AEC24E-53B4-4288-B065-43466C60271F}"/>
              </a:ext>
            </a:extLst>
          </p:cNvPr>
          <p:cNvSpPr/>
          <p:nvPr/>
        </p:nvSpPr>
        <p:spPr>
          <a:xfrm>
            <a:off x="977832" y="6299030"/>
            <a:ext cx="2375970" cy="338554"/>
          </a:xfrm>
          <a:prstGeom prst="rect">
            <a:avLst/>
          </a:prstGeom>
          <a:noFill/>
        </p:spPr>
        <p:txBody>
          <a:bodyPr wrap="none">
            <a:spAutoFit/>
          </a:bodyPr>
          <a:lstStyle/>
          <a:p>
            <a:pPr algn="r"/>
            <a:r>
              <a:rPr lang="en-ZA" sz="1600" i="1" dirty="0">
                <a:solidFill>
                  <a:srgbClr val="404040"/>
                </a:solidFill>
                <a:latin typeface="Arial" panose="020B0604020202020204" pitchFamily="34" charset="0"/>
                <a:cs typeface="Arial" panose="020B0604020202020204" pitchFamily="34" charset="0"/>
              </a:rPr>
              <a:t>Prof Mouton, June 2018</a:t>
            </a:r>
          </a:p>
        </p:txBody>
      </p:sp>
    </p:spTree>
    <p:extLst>
      <p:ext uri="{BB962C8B-B14F-4D97-AF65-F5344CB8AC3E}">
        <p14:creationId xmlns:p14="http://schemas.microsoft.com/office/powerpoint/2010/main" val="137256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A2A4E-DDB2-4E8D-8A2A-BB1CF16836F6}"/>
              </a:ext>
            </a:extLst>
          </p:cNvPr>
          <p:cNvSpPr>
            <a:spLocks noGrp="1"/>
          </p:cNvSpPr>
          <p:nvPr>
            <p:ph type="title"/>
          </p:nvPr>
        </p:nvSpPr>
        <p:spPr/>
        <p:txBody>
          <a:bodyPr/>
          <a:lstStyle/>
          <a:p>
            <a:r>
              <a:rPr lang="en-ZA" dirty="0">
                <a:solidFill>
                  <a:srgbClr val="404040"/>
                </a:solidFill>
              </a:rPr>
              <a:t>Predatory publishing and </a:t>
            </a:r>
            <a:br>
              <a:rPr lang="en-ZA" dirty="0">
                <a:solidFill>
                  <a:srgbClr val="404040"/>
                </a:solidFill>
              </a:rPr>
            </a:br>
            <a:r>
              <a:rPr lang="en-ZA" dirty="0">
                <a:solidFill>
                  <a:srgbClr val="CC2027"/>
                </a:solidFill>
              </a:rPr>
              <a:t>Sabinet</a:t>
            </a:r>
          </a:p>
        </p:txBody>
      </p:sp>
      <p:sp>
        <p:nvSpPr>
          <p:cNvPr id="3" name="Content Placeholder 2">
            <a:extLst>
              <a:ext uri="{FF2B5EF4-FFF2-40B4-BE49-F238E27FC236}">
                <a16:creationId xmlns:a16="http://schemas.microsoft.com/office/drawing/2014/main" id="{4478FDD0-A9C9-4084-B32C-D676D7236B10}"/>
              </a:ext>
            </a:extLst>
          </p:cNvPr>
          <p:cNvSpPr>
            <a:spLocks noGrp="1"/>
          </p:cNvSpPr>
          <p:nvPr>
            <p:ph idx="1"/>
          </p:nvPr>
        </p:nvSpPr>
        <p:spPr/>
        <p:txBody>
          <a:bodyPr/>
          <a:lstStyle/>
          <a:p>
            <a:pPr>
              <a:buClr>
                <a:srgbClr val="404040"/>
              </a:buClr>
            </a:pPr>
            <a:r>
              <a:rPr lang="en-ZA" dirty="0">
                <a:solidFill>
                  <a:srgbClr val="404040"/>
                </a:solidFill>
              </a:rPr>
              <a:t>Procedures in place to combat predatory journals</a:t>
            </a:r>
          </a:p>
          <a:p>
            <a:pPr>
              <a:buClr>
                <a:srgbClr val="404040"/>
              </a:buClr>
            </a:pPr>
            <a:r>
              <a:rPr lang="en-ZA" dirty="0">
                <a:solidFill>
                  <a:srgbClr val="404040"/>
                </a:solidFill>
              </a:rPr>
              <a:t>Evaluates every new journal </a:t>
            </a:r>
          </a:p>
          <a:p>
            <a:pPr>
              <a:buClr>
                <a:srgbClr val="404040"/>
              </a:buClr>
            </a:pPr>
            <a:r>
              <a:rPr lang="en-ZA" dirty="0">
                <a:solidFill>
                  <a:srgbClr val="404040"/>
                </a:solidFill>
              </a:rPr>
              <a:t>Annual Publishers Sessions to educate publishers of changes/risks in the industry</a:t>
            </a:r>
          </a:p>
        </p:txBody>
      </p:sp>
      <p:sp>
        <p:nvSpPr>
          <p:cNvPr id="4" name="Rectangle 3">
            <a:extLst>
              <a:ext uri="{FF2B5EF4-FFF2-40B4-BE49-F238E27FC236}">
                <a16:creationId xmlns:a16="http://schemas.microsoft.com/office/drawing/2014/main" id="{F0643D44-1075-44A1-B277-C7824B44F439}"/>
              </a:ext>
            </a:extLst>
          </p:cNvPr>
          <p:cNvSpPr/>
          <p:nvPr/>
        </p:nvSpPr>
        <p:spPr>
          <a:xfrm>
            <a:off x="938463" y="6220326"/>
            <a:ext cx="1395663" cy="300790"/>
          </a:xfrm>
          <a:prstGeom prst="rect">
            <a:avLst/>
          </a:prstGeom>
          <a:solidFill>
            <a:srgbClr val="D8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29875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3B6FE9-6337-4C73-8E4B-9F3305C60000}"/>
              </a:ext>
            </a:extLst>
          </p:cNvPr>
          <p:cNvSpPr>
            <a:spLocks noGrp="1"/>
          </p:cNvSpPr>
          <p:nvPr>
            <p:ph type="title"/>
          </p:nvPr>
        </p:nvSpPr>
        <p:spPr/>
        <p:txBody>
          <a:bodyPr/>
          <a:lstStyle/>
          <a:p>
            <a:r>
              <a:rPr lang="en-ZA" dirty="0">
                <a:solidFill>
                  <a:srgbClr val="404040"/>
                </a:solidFill>
              </a:rPr>
              <a:t>New Initiatives:</a:t>
            </a:r>
            <a:br>
              <a:rPr lang="en-ZA" dirty="0">
                <a:solidFill>
                  <a:srgbClr val="404040"/>
                </a:solidFill>
              </a:rPr>
            </a:br>
            <a:r>
              <a:rPr lang="en-ZA" dirty="0">
                <a:solidFill>
                  <a:srgbClr val="404040"/>
                </a:solidFill>
              </a:rPr>
              <a:t>Online Publishing </a:t>
            </a:r>
            <a:r>
              <a:rPr lang="en-ZA" sz="4000" dirty="0">
                <a:solidFill>
                  <a:srgbClr val="CC2027"/>
                </a:solidFill>
              </a:rPr>
              <a:t>Platform</a:t>
            </a:r>
          </a:p>
        </p:txBody>
      </p:sp>
      <p:sp>
        <p:nvSpPr>
          <p:cNvPr id="5" name="Content Placeholder 4">
            <a:extLst>
              <a:ext uri="{FF2B5EF4-FFF2-40B4-BE49-F238E27FC236}">
                <a16:creationId xmlns:a16="http://schemas.microsoft.com/office/drawing/2014/main" id="{F7E8657C-E7FF-4BC8-BBE2-8C234EBC5962}"/>
              </a:ext>
            </a:extLst>
          </p:cNvPr>
          <p:cNvSpPr>
            <a:spLocks noGrp="1"/>
          </p:cNvSpPr>
          <p:nvPr>
            <p:ph idx="1"/>
          </p:nvPr>
        </p:nvSpPr>
        <p:spPr/>
        <p:txBody>
          <a:bodyPr/>
          <a:lstStyle/>
          <a:p>
            <a:pPr>
              <a:buClr>
                <a:srgbClr val="404040"/>
              </a:buClr>
            </a:pPr>
            <a:r>
              <a:rPr lang="en-ZA" dirty="0">
                <a:solidFill>
                  <a:srgbClr val="404040"/>
                </a:solidFill>
              </a:rPr>
              <a:t>Online peer review, production and APC management system</a:t>
            </a:r>
          </a:p>
          <a:p>
            <a:pPr>
              <a:buClr>
                <a:srgbClr val="404040"/>
              </a:buClr>
            </a:pPr>
            <a:r>
              <a:rPr lang="en-ZA" dirty="0">
                <a:solidFill>
                  <a:srgbClr val="404040"/>
                </a:solidFill>
              </a:rPr>
              <a:t>Fostering sustainable business models for OA publishers</a:t>
            </a:r>
          </a:p>
          <a:p>
            <a:pPr>
              <a:buClr>
                <a:srgbClr val="404040"/>
              </a:buClr>
            </a:pPr>
            <a:r>
              <a:rPr lang="en-US" dirty="0">
                <a:solidFill>
                  <a:srgbClr val="404040"/>
                </a:solidFill>
              </a:rPr>
              <a:t>Sabinet’s experience and perspective is that there is not enough support in the system to be fully OA</a:t>
            </a:r>
          </a:p>
        </p:txBody>
      </p:sp>
      <p:sp>
        <p:nvSpPr>
          <p:cNvPr id="7" name="Rectangle 6">
            <a:extLst>
              <a:ext uri="{FF2B5EF4-FFF2-40B4-BE49-F238E27FC236}">
                <a16:creationId xmlns:a16="http://schemas.microsoft.com/office/drawing/2014/main" id="{53BFD058-3D3A-4A6E-86FB-A358D85826F1}"/>
              </a:ext>
            </a:extLst>
          </p:cNvPr>
          <p:cNvSpPr/>
          <p:nvPr/>
        </p:nvSpPr>
        <p:spPr>
          <a:xfrm>
            <a:off x="938463" y="6220326"/>
            <a:ext cx="1395663" cy="300790"/>
          </a:xfrm>
          <a:prstGeom prst="rect">
            <a:avLst/>
          </a:prstGeom>
          <a:solidFill>
            <a:srgbClr val="D8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75803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937549" y="6273478"/>
            <a:ext cx="1284790" cy="196770"/>
          </a:xfrm>
          <a:prstGeom prst="rect">
            <a:avLst/>
          </a:prstGeom>
          <a:solidFill>
            <a:srgbClr val="D8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ADAD6E4D-B768-4C98-A86D-226995D64812}"/>
              </a:ext>
            </a:extLst>
          </p:cNvPr>
          <p:cNvSpPr/>
          <p:nvPr/>
        </p:nvSpPr>
        <p:spPr>
          <a:xfrm>
            <a:off x="5040524" y="1727005"/>
            <a:ext cx="3912112" cy="2166903"/>
          </a:xfrm>
          <a:prstGeom prst="roundRect">
            <a:avLst>
              <a:gd name="adj" fmla="val 10000"/>
            </a:avLst>
          </a:prstGeom>
          <a:ln>
            <a:solidFill>
              <a:srgbClr val="404040"/>
            </a:solidFill>
          </a:ln>
        </p:spPr>
        <p:style>
          <a:lnRef idx="1">
            <a:schemeClr val="accent2">
              <a:hueOff val="257086"/>
              <a:satOff val="2799"/>
              <a:lumOff val="1568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Rectangle: Rounded Corners 4">
            <a:extLst>
              <a:ext uri="{FF2B5EF4-FFF2-40B4-BE49-F238E27FC236}">
                <a16:creationId xmlns:a16="http://schemas.microsoft.com/office/drawing/2014/main" id="{EF5A5A16-D9EF-452A-8131-7A4E15C45E07}"/>
              </a:ext>
            </a:extLst>
          </p:cNvPr>
          <p:cNvSpPr txBox="1"/>
          <p:nvPr/>
        </p:nvSpPr>
        <p:spPr>
          <a:xfrm>
            <a:off x="6160168" y="1776677"/>
            <a:ext cx="2792468" cy="1596593"/>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en-ZA" sz="1200" kern="1200" dirty="0">
                <a:latin typeface="Arial" panose="020B0604020202020204" pitchFamily="34" charset="0"/>
                <a:cs typeface="Arial" panose="020B0604020202020204" pitchFamily="34" charset="0"/>
              </a:rPr>
              <a:t>Identified 4 potential solutions</a:t>
            </a:r>
            <a:endParaRPr lang="en-US"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ZA" sz="1200" kern="1200" dirty="0">
                <a:latin typeface="Arial" panose="020B0604020202020204" pitchFamily="34" charset="0"/>
                <a:cs typeface="Arial" panose="020B0604020202020204" pitchFamily="34" charset="0"/>
              </a:rPr>
              <a:t>session with some publishers to evaluate the system investigated</a:t>
            </a:r>
          </a:p>
          <a:p>
            <a:pPr marL="114300" lvl="1" indent="-114300" algn="l" defTabSz="533400">
              <a:lnSpc>
                <a:spcPct val="90000"/>
              </a:lnSpc>
              <a:spcBef>
                <a:spcPct val="0"/>
              </a:spcBef>
              <a:spcAft>
                <a:spcPct val="15000"/>
              </a:spcAft>
              <a:buChar char="•"/>
            </a:pPr>
            <a:r>
              <a:rPr lang="en-ZA" sz="1200" kern="1200" dirty="0">
                <a:latin typeface="Arial" panose="020B0604020202020204" pitchFamily="34" charset="0"/>
                <a:cs typeface="Arial" panose="020B0604020202020204" pitchFamily="34" charset="0"/>
              </a:rPr>
              <a:t>Business case and model looks favourable for publishers</a:t>
            </a:r>
          </a:p>
          <a:p>
            <a:pPr marL="228600" lvl="2" indent="-114300" algn="l" defTabSz="533400">
              <a:lnSpc>
                <a:spcPct val="90000"/>
              </a:lnSpc>
              <a:spcBef>
                <a:spcPct val="0"/>
              </a:spcBef>
              <a:spcAft>
                <a:spcPct val="15000"/>
              </a:spcAft>
              <a:buChar char="•"/>
            </a:pPr>
            <a:r>
              <a:rPr lang="en-ZA" sz="1200" kern="1200" dirty="0">
                <a:latin typeface="Arial" panose="020B0604020202020204" pitchFamily="34" charset="0"/>
                <a:cs typeface="Arial" panose="020B0604020202020204" pitchFamily="34" charset="0"/>
              </a:rPr>
              <a:t>Peer review workflow</a:t>
            </a:r>
          </a:p>
          <a:p>
            <a:pPr marL="228600" lvl="2" indent="-114300" algn="l" defTabSz="533400">
              <a:lnSpc>
                <a:spcPct val="90000"/>
              </a:lnSpc>
              <a:spcBef>
                <a:spcPct val="0"/>
              </a:spcBef>
              <a:spcAft>
                <a:spcPct val="15000"/>
              </a:spcAft>
              <a:buChar char="•"/>
            </a:pPr>
            <a:r>
              <a:rPr lang="en-ZA" sz="1200" kern="1200" dirty="0">
                <a:latin typeface="Arial" panose="020B0604020202020204" pitchFamily="34" charset="0"/>
                <a:cs typeface="Arial" panose="020B0604020202020204" pitchFamily="34" charset="0"/>
              </a:rPr>
              <a:t>Publishing/layout module</a:t>
            </a:r>
          </a:p>
          <a:p>
            <a:pPr marL="228600" lvl="2" indent="-114300" algn="l" defTabSz="533400">
              <a:lnSpc>
                <a:spcPct val="90000"/>
              </a:lnSpc>
              <a:spcBef>
                <a:spcPct val="0"/>
              </a:spcBef>
              <a:spcAft>
                <a:spcPct val="15000"/>
              </a:spcAft>
              <a:buChar char="•"/>
            </a:pPr>
            <a:r>
              <a:rPr lang="en-ZA" sz="1200" kern="1200" dirty="0">
                <a:latin typeface="Arial" panose="020B0604020202020204" pitchFamily="34" charset="0"/>
                <a:cs typeface="Arial" panose="020B0604020202020204" pitchFamily="34" charset="0"/>
              </a:rPr>
              <a:t>Article Processing Charges workflow</a:t>
            </a:r>
          </a:p>
        </p:txBody>
      </p:sp>
      <p:sp>
        <p:nvSpPr>
          <p:cNvPr id="19" name="Rectangle: Rounded Corners 18">
            <a:extLst>
              <a:ext uri="{FF2B5EF4-FFF2-40B4-BE49-F238E27FC236}">
                <a16:creationId xmlns:a16="http://schemas.microsoft.com/office/drawing/2014/main" id="{5DE894F2-6F4B-44A6-9F3C-D78EB6887E74}"/>
              </a:ext>
            </a:extLst>
          </p:cNvPr>
          <p:cNvSpPr/>
          <p:nvPr/>
        </p:nvSpPr>
        <p:spPr>
          <a:xfrm>
            <a:off x="241037" y="1727005"/>
            <a:ext cx="3865276" cy="2166903"/>
          </a:xfrm>
          <a:prstGeom prst="roundRect">
            <a:avLst>
              <a:gd name="adj" fmla="val 10000"/>
            </a:avLst>
          </a:prstGeom>
          <a:ln>
            <a:solidFill>
              <a:srgbClr val="404040"/>
            </a:solidFill>
          </a:ln>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 name="Rectangle: Rounded Corners 6">
            <a:extLst>
              <a:ext uri="{FF2B5EF4-FFF2-40B4-BE49-F238E27FC236}">
                <a16:creationId xmlns:a16="http://schemas.microsoft.com/office/drawing/2014/main" id="{5D52DC17-8FD2-459D-9BCE-3B0E1673AFC8}"/>
              </a:ext>
            </a:extLst>
          </p:cNvPr>
          <p:cNvSpPr txBox="1"/>
          <p:nvPr/>
        </p:nvSpPr>
        <p:spPr>
          <a:xfrm>
            <a:off x="898783" y="1850248"/>
            <a:ext cx="2843037" cy="1475369"/>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en-ZA" sz="1200" kern="1200" dirty="0">
                <a:latin typeface="Arial" panose="020B0604020202020204" pitchFamily="34" charset="0"/>
                <a:cs typeface="Arial" panose="020B0604020202020204" pitchFamily="34" charset="0"/>
              </a:rPr>
              <a:t>Local option that is not open software</a:t>
            </a:r>
            <a:endParaRPr lang="en-US"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ZA" sz="1200" kern="1200" dirty="0">
                <a:latin typeface="Arial" panose="020B0604020202020204" pitchFamily="34" charset="0"/>
                <a:cs typeface="Arial" panose="020B0604020202020204" pitchFamily="34" charset="0"/>
              </a:rPr>
              <a:t>Local support </a:t>
            </a:r>
          </a:p>
          <a:p>
            <a:pPr marL="114300" lvl="1" indent="-114300" algn="l" defTabSz="533400">
              <a:lnSpc>
                <a:spcPct val="90000"/>
              </a:lnSpc>
              <a:spcBef>
                <a:spcPct val="0"/>
              </a:spcBef>
              <a:spcAft>
                <a:spcPct val="15000"/>
              </a:spcAft>
              <a:buChar char="•"/>
            </a:pPr>
            <a:r>
              <a:rPr lang="en-ZA" sz="1200" kern="1200" dirty="0">
                <a:latin typeface="Arial" panose="020B0604020202020204" pitchFamily="34" charset="0"/>
                <a:cs typeface="Arial" panose="020B0604020202020204" pitchFamily="34" charset="0"/>
              </a:rPr>
              <a:t>Cost effective solution </a:t>
            </a:r>
          </a:p>
          <a:p>
            <a:pPr marL="114300" lvl="1" indent="-114300" algn="l" defTabSz="533400">
              <a:lnSpc>
                <a:spcPct val="90000"/>
              </a:lnSpc>
              <a:spcBef>
                <a:spcPct val="0"/>
              </a:spcBef>
              <a:spcAft>
                <a:spcPct val="15000"/>
              </a:spcAft>
              <a:buChar char="•"/>
            </a:pPr>
            <a:r>
              <a:rPr lang="en-ZA" sz="1200" kern="1200" dirty="0">
                <a:latin typeface="Arial" panose="020B0604020202020204" pitchFamily="34" charset="0"/>
                <a:cs typeface="Arial" panose="020B0604020202020204" pitchFamily="34" charset="0"/>
              </a:rPr>
              <a:t>Sustainable model</a:t>
            </a:r>
          </a:p>
          <a:p>
            <a:pPr marL="114300" lvl="1" indent="-114300" algn="l" defTabSz="533400">
              <a:lnSpc>
                <a:spcPct val="90000"/>
              </a:lnSpc>
              <a:spcBef>
                <a:spcPct val="0"/>
              </a:spcBef>
              <a:spcAft>
                <a:spcPct val="15000"/>
              </a:spcAft>
              <a:buChar char="•"/>
            </a:pPr>
            <a:r>
              <a:rPr lang="en-ZA" sz="1200" kern="1200" dirty="0">
                <a:latin typeface="Arial" panose="020B0604020202020204" pitchFamily="34" charset="0"/>
                <a:cs typeface="Arial" panose="020B0604020202020204" pitchFamily="34" charset="0"/>
              </a:rPr>
              <a:t>Must serve open access and subscription content</a:t>
            </a:r>
          </a:p>
        </p:txBody>
      </p:sp>
      <p:grpSp>
        <p:nvGrpSpPr>
          <p:cNvPr id="6" name="Group 5">
            <a:extLst>
              <a:ext uri="{FF2B5EF4-FFF2-40B4-BE49-F238E27FC236}">
                <a16:creationId xmlns:a16="http://schemas.microsoft.com/office/drawing/2014/main" id="{290DF71F-C229-4A66-80E0-7C8F80A5E34D}"/>
              </a:ext>
            </a:extLst>
          </p:cNvPr>
          <p:cNvGrpSpPr/>
          <p:nvPr/>
        </p:nvGrpSpPr>
        <p:grpSpPr>
          <a:xfrm>
            <a:off x="2766208" y="2157895"/>
            <a:ext cx="1805792" cy="1805792"/>
            <a:chOff x="2491434" y="353553"/>
            <a:chExt cx="1805792" cy="1805792"/>
          </a:xfrm>
          <a:solidFill>
            <a:schemeClr val="bg1">
              <a:lumMod val="75000"/>
            </a:schemeClr>
          </a:solidFill>
        </p:grpSpPr>
        <p:sp>
          <p:nvSpPr>
            <p:cNvPr id="17" name="Partial Circle 16">
              <a:extLst>
                <a:ext uri="{FF2B5EF4-FFF2-40B4-BE49-F238E27FC236}">
                  <a16:creationId xmlns:a16="http://schemas.microsoft.com/office/drawing/2014/main" id="{4FD4AD57-1800-4181-80D5-41475AC8D2AC}"/>
                </a:ext>
              </a:extLst>
            </p:cNvPr>
            <p:cNvSpPr/>
            <p:nvPr/>
          </p:nvSpPr>
          <p:spPr>
            <a:xfrm>
              <a:off x="2491434" y="353553"/>
              <a:ext cx="1805792" cy="1805792"/>
            </a:xfrm>
            <a:prstGeom prst="pieWedge">
              <a:avLst/>
            </a:prstGeom>
            <a:grp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8" name="Partial Circle 8">
              <a:extLst>
                <a:ext uri="{FF2B5EF4-FFF2-40B4-BE49-F238E27FC236}">
                  <a16:creationId xmlns:a16="http://schemas.microsoft.com/office/drawing/2014/main" id="{3FB84099-4DFE-4F6E-8B30-B949ABEA9546}"/>
                </a:ext>
              </a:extLst>
            </p:cNvPr>
            <p:cNvSpPr txBox="1"/>
            <p:nvPr/>
          </p:nvSpPr>
          <p:spPr>
            <a:xfrm>
              <a:off x="3020338" y="882457"/>
              <a:ext cx="1276888" cy="127688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Need Expressed</a:t>
              </a:r>
            </a:p>
          </p:txBody>
        </p:sp>
      </p:grpSp>
      <p:grpSp>
        <p:nvGrpSpPr>
          <p:cNvPr id="7" name="Group 6">
            <a:extLst>
              <a:ext uri="{FF2B5EF4-FFF2-40B4-BE49-F238E27FC236}">
                <a16:creationId xmlns:a16="http://schemas.microsoft.com/office/drawing/2014/main" id="{B5653172-CB98-429A-9D58-1215DE550584}"/>
              </a:ext>
            </a:extLst>
          </p:cNvPr>
          <p:cNvGrpSpPr/>
          <p:nvPr/>
        </p:nvGrpSpPr>
        <p:grpSpPr>
          <a:xfrm>
            <a:off x="4655409" y="2157895"/>
            <a:ext cx="1805792" cy="1805792"/>
            <a:chOff x="4380635" y="353553"/>
            <a:chExt cx="1805792" cy="1805792"/>
          </a:xfrm>
          <a:solidFill>
            <a:schemeClr val="tx1">
              <a:lumMod val="65000"/>
              <a:lumOff val="35000"/>
            </a:schemeClr>
          </a:solidFill>
        </p:grpSpPr>
        <p:sp>
          <p:nvSpPr>
            <p:cNvPr id="15" name="Partial Circle 14">
              <a:extLst>
                <a:ext uri="{FF2B5EF4-FFF2-40B4-BE49-F238E27FC236}">
                  <a16:creationId xmlns:a16="http://schemas.microsoft.com/office/drawing/2014/main" id="{734F768C-943D-4D30-AB49-DF5F0DD2AD54}"/>
                </a:ext>
              </a:extLst>
            </p:cNvPr>
            <p:cNvSpPr/>
            <p:nvPr/>
          </p:nvSpPr>
          <p:spPr>
            <a:xfrm rot="5400000">
              <a:off x="4380635" y="353553"/>
              <a:ext cx="1805792" cy="1805792"/>
            </a:xfrm>
            <a:prstGeom prst="pieWedge">
              <a:avLst/>
            </a:prstGeom>
            <a:grpFill/>
          </p:spPr>
          <p:style>
            <a:lnRef idx="0">
              <a:schemeClr val="lt1">
                <a:hueOff val="0"/>
                <a:satOff val="0"/>
                <a:lumOff val="0"/>
                <a:alphaOff val="0"/>
              </a:schemeClr>
            </a:lnRef>
            <a:fillRef idx="3">
              <a:schemeClr val="accent2">
                <a:hueOff val="85695"/>
                <a:satOff val="933"/>
                <a:lumOff val="5229"/>
                <a:alphaOff val="0"/>
              </a:schemeClr>
            </a:fillRef>
            <a:effectRef idx="2">
              <a:schemeClr val="accent2">
                <a:hueOff val="85695"/>
                <a:satOff val="933"/>
                <a:lumOff val="5229"/>
                <a:alphaOff val="0"/>
              </a:schemeClr>
            </a:effectRef>
            <a:fontRef idx="minor">
              <a:schemeClr val="lt1"/>
            </a:fontRef>
          </p:style>
        </p:sp>
        <p:sp>
          <p:nvSpPr>
            <p:cNvPr id="16" name="Partial Circle 10">
              <a:extLst>
                <a:ext uri="{FF2B5EF4-FFF2-40B4-BE49-F238E27FC236}">
                  <a16:creationId xmlns:a16="http://schemas.microsoft.com/office/drawing/2014/main" id="{83E55DFB-3089-4151-A5C2-914D20BF7477}"/>
                </a:ext>
              </a:extLst>
            </p:cNvPr>
            <p:cNvSpPr txBox="1"/>
            <p:nvPr/>
          </p:nvSpPr>
          <p:spPr>
            <a:xfrm>
              <a:off x="4380635" y="882457"/>
              <a:ext cx="1276888" cy="127688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Investigation</a:t>
              </a:r>
            </a:p>
          </p:txBody>
        </p:sp>
      </p:grpSp>
      <p:grpSp>
        <p:nvGrpSpPr>
          <p:cNvPr id="8" name="Group 7">
            <a:extLst>
              <a:ext uri="{FF2B5EF4-FFF2-40B4-BE49-F238E27FC236}">
                <a16:creationId xmlns:a16="http://schemas.microsoft.com/office/drawing/2014/main" id="{BB4B5C83-284E-4C63-82BC-9C1DF86B4072}"/>
              </a:ext>
            </a:extLst>
          </p:cNvPr>
          <p:cNvGrpSpPr/>
          <p:nvPr/>
        </p:nvGrpSpPr>
        <p:grpSpPr>
          <a:xfrm>
            <a:off x="4655409" y="4047096"/>
            <a:ext cx="1805792" cy="1805792"/>
            <a:chOff x="4380635" y="2242754"/>
            <a:chExt cx="1805792" cy="1805792"/>
          </a:xfrm>
          <a:solidFill>
            <a:srgbClr val="CC2027"/>
          </a:solidFill>
        </p:grpSpPr>
        <p:sp>
          <p:nvSpPr>
            <p:cNvPr id="13" name="Partial Circle 12">
              <a:extLst>
                <a:ext uri="{FF2B5EF4-FFF2-40B4-BE49-F238E27FC236}">
                  <a16:creationId xmlns:a16="http://schemas.microsoft.com/office/drawing/2014/main" id="{8626385F-49A8-4F10-8832-C4711551AB5B}"/>
                </a:ext>
              </a:extLst>
            </p:cNvPr>
            <p:cNvSpPr/>
            <p:nvPr/>
          </p:nvSpPr>
          <p:spPr>
            <a:xfrm rot="10800000">
              <a:off x="4380635" y="2242754"/>
              <a:ext cx="1805792" cy="1805792"/>
            </a:xfrm>
            <a:prstGeom prst="pieWedge">
              <a:avLst/>
            </a:prstGeom>
            <a:grpFill/>
          </p:spPr>
          <p:style>
            <a:lnRef idx="0">
              <a:schemeClr val="lt1">
                <a:hueOff val="0"/>
                <a:satOff val="0"/>
                <a:lumOff val="0"/>
                <a:alphaOff val="0"/>
              </a:schemeClr>
            </a:lnRef>
            <a:fillRef idx="3">
              <a:schemeClr val="accent2">
                <a:hueOff val="171391"/>
                <a:satOff val="1866"/>
                <a:lumOff val="10457"/>
                <a:alphaOff val="0"/>
              </a:schemeClr>
            </a:fillRef>
            <a:effectRef idx="2">
              <a:schemeClr val="accent2">
                <a:hueOff val="171391"/>
                <a:satOff val="1866"/>
                <a:lumOff val="10457"/>
                <a:alphaOff val="0"/>
              </a:schemeClr>
            </a:effectRef>
            <a:fontRef idx="minor">
              <a:schemeClr val="lt1"/>
            </a:fontRef>
          </p:style>
        </p:sp>
        <p:sp>
          <p:nvSpPr>
            <p:cNvPr id="14" name="Partial Circle 12">
              <a:extLst>
                <a:ext uri="{FF2B5EF4-FFF2-40B4-BE49-F238E27FC236}">
                  <a16:creationId xmlns:a16="http://schemas.microsoft.com/office/drawing/2014/main" id="{F946429D-4310-40DE-A696-785DCE5C9FDB}"/>
                </a:ext>
              </a:extLst>
            </p:cNvPr>
            <p:cNvSpPr txBox="1"/>
            <p:nvPr/>
          </p:nvSpPr>
          <p:spPr>
            <a:xfrm rot="21600000">
              <a:off x="4380635" y="2242754"/>
              <a:ext cx="1276888" cy="127688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Signing of agreement end September</a:t>
              </a:r>
            </a:p>
          </p:txBody>
        </p:sp>
      </p:grpSp>
      <p:sp>
        <p:nvSpPr>
          <p:cNvPr id="10" name="Partial Circle 9">
            <a:extLst>
              <a:ext uri="{FF2B5EF4-FFF2-40B4-BE49-F238E27FC236}">
                <a16:creationId xmlns:a16="http://schemas.microsoft.com/office/drawing/2014/main" id="{046D0417-E00E-4100-82B9-0F6E12D4656E}"/>
              </a:ext>
            </a:extLst>
          </p:cNvPr>
          <p:cNvSpPr/>
          <p:nvPr/>
        </p:nvSpPr>
        <p:spPr>
          <a:xfrm rot="16200000">
            <a:off x="2766208" y="4047096"/>
            <a:ext cx="1805792" cy="1805792"/>
          </a:xfrm>
          <a:prstGeom prst="pieWedge">
            <a:avLst/>
          </a:prstGeom>
          <a:solidFill>
            <a:schemeClr val="tx1">
              <a:lumMod val="85000"/>
              <a:lumOff val="15000"/>
            </a:schemeClr>
          </a:solidFill>
        </p:spPr>
        <p:style>
          <a:lnRef idx="0">
            <a:schemeClr val="lt1">
              <a:hueOff val="0"/>
              <a:satOff val="0"/>
              <a:lumOff val="0"/>
              <a:alphaOff val="0"/>
            </a:schemeClr>
          </a:lnRef>
          <a:fillRef idx="3">
            <a:schemeClr val="accent2">
              <a:hueOff val="257086"/>
              <a:satOff val="2799"/>
              <a:lumOff val="15686"/>
              <a:alphaOff val="0"/>
            </a:schemeClr>
          </a:fillRef>
          <a:effectRef idx="2">
            <a:schemeClr val="accent2">
              <a:hueOff val="257086"/>
              <a:satOff val="2799"/>
              <a:lumOff val="15686"/>
              <a:alphaOff val="0"/>
            </a:schemeClr>
          </a:effectRef>
          <a:fontRef idx="minor">
            <a:schemeClr val="lt1"/>
          </a:fontRef>
        </p:style>
      </p:sp>
      <p:sp>
        <p:nvSpPr>
          <p:cNvPr id="11" name="Partial Circle 14">
            <a:extLst>
              <a:ext uri="{FF2B5EF4-FFF2-40B4-BE49-F238E27FC236}">
                <a16:creationId xmlns:a16="http://schemas.microsoft.com/office/drawing/2014/main" id="{101B3CCD-73BC-4FCA-A4FF-33A2D3B22914}"/>
              </a:ext>
            </a:extLst>
          </p:cNvPr>
          <p:cNvSpPr txBox="1"/>
          <p:nvPr/>
        </p:nvSpPr>
        <p:spPr>
          <a:xfrm>
            <a:off x="3030071" y="4047096"/>
            <a:ext cx="1541929" cy="1276888"/>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Timeline</a:t>
            </a:r>
          </a:p>
          <a:p>
            <a:pPr marL="0" lvl="0" indent="0" algn="ctr" defTabSz="622300">
              <a:lnSpc>
                <a:spcPct val="90000"/>
              </a:lnSpc>
              <a:spcBef>
                <a:spcPct val="0"/>
              </a:spcBef>
              <a:spcAft>
                <a:spcPct val="35000"/>
              </a:spcAft>
              <a:buNone/>
            </a:pPr>
            <a:r>
              <a:rPr lang="en-US" sz="1400" dirty="0">
                <a:latin typeface="Arial" panose="020B0604020202020204" pitchFamily="34" charset="0"/>
                <a:cs typeface="Arial" panose="020B0604020202020204" pitchFamily="34" charset="0"/>
              </a:rPr>
              <a:t>2-3 months for implementation</a:t>
            </a:r>
            <a:endParaRPr lang="en-US" sz="1400" kern="1200" dirty="0">
              <a:latin typeface="Arial" panose="020B0604020202020204" pitchFamily="34" charset="0"/>
              <a:cs typeface="Arial" panose="020B0604020202020204" pitchFamily="34" charset="0"/>
            </a:endParaRPr>
          </a:p>
        </p:txBody>
      </p:sp>
      <p:sp>
        <p:nvSpPr>
          <p:cNvPr id="23" name="Title 3">
            <a:extLst>
              <a:ext uri="{FF2B5EF4-FFF2-40B4-BE49-F238E27FC236}">
                <a16:creationId xmlns:a16="http://schemas.microsoft.com/office/drawing/2014/main" id="{7EDFE687-F515-4C3D-985B-B0098BE950FF}"/>
              </a:ext>
            </a:extLst>
          </p:cNvPr>
          <p:cNvSpPr>
            <a:spLocks noGrp="1"/>
          </p:cNvSpPr>
          <p:nvPr>
            <p:ph type="title"/>
          </p:nvPr>
        </p:nvSpPr>
        <p:spPr>
          <a:xfrm>
            <a:off x="628650" y="558970"/>
            <a:ext cx="7886700" cy="1165089"/>
          </a:xfrm>
        </p:spPr>
        <p:txBody>
          <a:bodyPr/>
          <a:lstStyle/>
          <a:p>
            <a:r>
              <a:rPr lang="en-ZA" dirty="0">
                <a:solidFill>
                  <a:srgbClr val="404040"/>
                </a:solidFill>
              </a:rPr>
              <a:t>New Initiatives:</a:t>
            </a:r>
            <a:br>
              <a:rPr lang="en-ZA" dirty="0">
                <a:solidFill>
                  <a:srgbClr val="404040"/>
                </a:solidFill>
              </a:rPr>
            </a:br>
            <a:r>
              <a:rPr lang="en-ZA" dirty="0">
                <a:solidFill>
                  <a:srgbClr val="404040"/>
                </a:solidFill>
              </a:rPr>
              <a:t>Online Publishing </a:t>
            </a:r>
            <a:r>
              <a:rPr lang="en-ZA" sz="4000" dirty="0">
                <a:solidFill>
                  <a:srgbClr val="CC2027"/>
                </a:solidFill>
              </a:rPr>
              <a:t>System </a:t>
            </a:r>
            <a:r>
              <a:rPr lang="en-ZA" sz="2400" dirty="0">
                <a:solidFill>
                  <a:srgbClr val="CC2027"/>
                </a:solidFill>
              </a:rPr>
              <a:t>(cont.)</a:t>
            </a:r>
            <a:endParaRPr lang="en-ZA" sz="4000" dirty="0">
              <a:solidFill>
                <a:srgbClr val="CC2027"/>
              </a:solidFill>
            </a:endParaRPr>
          </a:p>
        </p:txBody>
      </p:sp>
    </p:spTree>
    <p:extLst>
      <p:ext uri="{BB962C8B-B14F-4D97-AF65-F5344CB8AC3E}">
        <p14:creationId xmlns:p14="http://schemas.microsoft.com/office/powerpoint/2010/main" val="762194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3082424009"/>
              </p:ext>
            </p:extLst>
          </p:nvPr>
        </p:nvGraphicFramePr>
        <p:xfrm>
          <a:off x="593208" y="1293304"/>
          <a:ext cx="1782688" cy="42173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Striped Right Arrow 7"/>
          <p:cNvSpPr/>
          <p:nvPr/>
        </p:nvSpPr>
        <p:spPr>
          <a:xfrm rot="5400000">
            <a:off x="1308738" y="3147925"/>
            <a:ext cx="424309" cy="367261"/>
          </a:xfrm>
          <a:prstGeom prst="stripedRightArrow">
            <a:avLst/>
          </a:prstGeom>
          <a:solidFill>
            <a:srgbClr val="CC2027"/>
          </a:solidFill>
          <a:ln>
            <a:solidFill>
              <a:srgbClr val="D8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9" name="Striped Right Arrow 8"/>
          <p:cNvSpPr/>
          <p:nvPr/>
        </p:nvSpPr>
        <p:spPr>
          <a:xfrm rot="5400000">
            <a:off x="1334449" y="4159490"/>
            <a:ext cx="424309" cy="367261"/>
          </a:xfrm>
          <a:prstGeom prst="stripedRightArrow">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0" name="Striped Right Arrow 9"/>
          <p:cNvSpPr/>
          <p:nvPr/>
        </p:nvSpPr>
        <p:spPr>
          <a:xfrm rot="5400000">
            <a:off x="1308738" y="1899307"/>
            <a:ext cx="424309" cy="367261"/>
          </a:xfrm>
          <a:prstGeom prst="striped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cxnSp>
        <p:nvCxnSpPr>
          <p:cNvPr id="18" name="Straight Connector 17"/>
          <p:cNvCxnSpPr/>
          <p:nvPr/>
        </p:nvCxnSpPr>
        <p:spPr>
          <a:xfrm>
            <a:off x="2625132" y="2071209"/>
            <a:ext cx="4038713" cy="28929"/>
          </a:xfrm>
          <a:prstGeom prst="line">
            <a:avLst/>
          </a:prstGeom>
          <a:ln w="38100">
            <a:solidFill>
              <a:srgbClr val="404040"/>
            </a:solidFill>
          </a:ln>
        </p:spPr>
        <p:style>
          <a:lnRef idx="3">
            <a:schemeClr val="accent6"/>
          </a:lnRef>
          <a:fillRef idx="0">
            <a:schemeClr val="accent6"/>
          </a:fillRef>
          <a:effectRef idx="2">
            <a:schemeClr val="accent6"/>
          </a:effectRef>
          <a:fontRef idx="minor">
            <a:schemeClr val="tx1"/>
          </a:fontRef>
        </p:style>
      </p:cxnSp>
      <p:cxnSp>
        <p:nvCxnSpPr>
          <p:cNvPr id="20" name="Straight Arrow Connector 19"/>
          <p:cNvCxnSpPr/>
          <p:nvPr/>
        </p:nvCxnSpPr>
        <p:spPr>
          <a:xfrm>
            <a:off x="6663845" y="2083241"/>
            <a:ext cx="0" cy="488572"/>
          </a:xfrm>
          <a:prstGeom prst="straightConnector1">
            <a:avLst/>
          </a:prstGeom>
          <a:ln w="38100">
            <a:solidFill>
              <a:srgbClr val="424143"/>
            </a:solidFill>
            <a:tailEnd type="triangle"/>
          </a:ln>
        </p:spPr>
        <p:style>
          <a:lnRef idx="3">
            <a:schemeClr val="accent6"/>
          </a:lnRef>
          <a:fillRef idx="0">
            <a:schemeClr val="accent6"/>
          </a:fillRef>
          <a:effectRef idx="2">
            <a:schemeClr val="accent6"/>
          </a:effectRef>
          <a:fontRef idx="minor">
            <a:schemeClr val="tx1"/>
          </a:fontRef>
        </p:style>
      </p:cxnSp>
      <p:sp>
        <p:nvSpPr>
          <p:cNvPr id="22" name="Rounded Rectangle 21"/>
          <p:cNvSpPr/>
          <p:nvPr/>
        </p:nvSpPr>
        <p:spPr>
          <a:xfrm>
            <a:off x="5189888" y="2571814"/>
            <a:ext cx="2838734" cy="2079717"/>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latin typeface="Arial" panose="020B0604020202020204" pitchFamily="34" charset="0"/>
                <a:cs typeface="Arial" panose="020B0604020202020204" pitchFamily="34" charset="0"/>
              </a:rPr>
              <a:t>APC author confirmation page with terms in payment system</a:t>
            </a:r>
          </a:p>
          <a:p>
            <a:pPr algn="ctr"/>
            <a:endParaRPr lang="en-US" dirty="0">
              <a:ln w="0"/>
              <a:solidFill>
                <a:schemeClr val="tx1"/>
              </a:solidFill>
              <a:latin typeface="Arial" panose="020B0604020202020204" pitchFamily="34" charset="0"/>
              <a:cs typeface="Arial" panose="020B0604020202020204" pitchFamily="34" charset="0"/>
            </a:endParaRPr>
          </a:p>
        </p:txBody>
      </p:sp>
      <p:sp>
        <p:nvSpPr>
          <p:cNvPr id="23" name="Rounded Rectangle 22"/>
          <p:cNvSpPr/>
          <p:nvPr/>
        </p:nvSpPr>
        <p:spPr>
          <a:xfrm>
            <a:off x="6132972" y="4140014"/>
            <a:ext cx="1241946" cy="395785"/>
          </a:xfrm>
          <a:prstGeom prst="roundRect">
            <a:avLst/>
          </a:prstGeom>
          <a:solidFill>
            <a:srgbClr val="CC2027"/>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ln>
                  <a:solidFill>
                    <a:schemeClr val="bg1"/>
                  </a:solidFill>
                </a:ln>
                <a:solidFill>
                  <a:schemeClr val="bg1">
                    <a:lumMod val="95000"/>
                  </a:schemeClr>
                </a:solidFill>
                <a:latin typeface="Arial" panose="020B0604020202020204" pitchFamily="34" charset="0"/>
                <a:cs typeface="Arial" panose="020B0604020202020204" pitchFamily="34" charset="0"/>
              </a:rPr>
              <a:t>SUBMIT</a:t>
            </a:r>
          </a:p>
        </p:txBody>
      </p:sp>
      <p:sp>
        <p:nvSpPr>
          <p:cNvPr id="25" name="TextBox 24"/>
          <p:cNvSpPr txBox="1"/>
          <p:nvPr/>
        </p:nvSpPr>
        <p:spPr>
          <a:xfrm>
            <a:off x="3880727" y="1431734"/>
            <a:ext cx="3743204" cy="584775"/>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API Notifies APC Management system </a:t>
            </a:r>
          </a:p>
          <a:p>
            <a:r>
              <a:rPr lang="en-US" sz="1600" dirty="0">
                <a:latin typeface="Arial" panose="020B0604020202020204" pitchFamily="34" charset="0"/>
                <a:cs typeface="Arial" panose="020B0604020202020204" pitchFamily="34" charset="0"/>
              </a:rPr>
              <a:t>with metadata</a:t>
            </a:r>
          </a:p>
        </p:txBody>
      </p:sp>
      <p:cxnSp>
        <p:nvCxnSpPr>
          <p:cNvPr id="38" name="Elbow Connector 37"/>
          <p:cNvCxnSpPr/>
          <p:nvPr/>
        </p:nvCxnSpPr>
        <p:spPr>
          <a:xfrm>
            <a:off x="2714039" y="3012923"/>
            <a:ext cx="3294713" cy="1391205"/>
          </a:xfrm>
          <a:prstGeom prst="bentConnector3">
            <a:avLst>
              <a:gd name="adj1" fmla="val 64912"/>
            </a:avLst>
          </a:prstGeom>
          <a:ln>
            <a:solidFill>
              <a:srgbClr val="CC2027"/>
            </a:solidFill>
            <a:tailEnd type="triangle"/>
          </a:ln>
        </p:spPr>
        <p:style>
          <a:lnRef idx="3">
            <a:schemeClr val="accent4"/>
          </a:lnRef>
          <a:fillRef idx="0">
            <a:schemeClr val="accent4"/>
          </a:fillRef>
          <a:effectRef idx="2">
            <a:schemeClr val="accent4"/>
          </a:effectRef>
          <a:fontRef idx="minor">
            <a:schemeClr val="tx1"/>
          </a:fontRef>
        </p:style>
      </p:cxnSp>
      <p:cxnSp>
        <p:nvCxnSpPr>
          <p:cNvPr id="43" name="Elbow Connector 42"/>
          <p:cNvCxnSpPr/>
          <p:nvPr/>
        </p:nvCxnSpPr>
        <p:spPr>
          <a:xfrm>
            <a:off x="7438355" y="4391631"/>
            <a:ext cx="714487" cy="689166"/>
          </a:xfrm>
          <a:prstGeom prst="bentConnector3">
            <a:avLst>
              <a:gd name="adj1" fmla="val 97754"/>
            </a:avLst>
          </a:prstGeom>
          <a:ln w="38100">
            <a:solidFill>
              <a:srgbClr val="CC2027"/>
            </a:solidFill>
            <a:tailEnd type="triangle"/>
          </a:ln>
        </p:spPr>
        <p:style>
          <a:lnRef idx="3">
            <a:schemeClr val="accent6"/>
          </a:lnRef>
          <a:fillRef idx="0">
            <a:schemeClr val="accent6"/>
          </a:fillRef>
          <a:effectRef idx="2">
            <a:schemeClr val="accent6"/>
          </a:effectRef>
          <a:fontRef idx="minor">
            <a:schemeClr val="tx1"/>
          </a:fontRef>
        </p:style>
      </p:cxnSp>
      <p:sp>
        <p:nvSpPr>
          <p:cNvPr id="45" name="TextBox 44"/>
          <p:cNvSpPr txBox="1"/>
          <p:nvPr/>
        </p:nvSpPr>
        <p:spPr>
          <a:xfrm>
            <a:off x="7059632" y="5053082"/>
            <a:ext cx="2084368" cy="646331"/>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Potential notification</a:t>
            </a:r>
          </a:p>
          <a:p>
            <a:r>
              <a:rPr lang="en-US" sz="1200" dirty="0">
                <a:latin typeface="Arial" panose="020B0604020202020204" pitchFamily="34" charset="0"/>
                <a:cs typeface="Arial" panose="020B0604020202020204" pitchFamily="34" charset="0"/>
              </a:rPr>
              <a:t> to funders, libraries,</a:t>
            </a:r>
          </a:p>
          <a:p>
            <a:r>
              <a:rPr lang="en-US" sz="1200" dirty="0">
                <a:latin typeface="Arial" panose="020B0604020202020204" pitchFamily="34" charset="0"/>
                <a:cs typeface="Arial" panose="020B0604020202020204" pitchFamily="34" charset="0"/>
              </a:rPr>
              <a:t> institutions</a:t>
            </a:r>
          </a:p>
        </p:txBody>
      </p:sp>
      <p:cxnSp>
        <p:nvCxnSpPr>
          <p:cNvPr id="58" name="Straight Connector 57"/>
          <p:cNvCxnSpPr/>
          <p:nvPr/>
        </p:nvCxnSpPr>
        <p:spPr>
          <a:xfrm>
            <a:off x="2625132" y="4140014"/>
            <a:ext cx="1516715" cy="9486"/>
          </a:xfrm>
          <a:prstGeom prst="line">
            <a:avLst/>
          </a:prstGeom>
          <a:ln w="38100"/>
        </p:spPr>
        <p:style>
          <a:lnRef idx="3">
            <a:schemeClr val="dk1"/>
          </a:lnRef>
          <a:fillRef idx="0">
            <a:schemeClr val="dk1"/>
          </a:fillRef>
          <a:effectRef idx="2">
            <a:schemeClr val="dk1"/>
          </a:effectRef>
          <a:fontRef idx="minor">
            <a:schemeClr val="tx1"/>
          </a:fontRef>
        </p:style>
      </p:cxnSp>
      <p:cxnSp>
        <p:nvCxnSpPr>
          <p:cNvPr id="62" name="Straight Arrow Connector 61"/>
          <p:cNvCxnSpPr/>
          <p:nvPr/>
        </p:nvCxnSpPr>
        <p:spPr>
          <a:xfrm>
            <a:off x="4155494" y="4149500"/>
            <a:ext cx="13647" cy="94314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70" name="TextBox 69"/>
          <p:cNvSpPr txBox="1"/>
          <p:nvPr/>
        </p:nvSpPr>
        <p:spPr>
          <a:xfrm>
            <a:off x="2589819" y="3536098"/>
            <a:ext cx="1552028" cy="584775"/>
          </a:xfrm>
          <a:prstGeom prst="rect">
            <a:avLst/>
          </a:prstGeom>
          <a:noFill/>
        </p:spPr>
        <p:txBody>
          <a:bodyPr wrap="none" rtlCol="0">
            <a:spAutoFit/>
          </a:bodyPr>
          <a:lstStyle/>
          <a:p>
            <a:r>
              <a:rPr lang="en-US" sz="1600" dirty="0">
                <a:latin typeface="Arial" panose="020B0604020202020204" pitchFamily="34" charset="0"/>
                <a:ea typeface="Arial Unicode MS" panose="020B0604020202020204" pitchFamily="34" charset="-128"/>
                <a:cs typeface="Arial" panose="020B0604020202020204" pitchFamily="34" charset="0"/>
              </a:rPr>
              <a:t>“Payment due”</a:t>
            </a:r>
          </a:p>
          <a:p>
            <a:r>
              <a:rPr lang="en-US" sz="1600" dirty="0">
                <a:latin typeface="Arial" panose="020B0604020202020204" pitchFamily="34" charset="0"/>
                <a:ea typeface="Arial Unicode MS" panose="020B0604020202020204" pitchFamily="34" charset="-128"/>
                <a:cs typeface="Arial" panose="020B0604020202020204" pitchFamily="34" charset="0"/>
              </a:rPr>
              <a:t>API notification</a:t>
            </a:r>
          </a:p>
        </p:txBody>
      </p:sp>
      <p:sp>
        <p:nvSpPr>
          <p:cNvPr id="72" name="TextBox 71"/>
          <p:cNvSpPr txBox="1"/>
          <p:nvPr/>
        </p:nvSpPr>
        <p:spPr>
          <a:xfrm>
            <a:off x="3631448" y="5092640"/>
            <a:ext cx="1364476" cy="646331"/>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Payment system </a:t>
            </a:r>
          </a:p>
          <a:p>
            <a:r>
              <a:rPr lang="en-US" sz="1200" dirty="0">
                <a:latin typeface="Arial" panose="020B0604020202020204" pitchFamily="34" charset="0"/>
                <a:cs typeface="Arial" panose="020B0604020202020204" pitchFamily="34" charset="0"/>
              </a:rPr>
              <a:t>completes </a:t>
            </a:r>
          </a:p>
          <a:p>
            <a:r>
              <a:rPr lang="en-US" sz="1200" dirty="0">
                <a:latin typeface="Arial" panose="020B0604020202020204" pitchFamily="34" charset="0"/>
                <a:cs typeface="Arial" panose="020B0604020202020204" pitchFamily="34" charset="0"/>
              </a:rPr>
              <a:t>transaction</a:t>
            </a:r>
          </a:p>
        </p:txBody>
      </p:sp>
      <p:cxnSp>
        <p:nvCxnSpPr>
          <p:cNvPr id="77" name="Straight Arrow Connector 76"/>
          <p:cNvCxnSpPr/>
          <p:nvPr/>
        </p:nvCxnSpPr>
        <p:spPr>
          <a:xfrm flipH="1">
            <a:off x="2641778" y="5299161"/>
            <a:ext cx="989670" cy="0"/>
          </a:xfrm>
          <a:prstGeom prst="straightConnector1">
            <a:avLst/>
          </a:prstGeom>
          <a:ln w="38100">
            <a:noFill/>
            <a:tailEnd type="triangle"/>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1031014" y="223331"/>
            <a:ext cx="979755"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Author </a:t>
            </a:r>
          </a:p>
          <a:p>
            <a:r>
              <a:rPr lang="en-US" dirty="0">
                <a:latin typeface="Arial" panose="020B0604020202020204" pitchFamily="34" charset="0"/>
                <a:cs typeface="Arial" panose="020B0604020202020204" pitchFamily="34" charset="0"/>
              </a:rPr>
              <a:t>submits</a:t>
            </a:r>
          </a:p>
        </p:txBody>
      </p:sp>
      <p:sp>
        <p:nvSpPr>
          <p:cNvPr id="81" name="Striped Right Arrow 80"/>
          <p:cNvSpPr/>
          <p:nvPr/>
        </p:nvSpPr>
        <p:spPr>
          <a:xfrm rot="5400000">
            <a:off x="1308738" y="852972"/>
            <a:ext cx="424309" cy="367261"/>
          </a:xfrm>
          <a:prstGeom prst="stripedRightArrow">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82" name="Content Placeholder 4"/>
          <p:cNvPicPr>
            <a:picLocks noChangeAspect="1"/>
          </p:cNvPicPr>
          <p:nvPr/>
        </p:nvPicPr>
        <p:blipFill rotWithShape="1">
          <a:blip r:embed="rId8"/>
          <a:srcRect l="2506" t="2162" r="92096" b="86967"/>
          <a:stretch/>
        </p:blipFill>
        <p:spPr>
          <a:xfrm>
            <a:off x="643445" y="292640"/>
            <a:ext cx="386080" cy="518160"/>
          </a:xfrm>
          <a:prstGeom prst="rect">
            <a:avLst/>
          </a:prstGeom>
        </p:spPr>
      </p:pic>
      <p:sp>
        <p:nvSpPr>
          <p:cNvPr id="84" name="Rounded Rectangle 83"/>
          <p:cNvSpPr/>
          <p:nvPr/>
        </p:nvSpPr>
        <p:spPr>
          <a:xfrm>
            <a:off x="5274658" y="327389"/>
            <a:ext cx="1671850" cy="331924"/>
          </a:xfrm>
          <a:prstGeom prst="roundRect">
            <a:avLst/>
          </a:prstGeom>
          <a:solidFill>
            <a:srgbClr val="42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a:solidFill>
                    <a:schemeClr val="bg1"/>
                  </a:solidFill>
                </a:ln>
                <a:solidFill>
                  <a:schemeClr val="bg1">
                    <a:lumMod val="95000"/>
                  </a:schemeClr>
                </a:solidFill>
                <a:latin typeface="Arial" panose="020B0604020202020204" pitchFamily="34" charset="0"/>
                <a:cs typeface="Arial" panose="020B0604020202020204" pitchFamily="34" charset="0"/>
              </a:rPr>
              <a:t>EXAMPLE</a:t>
            </a:r>
          </a:p>
        </p:txBody>
      </p:sp>
      <p:sp>
        <p:nvSpPr>
          <p:cNvPr id="2" name="Rectangle 1"/>
          <p:cNvSpPr/>
          <p:nvPr/>
        </p:nvSpPr>
        <p:spPr>
          <a:xfrm>
            <a:off x="2757733" y="2635345"/>
            <a:ext cx="2218231"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API notifies system</a:t>
            </a:r>
          </a:p>
        </p:txBody>
      </p:sp>
      <p:sp>
        <p:nvSpPr>
          <p:cNvPr id="26" name="Rectangle 25">
            <a:extLst>
              <a:ext uri="{FF2B5EF4-FFF2-40B4-BE49-F238E27FC236}">
                <a16:creationId xmlns:a16="http://schemas.microsoft.com/office/drawing/2014/main" id="{7637861F-4EE4-4D52-BC70-004670832491}"/>
              </a:ext>
            </a:extLst>
          </p:cNvPr>
          <p:cNvSpPr/>
          <p:nvPr/>
        </p:nvSpPr>
        <p:spPr>
          <a:xfrm>
            <a:off x="938463" y="6220326"/>
            <a:ext cx="1395663" cy="300790"/>
          </a:xfrm>
          <a:prstGeom prst="rect">
            <a:avLst/>
          </a:prstGeom>
          <a:solidFill>
            <a:srgbClr val="D8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75080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63402" y="2355015"/>
            <a:ext cx="4164731" cy="3869575"/>
          </a:xfrm>
        </p:spPr>
        <p:txBody>
          <a:bodyPr>
            <a:normAutofit/>
          </a:bodyPr>
          <a:lstStyle/>
          <a:p>
            <a:pPr marL="0" indent="0" algn="ctr">
              <a:buNone/>
            </a:pPr>
            <a:r>
              <a:rPr lang="en-US" sz="2400" b="1" dirty="0">
                <a:solidFill>
                  <a:srgbClr val="CC2027"/>
                </a:solidFill>
              </a:rPr>
              <a:t>Complimentary</a:t>
            </a:r>
            <a:r>
              <a:rPr lang="en-US" sz="2400" b="1" dirty="0">
                <a:solidFill>
                  <a:srgbClr val="404040"/>
                </a:solidFill>
              </a:rPr>
              <a:t> training on all our services. </a:t>
            </a:r>
            <a:endParaRPr lang="en-US" dirty="0"/>
          </a:p>
        </p:txBody>
      </p:sp>
      <p:sp>
        <p:nvSpPr>
          <p:cNvPr id="4" name="Title 1"/>
          <p:cNvSpPr txBox="1">
            <a:spLocks/>
          </p:cNvSpPr>
          <p:nvPr/>
        </p:nvSpPr>
        <p:spPr>
          <a:xfrm>
            <a:off x="442160" y="1572831"/>
            <a:ext cx="4807217" cy="116508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800" b="0" i="0" kern="1200" baseline="0">
                <a:solidFill>
                  <a:schemeClr val="tx1">
                    <a:lumMod val="75000"/>
                    <a:lumOff val="25000"/>
                  </a:schemeClr>
                </a:solidFill>
                <a:latin typeface="Arial" charset="0"/>
                <a:ea typeface="Arial" charset="0"/>
                <a:cs typeface="Arial" charset="0"/>
              </a:defRPr>
            </a:lvl1pPr>
          </a:lstStyle>
          <a:p>
            <a:r>
              <a:rPr lang="en-US" dirty="0">
                <a:solidFill>
                  <a:prstClr val="black">
                    <a:lumMod val="75000"/>
                    <a:lumOff val="25000"/>
                  </a:prstClr>
                </a:solidFill>
              </a:rPr>
              <a:t>Training and </a:t>
            </a:r>
            <a:r>
              <a:rPr lang="en-US" dirty="0">
                <a:solidFill>
                  <a:srgbClr val="C00000"/>
                </a:solidFill>
              </a:rPr>
              <a:t>Support</a:t>
            </a:r>
          </a:p>
        </p:txBody>
      </p:sp>
    </p:spTree>
    <p:extLst>
      <p:ext uri="{BB962C8B-B14F-4D97-AF65-F5344CB8AC3E}">
        <p14:creationId xmlns:p14="http://schemas.microsoft.com/office/powerpoint/2010/main" val="14630847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8970"/>
            <a:ext cx="3943350" cy="1165089"/>
          </a:xfrm>
        </p:spPr>
        <p:txBody>
          <a:bodyPr/>
          <a:lstStyle/>
          <a:p>
            <a:r>
              <a:rPr lang="en-US" dirty="0"/>
              <a:t>Contact </a:t>
            </a:r>
            <a:r>
              <a:rPr lang="en-US" dirty="0">
                <a:solidFill>
                  <a:srgbClr val="C00000"/>
                </a:solidFill>
              </a:rPr>
              <a:t>Us</a:t>
            </a:r>
          </a:p>
        </p:txBody>
      </p:sp>
      <p:sp>
        <p:nvSpPr>
          <p:cNvPr id="3" name="Content Placeholder 2"/>
          <p:cNvSpPr>
            <a:spLocks noGrp="1"/>
          </p:cNvSpPr>
          <p:nvPr>
            <p:ph idx="1"/>
          </p:nvPr>
        </p:nvSpPr>
        <p:spPr>
          <a:xfrm>
            <a:off x="628650" y="2511705"/>
            <a:ext cx="3665558" cy="2622427"/>
          </a:xfrm>
        </p:spPr>
        <p:txBody>
          <a:bodyPr/>
          <a:lstStyle/>
          <a:p>
            <a:pPr marL="0" indent="0">
              <a:spcBef>
                <a:spcPts val="2200"/>
              </a:spcBef>
              <a:buNone/>
            </a:pPr>
            <a:r>
              <a:rPr lang="en-US" sz="2800" b="1" dirty="0">
                <a:solidFill>
                  <a:srgbClr val="404040"/>
                </a:solidFill>
              </a:rPr>
              <a:t>info@sabinet.co.za</a:t>
            </a:r>
            <a:r>
              <a:rPr lang="en-US" sz="2800" b="1" dirty="0"/>
              <a:t> </a:t>
            </a:r>
          </a:p>
          <a:p>
            <a:pPr marL="0" indent="0">
              <a:spcBef>
                <a:spcPts val="2200"/>
              </a:spcBef>
              <a:buNone/>
            </a:pPr>
            <a:r>
              <a:rPr lang="en-US" b="1" dirty="0">
                <a:solidFill>
                  <a:srgbClr val="C00000"/>
                </a:solidFill>
              </a:rPr>
              <a:t>0800 11 85 95</a:t>
            </a:r>
          </a:p>
          <a:p>
            <a:pPr marL="0" indent="0">
              <a:spcBef>
                <a:spcPts val="2200"/>
              </a:spcBef>
              <a:buNone/>
            </a:pPr>
            <a:endParaRPr lang="en-US" b="1" dirty="0">
              <a:solidFill>
                <a:srgbClr val="C00000"/>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8873" r="2865"/>
          <a:stretch/>
        </p:blipFill>
        <p:spPr>
          <a:xfrm>
            <a:off x="4572000" y="0"/>
            <a:ext cx="4572000" cy="5885513"/>
          </a:xfrm>
          <a:prstGeom prst="rect">
            <a:avLst/>
          </a:prstGeom>
        </p:spPr>
      </p:pic>
      <p:sp>
        <p:nvSpPr>
          <p:cNvPr id="5" name="Rectangle 4"/>
          <p:cNvSpPr/>
          <p:nvPr/>
        </p:nvSpPr>
        <p:spPr>
          <a:xfrm>
            <a:off x="937549" y="6273478"/>
            <a:ext cx="1284790" cy="196770"/>
          </a:xfrm>
          <a:prstGeom prst="rect">
            <a:avLst/>
          </a:prstGeom>
          <a:solidFill>
            <a:srgbClr val="D8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0418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to go here</a:t>
            </a:r>
          </a:p>
        </p:txBody>
      </p:sp>
      <p:pic>
        <p:nvPicPr>
          <p:cNvPr id="4" name="Sabinet_AfricaJournalsFIX1.3">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7003" y="767462"/>
            <a:ext cx="9136997" cy="5139562"/>
          </a:xfrm>
        </p:spPr>
      </p:pic>
    </p:spTree>
    <p:extLst>
      <p:ext uri="{BB962C8B-B14F-4D97-AF65-F5344CB8AC3E}">
        <p14:creationId xmlns:p14="http://schemas.microsoft.com/office/powerpoint/2010/main" val="15981547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558970"/>
            <a:ext cx="4626256" cy="3052331"/>
          </a:xfrm>
        </p:spPr>
        <p:txBody>
          <a:bodyPr/>
          <a:lstStyle/>
          <a:p>
            <a:r>
              <a:rPr lang="en-US" b="1" dirty="0"/>
              <a:t>Information </a:t>
            </a:r>
            <a:r>
              <a:rPr lang="en-US" b="1" dirty="0">
                <a:solidFill>
                  <a:srgbClr val="C00000"/>
                </a:solidFill>
              </a:rPr>
              <a:t>Services</a:t>
            </a:r>
          </a:p>
        </p:txBody>
      </p:sp>
    </p:spTree>
    <p:extLst>
      <p:ext uri="{BB962C8B-B14F-4D97-AF65-F5344CB8AC3E}">
        <p14:creationId xmlns:p14="http://schemas.microsoft.com/office/powerpoint/2010/main" val="2871860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6237566-7F88-4D11-8D1C-BAEB5F9FC5E6}"/>
              </a:ext>
            </a:extLst>
          </p:cNvPr>
          <p:cNvSpPr txBox="1">
            <a:spLocks/>
          </p:cNvSpPr>
          <p:nvPr/>
        </p:nvSpPr>
        <p:spPr>
          <a:xfrm>
            <a:off x="0" y="0"/>
            <a:ext cx="9144000" cy="6858000"/>
          </a:xfrm>
          <a:prstGeom prst="rect">
            <a:avLst/>
          </a:prstGeom>
          <a:blipFill>
            <a:blip r:embed="rId3"/>
            <a:stretch>
              <a:fillRect/>
            </a:stretch>
          </a:blip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1" algn="ctr" defTabSz="914400"/>
            <a:endParaRPr lang="en-US" kern="0" dirty="0">
              <a:solidFill>
                <a:srgbClr val="404040"/>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07BCE9B-08BC-427C-8861-1E02F1035428}"/>
              </a:ext>
            </a:extLst>
          </p:cNvPr>
          <p:cNvSpPr>
            <a:spLocks noGrp="1"/>
          </p:cNvSpPr>
          <p:nvPr>
            <p:ph type="title"/>
          </p:nvPr>
        </p:nvSpPr>
        <p:spPr/>
        <p:txBody>
          <a:bodyPr/>
          <a:lstStyle/>
          <a:p>
            <a:r>
              <a:rPr lang="en-ZA" b="1" dirty="0">
                <a:solidFill>
                  <a:srgbClr val="404040"/>
                </a:solidFill>
              </a:rPr>
              <a:t>Sabinet Open Access</a:t>
            </a:r>
            <a:r>
              <a:rPr lang="en-ZA" b="1" dirty="0"/>
              <a:t> </a:t>
            </a:r>
            <a:r>
              <a:rPr lang="en-ZA" b="1" dirty="0">
                <a:solidFill>
                  <a:srgbClr val="CC2027"/>
                </a:solidFill>
              </a:rPr>
              <a:t>Content</a:t>
            </a:r>
          </a:p>
        </p:txBody>
      </p:sp>
      <p:sp>
        <p:nvSpPr>
          <p:cNvPr id="3" name="Content Placeholder 2">
            <a:extLst>
              <a:ext uri="{FF2B5EF4-FFF2-40B4-BE49-F238E27FC236}">
                <a16:creationId xmlns:a16="http://schemas.microsoft.com/office/drawing/2014/main" id="{5529E73B-445B-4DC1-A228-A60F09FF4223}"/>
              </a:ext>
            </a:extLst>
          </p:cNvPr>
          <p:cNvSpPr>
            <a:spLocks noGrp="1"/>
          </p:cNvSpPr>
          <p:nvPr>
            <p:ph idx="1"/>
          </p:nvPr>
        </p:nvSpPr>
        <p:spPr/>
        <p:txBody>
          <a:bodyPr/>
          <a:lstStyle/>
          <a:p>
            <a:pPr>
              <a:buClr>
                <a:schemeClr val="tx1"/>
              </a:buClr>
            </a:pPr>
            <a:r>
              <a:rPr lang="en-ZA" dirty="0">
                <a:solidFill>
                  <a:srgbClr val="404040"/>
                </a:solidFill>
              </a:rPr>
              <a:t>Free South African National Legislation (small law firms)</a:t>
            </a:r>
          </a:p>
          <a:p>
            <a:pPr>
              <a:buClr>
                <a:schemeClr val="tx1"/>
              </a:buClr>
            </a:pPr>
            <a:r>
              <a:rPr lang="en-ZA" dirty="0">
                <a:solidFill>
                  <a:srgbClr val="404040"/>
                </a:solidFill>
              </a:rPr>
              <a:t>Free South African National Legislation (universities) </a:t>
            </a:r>
          </a:p>
          <a:p>
            <a:pPr>
              <a:buClr>
                <a:schemeClr val="tx1"/>
              </a:buClr>
            </a:pPr>
            <a:r>
              <a:rPr lang="en-ZA" dirty="0">
                <a:solidFill>
                  <a:srgbClr val="404040"/>
                </a:solidFill>
              </a:rPr>
              <a:t>Sabinet Law </a:t>
            </a:r>
          </a:p>
          <a:p>
            <a:pPr>
              <a:buClr>
                <a:schemeClr val="tx1"/>
              </a:buClr>
            </a:pPr>
            <a:r>
              <a:rPr lang="en-ZA" dirty="0">
                <a:solidFill>
                  <a:srgbClr val="404040"/>
                </a:solidFill>
                <a:hlinkClick r:id="rId4"/>
              </a:rPr>
              <a:t>www.journals.co.za</a:t>
            </a:r>
            <a:r>
              <a:rPr lang="en-ZA" dirty="0">
                <a:solidFill>
                  <a:srgbClr val="404040"/>
                </a:solidFill>
              </a:rPr>
              <a:t> open access collection</a:t>
            </a:r>
          </a:p>
          <a:p>
            <a:pPr>
              <a:buClr>
                <a:schemeClr val="tx1"/>
              </a:buClr>
            </a:pPr>
            <a:r>
              <a:rPr lang="en-ZA" dirty="0">
                <a:solidFill>
                  <a:srgbClr val="404040"/>
                </a:solidFill>
              </a:rPr>
              <a:t>Online submission platform for publishers</a:t>
            </a:r>
          </a:p>
        </p:txBody>
      </p:sp>
      <p:sp>
        <p:nvSpPr>
          <p:cNvPr id="4" name="Rectangle 3">
            <a:extLst>
              <a:ext uri="{FF2B5EF4-FFF2-40B4-BE49-F238E27FC236}">
                <a16:creationId xmlns:a16="http://schemas.microsoft.com/office/drawing/2014/main" id="{4C828B46-D5AA-468E-9FD1-97EB06286F3F}"/>
              </a:ext>
            </a:extLst>
          </p:cNvPr>
          <p:cNvSpPr/>
          <p:nvPr/>
        </p:nvSpPr>
        <p:spPr>
          <a:xfrm>
            <a:off x="938463" y="6220326"/>
            <a:ext cx="1395663" cy="300790"/>
          </a:xfrm>
          <a:prstGeom prst="rect">
            <a:avLst/>
          </a:prstGeom>
          <a:solidFill>
            <a:srgbClr val="D8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5759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291D8-3B40-4115-958F-C285763C4E09}"/>
              </a:ext>
            </a:extLst>
          </p:cNvPr>
          <p:cNvSpPr>
            <a:spLocks noGrp="1"/>
          </p:cNvSpPr>
          <p:nvPr>
            <p:ph type="title"/>
          </p:nvPr>
        </p:nvSpPr>
        <p:spPr/>
        <p:txBody>
          <a:bodyPr/>
          <a:lstStyle/>
          <a:p>
            <a:r>
              <a:rPr lang="en-ZA" dirty="0">
                <a:solidFill>
                  <a:srgbClr val="404040"/>
                </a:solidFill>
              </a:rPr>
              <a:t>South African National </a:t>
            </a:r>
            <a:br>
              <a:rPr lang="en-ZA" dirty="0">
                <a:solidFill>
                  <a:srgbClr val="404040"/>
                </a:solidFill>
              </a:rPr>
            </a:br>
            <a:r>
              <a:rPr lang="en-ZA" dirty="0">
                <a:solidFill>
                  <a:srgbClr val="CC2027"/>
                </a:solidFill>
              </a:rPr>
              <a:t>Legislation (</a:t>
            </a:r>
            <a:r>
              <a:rPr lang="en-ZA" sz="2400" dirty="0">
                <a:solidFill>
                  <a:srgbClr val="CC2027"/>
                </a:solidFill>
              </a:rPr>
              <a:t>SMME’s</a:t>
            </a:r>
            <a:r>
              <a:rPr lang="en-ZA" dirty="0">
                <a:solidFill>
                  <a:srgbClr val="CC2027"/>
                </a:solidFill>
              </a:rPr>
              <a:t>)</a:t>
            </a:r>
          </a:p>
        </p:txBody>
      </p:sp>
      <p:sp>
        <p:nvSpPr>
          <p:cNvPr id="3" name="Content Placeholder 2">
            <a:extLst>
              <a:ext uri="{FF2B5EF4-FFF2-40B4-BE49-F238E27FC236}">
                <a16:creationId xmlns:a16="http://schemas.microsoft.com/office/drawing/2014/main" id="{0ED5E184-1C65-4BFD-B56D-962E470A47B5}"/>
              </a:ext>
            </a:extLst>
          </p:cNvPr>
          <p:cNvSpPr>
            <a:spLocks noGrp="1"/>
          </p:cNvSpPr>
          <p:nvPr>
            <p:ph idx="1"/>
          </p:nvPr>
        </p:nvSpPr>
        <p:spPr/>
        <p:txBody>
          <a:bodyPr/>
          <a:lstStyle/>
          <a:p>
            <a:pPr>
              <a:buClr>
                <a:srgbClr val="404040"/>
              </a:buClr>
            </a:pPr>
            <a:r>
              <a:rPr lang="en-US" dirty="0">
                <a:solidFill>
                  <a:srgbClr val="404040"/>
                </a:solidFill>
              </a:rPr>
              <a:t>Access all South African Acts</a:t>
            </a:r>
          </a:p>
          <a:p>
            <a:pPr>
              <a:buClr>
                <a:srgbClr val="404040"/>
              </a:buClr>
            </a:pPr>
            <a:r>
              <a:rPr lang="en-US" dirty="0">
                <a:solidFill>
                  <a:srgbClr val="404040"/>
                </a:solidFill>
              </a:rPr>
              <a:t>Law firms that have:</a:t>
            </a:r>
          </a:p>
          <a:p>
            <a:pPr lvl="1">
              <a:buClr>
                <a:srgbClr val="404040"/>
              </a:buClr>
            </a:pPr>
            <a:r>
              <a:rPr lang="en-US" dirty="0">
                <a:solidFill>
                  <a:srgbClr val="404040"/>
                </a:solidFill>
              </a:rPr>
              <a:t>Three (3) or fewer practicing attorneys</a:t>
            </a:r>
          </a:p>
          <a:p>
            <a:pPr lvl="1">
              <a:buClr>
                <a:srgbClr val="404040"/>
              </a:buClr>
            </a:pPr>
            <a:r>
              <a:rPr lang="en-US" dirty="0">
                <a:solidFill>
                  <a:srgbClr val="404040"/>
                </a:solidFill>
              </a:rPr>
              <a:t>Fidelity fund certificates and annual law society subscriptions up to date</a:t>
            </a:r>
          </a:p>
          <a:p>
            <a:pPr lvl="1">
              <a:buClr>
                <a:srgbClr val="404040"/>
              </a:buClr>
            </a:pPr>
            <a:r>
              <a:rPr lang="en-US" dirty="0">
                <a:solidFill>
                  <a:srgbClr val="404040"/>
                </a:solidFill>
              </a:rPr>
              <a:t>Internet connectivity for use of this online legislation product</a:t>
            </a:r>
            <a:endParaRPr lang="en-ZA" dirty="0">
              <a:solidFill>
                <a:srgbClr val="404040"/>
              </a:solidFill>
            </a:endParaRPr>
          </a:p>
        </p:txBody>
      </p:sp>
      <p:sp>
        <p:nvSpPr>
          <p:cNvPr id="4" name="Rectangle 3">
            <a:extLst>
              <a:ext uri="{FF2B5EF4-FFF2-40B4-BE49-F238E27FC236}">
                <a16:creationId xmlns:a16="http://schemas.microsoft.com/office/drawing/2014/main" id="{0AB11F52-6FC8-45FF-94BF-EA1B736F8436}"/>
              </a:ext>
            </a:extLst>
          </p:cNvPr>
          <p:cNvSpPr/>
          <p:nvPr/>
        </p:nvSpPr>
        <p:spPr>
          <a:xfrm>
            <a:off x="938463" y="6220326"/>
            <a:ext cx="1395663" cy="300790"/>
          </a:xfrm>
          <a:prstGeom prst="rect">
            <a:avLst/>
          </a:prstGeom>
          <a:solidFill>
            <a:srgbClr val="D8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704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291D8-3B40-4115-958F-C285763C4E09}"/>
              </a:ext>
            </a:extLst>
          </p:cNvPr>
          <p:cNvSpPr>
            <a:spLocks noGrp="1"/>
          </p:cNvSpPr>
          <p:nvPr>
            <p:ph type="title"/>
          </p:nvPr>
        </p:nvSpPr>
        <p:spPr/>
        <p:txBody>
          <a:bodyPr/>
          <a:lstStyle/>
          <a:p>
            <a:r>
              <a:rPr lang="en-ZA" dirty="0">
                <a:solidFill>
                  <a:srgbClr val="404040"/>
                </a:solidFill>
              </a:rPr>
              <a:t>South African National </a:t>
            </a:r>
            <a:br>
              <a:rPr lang="en-ZA" dirty="0">
                <a:solidFill>
                  <a:srgbClr val="404040"/>
                </a:solidFill>
              </a:rPr>
            </a:br>
            <a:r>
              <a:rPr lang="en-ZA" dirty="0">
                <a:solidFill>
                  <a:srgbClr val="CC2027"/>
                </a:solidFill>
              </a:rPr>
              <a:t>Legislation </a:t>
            </a:r>
            <a:r>
              <a:rPr lang="en-ZA" sz="2400" dirty="0">
                <a:solidFill>
                  <a:srgbClr val="CC2027"/>
                </a:solidFill>
              </a:rPr>
              <a:t>(Law Faculties) </a:t>
            </a:r>
            <a:endParaRPr lang="en-ZA" dirty="0">
              <a:solidFill>
                <a:srgbClr val="CC2027"/>
              </a:solidFill>
            </a:endParaRPr>
          </a:p>
        </p:txBody>
      </p:sp>
      <p:sp>
        <p:nvSpPr>
          <p:cNvPr id="3" name="Content Placeholder 2">
            <a:extLst>
              <a:ext uri="{FF2B5EF4-FFF2-40B4-BE49-F238E27FC236}">
                <a16:creationId xmlns:a16="http://schemas.microsoft.com/office/drawing/2014/main" id="{0ED5E184-1C65-4BFD-B56D-962E470A47B5}"/>
              </a:ext>
            </a:extLst>
          </p:cNvPr>
          <p:cNvSpPr>
            <a:spLocks noGrp="1"/>
          </p:cNvSpPr>
          <p:nvPr>
            <p:ph idx="1"/>
          </p:nvPr>
        </p:nvSpPr>
        <p:spPr/>
        <p:txBody>
          <a:bodyPr/>
          <a:lstStyle/>
          <a:p>
            <a:pPr>
              <a:buClr>
                <a:srgbClr val="404040"/>
              </a:buClr>
            </a:pPr>
            <a:r>
              <a:rPr lang="en-US" dirty="0">
                <a:solidFill>
                  <a:srgbClr val="404040"/>
                </a:solidFill>
              </a:rPr>
              <a:t>Free Access to: </a:t>
            </a:r>
          </a:p>
          <a:p>
            <a:pPr lvl="1">
              <a:buClr>
                <a:srgbClr val="404040"/>
              </a:buClr>
            </a:pPr>
            <a:r>
              <a:rPr lang="en-US" dirty="0">
                <a:solidFill>
                  <a:srgbClr val="404040"/>
                </a:solidFill>
              </a:rPr>
              <a:t>Public universities</a:t>
            </a:r>
          </a:p>
          <a:p>
            <a:pPr lvl="1">
              <a:buClr>
                <a:srgbClr val="404040"/>
              </a:buClr>
            </a:pPr>
            <a:r>
              <a:rPr lang="en-US" dirty="0">
                <a:solidFill>
                  <a:srgbClr val="404040"/>
                </a:solidFill>
              </a:rPr>
              <a:t>Universities that have a practicing law faculty</a:t>
            </a:r>
          </a:p>
        </p:txBody>
      </p:sp>
      <p:sp>
        <p:nvSpPr>
          <p:cNvPr id="4" name="Rectangle 3">
            <a:extLst>
              <a:ext uri="{FF2B5EF4-FFF2-40B4-BE49-F238E27FC236}">
                <a16:creationId xmlns:a16="http://schemas.microsoft.com/office/drawing/2014/main" id="{68B3F004-6ADA-4921-A7AA-64A2F1B4705F}"/>
              </a:ext>
            </a:extLst>
          </p:cNvPr>
          <p:cNvSpPr/>
          <p:nvPr/>
        </p:nvSpPr>
        <p:spPr>
          <a:xfrm>
            <a:off x="938463" y="6220326"/>
            <a:ext cx="1395663" cy="300790"/>
          </a:xfrm>
          <a:prstGeom prst="rect">
            <a:avLst/>
          </a:prstGeom>
          <a:solidFill>
            <a:srgbClr val="D8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8377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291D8-3B40-4115-958F-C285763C4E09}"/>
              </a:ext>
            </a:extLst>
          </p:cNvPr>
          <p:cNvSpPr>
            <a:spLocks noGrp="1"/>
          </p:cNvSpPr>
          <p:nvPr>
            <p:ph type="title"/>
          </p:nvPr>
        </p:nvSpPr>
        <p:spPr/>
        <p:txBody>
          <a:bodyPr>
            <a:normAutofit fontScale="90000"/>
          </a:bodyPr>
          <a:lstStyle/>
          <a:p>
            <a:r>
              <a:rPr lang="en-ZA" b="1" dirty="0" err="1">
                <a:solidFill>
                  <a:srgbClr val="404040"/>
                </a:solidFill>
              </a:rPr>
              <a:t>SabinetLaw</a:t>
            </a:r>
            <a:r>
              <a:rPr lang="en-ZA" b="1" dirty="0">
                <a:solidFill>
                  <a:srgbClr val="404040"/>
                </a:solidFill>
              </a:rPr>
              <a:t/>
            </a:r>
            <a:br>
              <a:rPr lang="en-ZA" b="1" dirty="0">
                <a:solidFill>
                  <a:srgbClr val="404040"/>
                </a:solidFill>
              </a:rPr>
            </a:br>
            <a:r>
              <a:rPr lang="en-ZA" b="1" dirty="0">
                <a:solidFill>
                  <a:srgbClr val="404040"/>
                </a:solidFill>
              </a:rPr>
              <a:t/>
            </a:r>
            <a:br>
              <a:rPr lang="en-ZA" b="1" dirty="0">
                <a:solidFill>
                  <a:srgbClr val="404040"/>
                </a:solidFill>
              </a:rPr>
            </a:br>
            <a:r>
              <a:rPr lang="en-ZA" sz="3100" dirty="0">
                <a:solidFill>
                  <a:srgbClr val="404040"/>
                </a:solidFill>
              </a:rPr>
              <a:t>All government, parliamentary and legislative information in the </a:t>
            </a:r>
            <a:r>
              <a:rPr lang="en-ZA" sz="3100" b="1" dirty="0">
                <a:solidFill>
                  <a:srgbClr val="CC2027"/>
                </a:solidFill>
              </a:rPr>
              <a:t>Legislative Profile </a:t>
            </a:r>
            <a:r>
              <a:rPr lang="en-US" b="1" dirty="0">
                <a:solidFill>
                  <a:srgbClr val="CC2027"/>
                </a:solidFill>
              </a:rPr>
              <a:t/>
            </a:r>
            <a:br>
              <a:rPr lang="en-US" b="1" dirty="0">
                <a:solidFill>
                  <a:srgbClr val="CC2027"/>
                </a:solidFill>
              </a:rPr>
            </a:br>
            <a:endParaRPr lang="en-ZA" b="1" dirty="0">
              <a:solidFill>
                <a:srgbClr val="404040"/>
              </a:solidFill>
            </a:endParaRPr>
          </a:p>
        </p:txBody>
      </p:sp>
      <p:sp>
        <p:nvSpPr>
          <p:cNvPr id="3" name="Content Placeholder 2">
            <a:extLst>
              <a:ext uri="{FF2B5EF4-FFF2-40B4-BE49-F238E27FC236}">
                <a16:creationId xmlns:a16="http://schemas.microsoft.com/office/drawing/2014/main" id="{0ED5E184-1C65-4BFD-B56D-962E470A47B5}"/>
              </a:ext>
            </a:extLst>
          </p:cNvPr>
          <p:cNvSpPr>
            <a:spLocks noGrp="1"/>
          </p:cNvSpPr>
          <p:nvPr>
            <p:ph idx="1"/>
          </p:nvPr>
        </p:nvSpPr>
        <p:spPr>
          <a:xfrm>
            <a:off x="628650" y="2651541"/>
            <a:ext cx="7886700" cy="3869575"/>
          </a:xfrm>
        </p:spPr>
        <p:txBody>
          <a:bodyPr/>
          <a:lstStyle/>
          <a:p>
            <a:pPr lvl="0">
              <a:buClr>
                <a:srgbClr val="404040"/>
              </a:buClr>
            </a:pPr>
            <a:r>
              <a:rPr lang="en-ZA" dirty="0">
                <a:solidFill>
                  <a:srgbClr val="404040"/>
                </a:solidFill>
              </a:rPr>
              <a:t>We provide free access to: </a:t>
            </a:r>
            <a:endParaRPr lang="en-US" dirty="0">
              <a:solidFill>
                <a:srgbClr val="404040"/>
              </a:solidFill>
            </a:endParaRPr>
          </a:p>
          <a:p>
            <a:pPr lvl="1">
              <a:buClr>
                <a:srgbClr val="404040"/>
              </a:buClr>
            </a:pPr>
            <a:r>
              <a:rPr lang="en-ZA" dirty="0">
                <a:solidFill>
                  <a:srgbClr val="404040"/>
                </a:solidFill>
              </a:rPr>
              <a:t>Articles written by our experts on various pieces of upcoming and current legislation</a:t>
            </a:r>
            <a:endParaRPr lang="en-US" dirty="0">
              <a:solidFill>
                <a:srgbClr val="404040"/>
              </a:solidFill>
            </a:endParaRPr>
          </a:p>
          <a:p>
            <a:pPr lvl="1">
              <a:buClr>
                <a:srgbClr val="404040"/>
              </a:buClr>
            </a:pPr>
            <a:r>
              <a:rPr lang="en-ZA" dirty="0">
                <a:solidFill>
                  <a:srgbClr val="404040"/>
                </a:solidFill>
              </a:rPr>
              <a:t>The entire legislative profile from when it becomes a Draft Bill to becoming an Act</a:t>
            </a:r>
            <a:endParaRPr lang="en-US" dirty="0">
              <a:solidFill>
                <a:srgbClr val="404040"/>
              </a:solidFill>
            </a:endParaRPr>
          </a:p>
          <a:p>
            <a:pPr lvl="1">
              <a:buClr>
                <a:srgbClr val="404040"/>
              </a:buClr>
            </a:pPr>
            <a:r>
              <a:rPr lang="en-ZA" dirty="0">
                <a:solidFill>
                  <a:srgbClr val="404040"/>
                </a:solidFill>
              </a:rPr>
              <a:t>Monitoring of the media in relation to a specific Draft Bill, Bill and Act with links added to for ease of use</a:t>
            </a:r>
            <a:endParaRPr lang="en-US" dirty="0">
              <a:solidFill>
                <a:srgbClr val="404040"/>
              </a:solidFill>
            </a:endParaRPr>
          </a:p>
          <a:p>
            <a:pPr>
              <a:buClr>
                <a:srgbClr val="404040"/>
              </a:buClr>
            </a:pPr>
            <a:endParaRPr lang="en-ZA" b="1" dirty="0">
              <a:solidFill>
                <a:srgbClr val="404040"/>
              </a:solidFill>
            </a:endParaRPr>
          </a:p>
        </p:txBody>
      </p:sp>
      <p:sp>
        <p:nvSpPr>
          <p:cNvPr id="4" name="Rectangle 3">
            <a:extLst>
              <a:ext uri="{FF2B5EF4-FFF2-40B4-BE49-F238E27FC236}">
                <a16:creationId xmlns:a16="http://schemas.microsoft.com/office/drawing/2014/main" id="{70278DE0-0BE9-401C-A5D0-1072673D8A8B}"/>
              </a:ext>
            </a:extLst>
          </p:cNvPr>
          <p:cNvSpPr/>
          <p:nvPr/>
        </p:nvSpPr>
        <p:spPr>
          <a:xfrm>
            <a:off x="938463" y="6220326"/>
            <a:ext cx="1395663" cy="300790"/>
          </a:xfrm>
          <a:prstGeom prst="rect">
            <a:avLst/>
          </a:prstGeom>
          <a:solidFill>
            <a:srgbClr val="D8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328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404040"/>
                </a:solidFill>
              </a:rPr>
              <a:t>African </a:t>
            </a:r>
            <a:r>
              <a:rPr lang="en-US" b="1" dirty="0">
                <a:solidFill>
                  <a:srgbClr val="CC2027"/>
                </a:solidFill>
              </a:rPr>
              <a:t>Journals</a:t>
            </a:r>
          </a:p>
        </p:txBody>
      </p:sp>
      <p:sp>
        <p:nvSpPr>
          <p:cNvPr id="4" name="Rectangle 3"/>
          <p:cNvSpPr/>
          <p:nvPr/>
        </p:nvSpPr>
        <p:spPr>
          <a:xfrm>
            <a:off x="937549" y="6273478"/>
            <a:ext cx="1284790" cy="196770"/>
          </a:xfrm>
          <a:prstGeom prst="rect">
            <a:avLst/>
          </a:prstGeom>
          <a:solidFill>
            <a:srgbClr val="D8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0167" t="36990" r="11326" b="8623"/>
          <a:stretch/>
        </p:blipFill>
        <p:spPr>
          <a:xfrm>
            <a:off x="0" y="1454334"/>
            <a:ext cx="9144000" cy="4140200"/>
          </a:xfrm>
          <a:prstGeom prst="rect">
            <a:avLst/>
          </a:prstGeom>
        </p:spPr>
      </p:pic>
      <p:pic>
        <p:nvPicPr>
          <p:cNvPr id="8" name="Picture 7"/>
          <p:cNvPicPr>
            <a:picLocks noChangeAspect="1"/>
          </p:cNvPicPr>
          <p:nvPr/>
        </p:nvPicPr>
        <p:blipFill rotWithShape="1">
          <a:blip r:embed="rId4"/>
          <a:srcRect b="2202"/>
          <a:stretch/>
        </p:blipFill>
        <p:spPr>
          <a:xfrm>
            <a:off x="953015" y="1542568"/>
            <a:ext cx="7562335" cy="3963732"/>
          </a:xfrm>
          <a:prstGeom prst="rect">
            <a:avLst/>
          </a:prstGeom>
        </p:spPr>
      </p:pic>
    </p:spTree>
    <p:extLst>
      <p:ext uri="{BB962C8B-B14F-4D97-AF65-F5344CB8AC3E}">
        <p14:creationId xmlns:p14="http://schemas.microsoft.com/office/powerpoint/2010/main" val="2073330433"/>
      </p:ext>
    </p:extLst>
  </p:cSld>
  <p:clrMapOvr>
    <a:masterClrMapping/>
  </p:clrMapOvr>
</p:sld>
</file>

<file path=ppt/theme/theme1.xml><?xml version="1.0" encoding="utf-8"?>
<a:theme xmlns:a="http://schemas.openxmlformats.org/drawingml/2006/main" name="Office Theme">
  <a:themeElements>
    <a:clrScheme name="Sabinet">
      <a:dk1>
        <a:srgbClr val="424143"/>
      </a:dk1>
      <a:lt1>
        <a:srgbClr val="FFFFFF"/>
      </a:lt1>
      <a:dk2>
        <a:srgbClr val="7E888C"/>
      </a:dk2>
      <a:lt2>
        <a:srgbClr val="E7E6E6"/>
      </a:lt2>
      <a:accent1>
        <a:srgbClr val="CC2027"/>
      </a:accent1>
      <a:accent2>
        <a:srgbClr val="7E888C"/>
      </a:accent2>
      <a:accent3>
        <a:srgbClr val="A6AFB4"/>
      </a:accent3>
      <a:accent4>
        <a:srgbClr val="D8D8D8"/>
      </a:accent4>
      <a:accent5>
        <a:srgbClr val="F0A0A3"/>
      </a:accent5>
      <a:accent6>
        <a:srgbClr val="5E6669"/>
      </a:accent6>
      <a:hlink>
        <a:srgbClr val="99171D"/>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682</TotalTime>
  <Words>1713</Words>
  <Application>Microsoft Office PowerPoint</Application>
  <PresentationFormat>On-screen Show (4:3)</PresentationFormat>
  <Paragraphs>230</Paragraphs>
  <Slides>29</Slides>
  <Notes>20</Notes>
  <HiddenSlides>0</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29</vt:i4>
      </vt:variant>
    </vt:vector>
  </HeadingPairs>
  <TitlesOfParts>
    <vt:vector size="39" baseType="lpstr">
      <vt:lpstr>Arial</vt:lpstr>
      <vt:lpstr>Arial Unicode MS</vt:lpstr>
      <vt:lpstr>Calibri</vt:lpstr>
      <vt:lpstr>Calibri Light</vt:lpstr>
      <vt:lpstr>Gill Sans MT</vt:lpstr>
      <vt:lpstr>Lato</vt:lpstr>
      <vt:lpstr>Office Theme</vt:lpstr>
      <vt:lpstr>1_Office Theme</vt:lpstr>
      <vt:lpstr>5_Office Theme</vt:lpstr>
      <vt:lpstr>6_Office Theme</vt:lpstr>
      <vt:lpstr>PowerPoint Presentation</vt:lpstr>
      <vt:lpstr>PowerPoint Presentation</vt:lpstr>
      <vt:lpstr>Video to go here</vt:lpstr>
      <vt:lpstr>Information Services</vt:lpstr>
      <vt:lpstr>Sabinet Open Access Content</vt:lpstr>
      <vt:lpstr>South African National  Legislation (SMME’s)</vt:lpstr>
      <vt:lpstr>South African National  Legislation (Law Faculties) </vt:lpstr>
      <vt:lpstr>SabinetLaw  All government, parliamentary and legislative information in the Legislative Profile  </vt:lpstr>
      <vt:lpstr>African Journals</vt:lpstr>
      <vt:lpstr>PowerPoint Presentation</vt:lpstr>
      <vt:lpstr>PowerPoint Presentation</vt:lpstr>
      <vt:lpstr>African Journals</vt:lpstr>
      <vt:lpstr>Sabinet’s OA Statement</vt:lpstr>
      <vt:lpstr>Benefits for OA publishers on www.journals.co.za</vt:lpstr>
      <vt:lpstr>PowerPoint Presentation</vt:lpstr>
      <vt:lpstr>Predatory Journals</vt:lpstr>
      <vt:lpstr>PowerPoint Presentation</vt:lpstr>
      <vt:lpstr>PowerPoint Presentation</vt:lpstr>
      <vt:lpstr>PowerPoint Presentation</vt:lpstr>
      <vt:lpstr>New websites/tools to identify predatory journals</vt:lpstr>
      <vt:lpstr>The extent of unethical  practices</vt:lpstr>
      <vt:lpstr>Unethical examples</vt:lpstr>
      <vt:lpstr>Unethical examples (cont.) </vt:lpstr>
      <vt:lpstr>Predatory publishing and  Sabinet</vt:lpstr>
      <vt:lpstr>New Initiatives: Online Publishing Platform</vt:lpstr>
      <vt:lpstr>New Initiatives: Online Publishing System (cont.)</vt:lpstr>
      <vt:lpstr>PowerPoint Presentation</vt:lpstr>
      <vt:lpstr>PowerPoint Presentation</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Lili Rees</dc:creator>
  <cp:lastModifiedBy>NicoletteL@nmmu.ac.za</cp:lastModifiedBy>
  <cp:revision>63</cp:revision>
  <dcterms:created xsi:type="dcterms:W3CDTF">2018-04-06T07:29:27Z</dcterms:created>
  <dcterms:modified xsi:type="dcterms:W3CDTF">2018-10-30T08:59:30Z</dcterms:modified>
</cp:coreProperties>
</file>