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4" r:id="rId2"/>
  </p:sldMasterIdLst>
  <p:sldIdLst>
    <p:sldId id="263" r:id="rId3"/>
    <p:sldId id="257" r:id="rId4"/>
    <p:sldId id="316" r:id="rId5"/>
    <p:sldId id="315" r:id="rId6"/>
    <p:sldId id="317" r:id="rId7"/>
    <p:sldId id="293" r:id="rId8"/>
    <p:sldId id="295" r:id="rId9"/>
    <p:sldId id="296" r:id="rId10"/>
    <p:sldId id="300" r:id="rId11"/>
    <p:sldId id="318" r:id="rId12"/>
    <p:sldId id="319" r:id="rId13"/>
    <p:sldId id="290" r:id="rId14"/>
    <p:sldId id="310" r:id="rId15"/>
  </p:sldIdLst>
  <p:sldSz cx="8991600" cy="6832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33">
          <p15:clr>
            <a:srgbClr val="A4A3A4"/>
          </p15:clr>
        </p15:guide>
        <p15:guide id="2" orient="horz" pos="2153">
          <p15:clr>
            <a:srgbClr val="A4A3A4"/>
          </p15:clr>
        </p15:guide>
        <p15:guide id="3" orient="horz" pos="292">
          <p15:clr>
            <a:srgbClr val="A4A3A4"/>
          </p15:clr>
        </p15:guide>
        <p15:guide id="4" orient="horz" pos="1285">
          <p15:clr>
            <a:srgbClr val="A4A3A4"/>
          </p15:clr>
        </p15:guide>
        <p15:guide id="5" orient="horz" pos="927">
          <p15:clr>
            <a:srgbClr val="A4A3A4"/>
          </p15:clr>
        </p15:guide>
        <p15:guide id="6" orient="horz" pos="3028">
          <p15:clr>
            <a:srgbClr val="A4A3A4"/>
          </p15:clr>
        </p15:guide>
        <p15:guide id="7" pos="5326">
          <p15:clr>
            <a:srgbClr val="A4A3A4"/>
          </p15:clr>
        </p15:guide>
        <p15:guide id="8" pos="4963">
          <p15:clr>
            <a:srgbClr val="A4A3A4"/>
          </p15:clr>
        </p15:guide>
        <p15:guide id="9" pos="1141">
          <p15:clr>
            <a:srgbClr val="A4A3A4"/>
          </p15:clr>
        </p15:guide>
        <p15:guide id="10" pos="2877">
          <p15:clr>
            <a:srgbClr val="A4A3A4"/>
          </p15:clr>
        </p15:guide>
        <p15:guide id="11" pos="455">
          <p15:clr>
            <a:srgbClr val="A4A3A4"/>
          </p15:clr>
        </p15:guide>
        <p15:guide id="12" pos="3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085D"/>
    <a:srgbClr val="2E67CC"/>
    <a:srgbClr val="000000"/>
    <a:srgbClr val="546DA1"/>
    <a:srgbClr val="C6DEF3"/>
    <a:srgbClr val="70BEF2"/>
    <a:srgbClr val="DACDCA"/>
    <a:srgbClr val="073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40" y="48"/>
      </p:cViewPr>
      <p:guideLst>
        <p:guide orient="horz" pos="3533"/>
        <p:guide orient="horz" pos="2153"/>
        <p:guide orient="horz" pos="292"/>
        <p:guide orient="horz" pos="1285"/>
        <p:guide orient="horz" pos="927"/>
        <p:guide orient="horz" pos="3028"/>
        <p:guide pos="5326"/>
        <p:guide pos="4963"/>
        <p:guide pos="1141"/>
        <p:guide pos="2877"/>
        <p:guide pos="455"/>
        <p:guide pos="38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811338" y="1471614"/>
            <a:ext cx="6643687" cy="259275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811338" y="4720960"/>
            <a:ext cx="6643686" cy="50388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417" y="4782822"/>
            <a:ext cx="5394960" cy="5646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2417" y="610505"/>
            <a:ext cx="5394960" cy="40995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1966" indent="0">
              <a:buNone/>
              <a:defRPr sz="2800"/>
            </a:lvl2pPr>
            <a:lvl3pPr marL="903932" indent="0">
              <a:buNone/>
              <a:defRPr sz="2400"/>
            </a:lvl3pPr>
            <a:lvl4pPr marL="1355898" indent="0">
              <a:buNone/>
              <a:defRPr sz="2000"/>
            </a:lvl4pPr>
            <a:lvl5pPr marL="1807864" indent="0">
              <a:buNone/>
              <a:defRPr sz="2000"/>
            </a:lvl5pPr>
            <a:lvl6pPr marL="2259829" indent="0">
              <a:buNone/>
              <a:defRPr sz="2000"/>
            </a:lvl6pPr>
            <a:lvl7pPr marL="2711796" indent="0">
              <a:buNone/>
              <a:defRPr sz="2000"/>
            </a:lvl7pPr>
            <a:lvl8pPr marL="3163763" indent="0">
              <a:buNone/>
              <a:defRPr sz="2000"/>
            </a:lvl8pPr>
            <a:lvl9pPr marL="361572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2417" y="5347461"/>
            <a:ext cx="5394960" cy="801881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CC58-CB08-49A3-8E2C-1E67AF920373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39D4-78E0-4B1D-9B7F-4F3C17E1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46DD3-B8E1-45AE-890E-DEF48F43851E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A8C46-D064-43ED-B679-1C0339EA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201" y="272039"/>
            <a:ext cx="1988767" cy="58092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775" y="272039"/>
            <a:ext cx="5819563" cy="5809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44AE-5CDC-4533-AF63-369873214185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ADAC-42C1-4517-B932-2F3592DE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 Text in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511176"/>
            <a:ext cx="7732711" cy="1032916"/>
          </a:xfrm>
        </p:spPr>
        <p:txBody>
          <a:bodyPr lIns="0" tIns="0" rIns="0" bIns="0"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1976438"/>
            <a:ext cx="7732711" cy="4104158"/>
          </a:xfrm>
        </p:spPr>
        <p:txBody>
          <a:bodyPr lIns="0" tIns="0" rIns="0" bIns="0"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370" y="2122535"/>
            <a:ext cx="7642860" cy="14645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740" y="3871809"/>
            <a:ext cx="6294120" cy="1746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1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64A89-0B4F-4D9F-ACAA-73FACED540E0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7261-4FEB-4D29-B32B-A61FFA5A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75B8-8ACE-4BA8-8022-71C2F9593C12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0FF6-EF8B-4157-8747-D4142923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74" y="4390581"/>
            <a:ext cx="7642860" cy="13570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74" y="2895950"/>
            <a:ext cx="7642860" cy="14946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19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3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58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7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9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1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3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5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B1B9-691B-4EE9-92B9-7F8588556576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0930-769B-4B02-B004-8E67792F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778" y="1587947"/>
            <a:ext cx="3904165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87947"/>
            <a:ext cx="3904166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F19E-717B-4FEF-84E6-372D8DD5149D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41D6-E45E-4631-BF41-A694E208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273623"/>
            <a:ext cx="8092440" cy="1138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580" y="1529427"/>
            <a:ext cx="397285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" y="2166820"/>
            <a:ext cx="397285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08" y="1529427"/>
            <a:ext cx="397441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7608" y="2166820"/>
            <a:ext cx="397441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46C3-A78E-4DB9-A9DD-8D2E976C7675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C2F05-FD48-44A8-BA89-B83F190A2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4F04-27AD-42AE-BCFA-FF9E72F81C91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64DD-70EA-4E2B-9FFC-D9F19361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F7690-614A-4B83-AB7A-E0596338DB00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1621D-5539-4643-857E-A281091C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3" y="272039"/>
            <a:ext cx="2958174" cy="11577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466" y="272041"/>
            <a:ext cx="5026554" cy="5831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3" y="1429787"/>
            <a:ext cx="2958174" cy="4673689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9D0F1-D8FD-4AC8-984F-E68B26C54636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9F22C-704D-4189-8937-DA26E681E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C:\Documents and Settings\Administrator\My Documents\Design - Working File\Chemistry Department Slide show\logo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22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49263" y="273050"/>
            <a:ext cx="8093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263" y="1593850"/>
            <a:ext cx="8093075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 vert="horz" lIns="90394" tIns="45196" rIns="90394" bIns="451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45568E-4DF2-4880-94AE-4971F7CB5F98}" type="datetimeFigureOut">
              <a:rPr lang="en-US"/>
              <a:pPr>
                <a:defRPr/>
              </a:pPr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 vert="horz" lIns="90394" tIns="45196" rIns="90394" bIns="451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 vert="horz" lIns="90394" tIns="45196" rIns="90394" bIns="451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B33FCE-BE60-4851-AC95-F1D837C2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4" descr="C:\Documents and Settings\Administrator\My Documents\Design - Working File\Stock Files\Rhodes logo shield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81950" y="5724525"/>
            <a:ext cx="911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032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098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713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150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588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813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778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745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1711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6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932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98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864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829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79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763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727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466CF.25256C6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.vanderwalt@ru.ac.z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811338" y="775855"/>
            <a:ext cx="6643687" cy="343895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ZA" dirty="0"/>
              <a:t>Beyond OA: Additional methods for enhanced exposure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NMU Open Access Seminar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30 October 2018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NMU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Port Elizabeth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 bwMode="auto">
          <a:xfrm>
            <a:off x="1811338" y="4721225"/>
            <a:ext cx="6643687" cy="159644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Wynand van der Walt</a:t>
            </a:r>
          </a:p>
          <a:p>
            <a:pPr eaLnBrk="1" hangingPunct="1"/>
            <a:r>
              <a:rPr lang="en-ZA" dirty="0" smtClean="0">
                <a:latin typeface="Arial" pitchFamily="34" charset="0"/>
                <a:cs typeface="Arial" pitchFamily="34" charset="0"/>
              </a:rPr>
              <a:t>Head Librarian: Technical Services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Rhodes University</a:t>
            </a:r>
            <a:endParaRPr lang="en-Z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Image result for open access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894" y="3234267"/>
            <a:ext cx="3785131" cy="980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 &amp; Blogs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263" y="1894642"/>
            <a:ext cx="8093075" cy="39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Wikipedia </a:t>
            </a:r>
            <a:r>
              <a:rPr lang="en-US" dirty="0" smtClean="0"/>
              <a:t>&amp; Blogs</a:t>
            </a:r>
            <a:endParaRPr lang="en-Z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263" y="2058391"/>
            <a:ext cx="8093075" cy="358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8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role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Subject specialists</a:t>
            </a:r>
          </a:p>
          <a:p>
            <a:r>
              <a:rPr lang="en-ZA" dirty="0" smtClean="0"/>
              <a:t>Metadata specialists</a:t>
            </a:r>
          </a:p>
          <a:p>
            <a:r>
              <a:rPr lang="en-ZA" dirty="0" smtClean="0"/>
              <a:t>Repository managers</a:t>
            </a:r>
          </a:p>
          <a:p>
            <a:r>
              <a:rPr lang="en-ZA" dirty="0" smtClean="0"/>
              <a:t>Systems Librarians</a:t>
            </a:r>
          </a:p>
          <a:p>
            <a:r>
              <a:rPr lang="en-US" dirty="0" smtClean="0"/>
              <a:t>Editors</a:t>
            </a:r>
            <a:endParaRPr lang="en-ZA" dirty="0" smtClean="0"/>
          </a:p>
          <a:p>
            <a:r>
              <a:rPr lang="en-ZA" dirty="0" smtClean="0"/>
              <a:t>Authors</a:t>
            </a:r>
          </a:p>
          <a:p>
            <a:r>
              <a:rPr lang="en-ZA" dirty="0" smtClean="0"/>
              <a:t>Publishers</a:t>
            </a:r>
          </a:p>
          <a:p>
            <a:r>
              <a:rPr lang="en-ZA" dirty="0" smtClean="0"/>
              <a:t>Etc.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325257" y="1759858"/>
            <a:ext cx="696686" cy="442708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1943" y="3066702"/>
            <a:ext cx="3773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Knowledge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Wynand van der Walt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w.vanderwalt@ru.ac.za</a:t>
            </a:r>
            <a:endParaRPr lang="en-US" dirty="0" smtClean="0"/>
          </a:p>
          <a:p>
            <a:pPr marL="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202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ctrTitle"/>
          </p:nvPr>
        </p:nvSpPr>
        <p:spPr>
          <a:xfrm>
            <a:off x="722313" y="511175"/>
            <a:ext cx="7732712" cy="1033463"/>
          </a:xfrm>
        </p:spPr>
        <p:txBody>
          <a:bodyPr/>
          <a:lstStyle/>
          <a:p>
            <a:pPr eaLnBrk="1" hangingPunct="1"/>
            <a:r>
              <a:rPr lang="en-ZA" dirty="0" smtClean="0">
                <a:sym typeface="Arial" pitchFamily="34" charset="0"/>
              </a:rPr>
              <a:t>Content</a:t>
            </a:r>
            <a:endParaRPr lang="en-US" dirty="0" smtClean="0">
              <a:sym typeface="Arial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22313" y="1976438"/>
            <a:ext cx="7732712" cy="4103687"/>
          </a:xfrm>
        </p:spPr>
        <p:txBody>
          <a:bodyPr rtlCol="0">
            <a:normAutofit/>
          </a:bodyPr>
          <a:lstStyle/>
          <a:p>
            <a:pPr marL="342900" indent="-342900" defTabSz="90393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ZA" dirty="0" smtClean="0">
                <a:sym typeface="Arial" charset="0"/>
              </a:rPr>
              <a:t>Linked Data Records</a:t>
            </a:r>
          </a:p>
          <a:p>
            <a:pPr marL="342900" indent="-342900" defTabSz="90393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ZA" dirty="0" smtClean="0">
                <a:sym typeface="Arial" charset="0"/>
              </a:rPr>
              <a:t>MODS Linked Data records</a:t>
            </a:r>
          </a:p>
          <a:p>
            <a:pPr marL="342900" indent="-342900" defTabSz="90393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Arial" charset="0"/>
              </a:rPr>
              <a:t>Wikipedia &amp; Blogs</a:t>
            </a:r>
            <a:endParaRPr lang="en-ZA" dirty="0" smtClean="0">
              <a:sym typeface="Arial" charset="0"/>
            </a:endParaRPr>
          </a:p>
          <a:p>
            <a:pPr marL="342900" indent="-342900" defTabSz="903932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ym typeface="Arial" charset="0"/>
              </a:rPr>
              <a:t>Tips and Tools</a:t>
            </a:r>
            <a:endParaRPr lang="en-US" dirty="0">
              <a:sym typeface="Arial" charset="0"/>
            </a:endParaRPr>
          </a:p>
        </p:txBody>
      </p:sp>
      <p:sp>
        <p:nvSpPr>
          <p:cNvPr id="8196" name="Rectangle 1"/>
          <p:cNvSpPr>
            <a:spLocks/>
          </p:cNvSpPr>
          <p:nvPr/>
        </p:nvSpPr>
        <p:spPr bwMode="auto">
          <a:xfrm>
            <a:off x="503238" y="6569075"/>
            <a:ext cx="33496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000" b="1">
                <a:solidFill>
                  <a:srgbClr val="808080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Rhodes University</a:t>
            </a:r>
            <a:r>
              <a:rPr lang="en-US" sz="1000">
                <a:solidFill>
                  <a:srgbClr val="808080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/ Department / Unit / Document /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 Web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Vision:</a:t>
            </a:r>
          </a:p>
          <a:p>
            <a:pPr lvl="1"/>
            <a:r>
              <a:rPr lang="en-ZA" dirty="0"/>
              <a:t>To provide information in a </a:t>
            </a:r>
            <a:r>
              <a:rPr lang="en-ZA" b="1" dirty="0"/>
              <a:t>machine-interpretable</a:t>
            </a:r>
            <a:r>
              <a:rPr lang="en-ZA" dirty="0"/>
              <a:t> format</a:t>
            </a:r>
          </a:p>
          <a:p>
            <a:pPr lvl="1"/>
            <a:r>
              <a:rPr lang="en-ZA" dirty="0"/>
              <a:t>In order to enable intelligent agents to act on our behalf through interpretation of the relationships between objects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262959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semantic web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9263" y="1219200"/>
            <a:ext cx="8093075" cy="48847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https://chtedeapor20142911512.files.wordpress.com/2014/09/vi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8" y="1219200"/>
            <a:ext cx="8659091" cy="550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5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Data in Context of Knowledge Engineering in relation to the Semantic Web</a:t>
            </a:r>
          </a:p>
          <a:p>
            <a:pPr lvl="1"/>
            <a:r>
              <a:rPr lang="en-US" dirty="0" smtClean="0"/>
              <a:t>Data Collation</a:t>
            </a:r>
          </a:p>
          <a:p>
            <a:pPr lvl="1"/>
            <a:r>
              <a:rPr lang="en-US" dirty="0" smtClean="0"/>
              <a:t>Data Visibility</a:t>
            </a:r>
          </a:p>
          <a:p>
            <a:pPr lvl="1"/>
            <a:r>
              <a:rPr lang="en-US" dirty="0" smtClean="0"/>
              <a:t>Data Accessibility (Expression)</a:t>
            </a:r>
          </a:p>
          <a:p>
            <a:pPr lvl="1"/>
            <a:r>
              <a:rPr lang="en-US" dirty="0" smtClean="0"/>
              <a:t>Data Diffusion</a:t>
            </a:r>
          </a:p>
          <a:p>
            <a:pPr lvl="1"/>
            <a:r>
              <a:rPr lang="en-US" dirty="0" smtClean="0"/>
              <a:t>Data Integration</a:t>
            </a:r>
          </a:p>
          <a:p>
            <a:pPr lvl="1"/>
            <a:r>
              <a:rPr lang="en-US" dirty="0" smtClean="0"/>
              <a:t>Data Interoperability</a:t>
            </a:r>
          </a:p>
          <a:p>
            <a:pPr lvl="1"/>
            <a:r>
              <a:rPr lang="en-US" dirty="0" smtClean="0"/>
              <a:t>Data Use/Re-use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17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Linked Data Records are:</a:t>
            </a:r>
          </a:p>
          <a:p>
            <a:pPr lvl="1"/>
            <a:r>
              <a:rPr lang="en-US" dirty="0" smtClean="0"/>
              <a:t>‘</a:t>
            </a:r>
            <a:r>
              <a:rPr lang="en-US" i="1" dirty="0" smtClean="0"/>
              <a:t>Set of best practices for the publication of data on the web</a:t>
            </a:r>
            <a:r>
              <a:rPr lang="en-US" dirty="0" smtClean="0"/>
              <a:t>’</a:t>
            </a:r>
            <a:r>
              <a:rPr lang="en-US" dirty="0"/>
              <a:t> (Van </a:t>
            </a:r>
            <a:r>
              <a:rPr lang="en-US" dirty="0" err="1"/>
              <a:t>Hooland</a:t>
            </a:r>
            <a:r>
              <a:rPr lang="en-US" dirty="0"/>
              <a:t> &amp; </a:t>
            </a:r>
            <a:r>
              <a:rPr lang="en-US" dirty="0" err="1"/>
              <a:t>Verborgh</a:t>
            </a:r>
            <a:r>
              <a:rPr lang="en-US" dirty="0"/>
              <a:t> 2014)</a:t>
            </a:r>
          </a:p>
          <a:p>
            <a:pPr lvl="1"/>
            <a:r>
              <a:rPr lang="en-ZA" dirty="0" smtClean="0"/>
              <a:t>Certain relationships are established and expressed through identifiers</a:t>
            </a:r>
          </a:p>
          <a:p>
            <a:pPr lvl="1"/>
            <a:r>
              <a:rPr lang="en-US" dirty="0" smtClean="0"/>
              <a:t>Aim to link all metadata fields in a meaningful manner</a:t>
            </a:r>
          </a:p>
        </p:txBody>
      </p:sp>
    </p:spTree>
    <p:extLst>
      <p:ext uri="{BB962C8B-B14F-4D97-AF65-F5344CB8AC3E}">
        <p14:creationId xmlns:p14="http://schemas.microsoft.com/office/powerpoint/2010/main" val="33250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MODS Linked Data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Fields in MODS Data Linked Records:</a:t>
            </a:r>
          </a:p>
          <a:p>
            <a:pPr lvl="1"/>
            <a:r>
              <a:rPr lang="en-US" dirty="0" smtClean="0"/>
              <a:t>Creator</a:t>
            </a:r>
          </a:p>
          <a:p>
            <a:pPr lvl="2"/>
            <a:r>
              <a:rPr lang="en-US" dirty="0" smtClean="0"/>
              <a:t>Creator type</a:t>
            </a:r>
          </a:p>
          <a:p>
            <a:pPr lvl="1"/>
            <a:r>
              <a:rPr lang="en-US" dirty="0" smtClean="0"/>
              <a:t>Role Term</a:t>
            </a:r>
          </a:p>
          <a:p>
            <a:pPr lvl="2"/>
            <a:r>
              <a:rPr lang="en-US" dirty="0" smtClean="0"/>
              <a:t>Contribution type</a:t>
            </a:r>
          </a:p>
          <a:p>
            <a:pPr lvl="1"/>
            <a:r>
              <a:rPr lang="en-US" dirty="0" smtClean="0"/>
              <a:t>Genre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Subject</a:t>
            </a:r>
          </a:p>
          <a:p>
            <a:pPr lvl="1"/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1395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MODS Linked Data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Creator</a:t>
            </a:r>
          </a:p>
          <a:p>
            <a:pPr lvl="1"/>
            <a:r>
              <a:rPr lang="en-US" dirty="0" smtClean="0"/>
              <a:t>Authority – </a:t>
            </a:r>
            <a:r>
              <a:rPr lang="en-US" dirty="0" err="1" smtClean="0">
                <a:solidFill>
                  <a:schemeClr val="accent4"/>
                </a:solidFill>
              </a:rPr>
              <a:t>ORCiD</a:t>
            </a:r>
            <a:r>
              <a:rPr lang="en-US" dirty="0" smtClean="0"/>
              <a:t> if not Library of Congress Name Authority File (LCNAF)</a:t>
            </a:r>
          </a:p>
          <a:p>
            <a:pPr lvl="1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63" y="3156131"/>
            <a:ext cx="8212928" cy="265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4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MODS Linked Data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Authority – ISO 639 Series</a:t>
            </a:r>
          </a:p>
          <a:p>
            <a:pPr marL="452437" lvl="1" indent="0">
              <a:buNone/>
            </a:pPr>
            <a:endParaRPr lang="en-US" dirty="0" smtClean="0"/>
          </a:p>
          <a:p>
            <a:pPr marL="452437" lvl="1" indent="0">
              <a:buNone/>
            </a:pPr>
            <a:endParaRPr lang="en-US" dirty="0" smtClean="0"/>
          </a:p>
          <a:p>
            <a:pPr lvl="1"/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81" y="4158887"/>
            <a:ext cx="7945437" cy="1822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0" y="1226411"/>
            <a:ext cx="2383427" cy="331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 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Pages>0</Pages>
  <Words>235</Words>
  <Characters>0</Characters>
  <Application>Microsoft Office PowerPoint</Application>
  <PresentationFormat>Custom</PresentationFormat>
  <Lines>0</Lines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Gill Sans</vt:lpstr>
      <vt:lpstr>ヒラギノ角ゴ ProN W3</vt:lpstr>
      <vt:lpstr>RU Intro Slide</vt:lpstr>
      <vt:lpstr>Office Theme</vt:lpstr>
      <vt:lpstr>Beyond OA: Additional methods for enhanced exposure  NMU Open Access Seminar 30 October 2018 NMU Port Elizabeth</vt:lpstr>
      <vt:lpstr>Content</vt:lpstr>
      <vt:lpstr>Semantic Web</vt:lpstr>
      <vt:lpstr>The semantic web</vt:lpstr>
      <vt:lpstr>Reflect</vt:lpstr>
      <vt:lpstr>Linked Data</vt:lpstr>
      <vt:lpstr>MODS Linked Data Records</vt:lpstr>
      <vt:lpstr>MODS Linked Data Records</vt:lpstr>
      <vt:lpstr>MODS Linked Data Records</vt:lpstr>
      <vt:lpstr>Wikipedia &amp; Blogs</vt:lpstr>
      <vt:lpstr>Wikipedia &amp; Blogs</vt:lpstr>
      <vt:lpstr>Key role changes?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Charlotta Turner</dc:creator>
  <cp:lastModifiedBy>NicoletteL@nmmu.ac.za</cp:lastModifiedBy>
  <cp:revision>102</cp:revision>
  <dcterms:modified xsi:type="dcterms:W3CDTF">2018-10-30T10:36:13Z</dcterms:modified>
</cp:coreProperties>
</file>