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3" r:id="rId2"/>
    <p:sldId id="266" r:id="rId3"/>
    <p:sldId id="267" r:id="rId4"/>
    <p:sldId id="290" r:id="rId5"/>
    <p:sldId id="291" r:id="rId6"/>
    <p:sldId id="284" r:id="rId7"/>
    <p:sldId id="285" r:id="rId8"/>
    <p:sldId id="292" r:id="rId9"/>
    <p:sldId id="279" r:id="rId10"/>
    <p:sldId id="282" r:id="rId11"/>
    <p:sldId id="294" r:id="rId12"/>
    <p:sldId id="281" r:id="rId13"/>
    <p:sldId id="293" r:id="rId14"/>
    <p:sldId id="268" r:id="rId15"/>
    <p:sldId id="269" r:id="rId16"/>
    <p:sldId id="274" r:id="rId17"/>
    <p:sldId id="296" r:id="rId18"/>
    <p:sldId id="278" r:id="rId19"/>
    <p:sldId id="276" r:id="rId20"/>
    <p:sldId id="275" r:id="rId21"/>
    <p:sldId id="277" r:id="rId22"/>
    <p:sldId id="299" r:id="rId23"/>
    <p:sldId id="297" r:id="rId24"/>
    <p:sldId id="298" r:id="rId25"/>
    <p:sldId id="286" r:id="rId26"/>
    <p:sldId id="287" r:id="rId27"/>
    <p:sldId id="288" r:id="rId28"/>
    <p:sldId id="270" r:id="rId29"/>
    <p:sldId id="271" r:id="rId30"/>
    <p:sldId id="289" r:id="rId31"/>
    <p:sldId id="264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E04"/>
    <a:srgbClr val="032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7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ierredevilliers:Library:Caches:TemporaryItems:Outlook%20Temp:DOAJ%20South%20African%20jouna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693077427822"/>
          <c:y val="0.049375"/>
          <c:w val="0.851304790026247"/>
          <c:h val="0.74694119094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Submissions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106.0</c:v>
                </c:pt>
                <c:pt idx="1">
                  <c:v>308.0</c:v>
                </c:pt>
                <c:pt idx="2">
                  <c:v>434.0</c:v>
                </c:pt>
                <c:pt idx="3">
                  <c:v>744.0</c:v>
                </c:pt>
                <c:pt idx="4">
                  <c:v>1278.0</c:v>
                </c:pt>
                <c:pt idx="5">
                  <c:v>1364.0</c:v>
                </c:pt>
                <c:pt idx="6">
                  <c:v>1651.0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Published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02202046293007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730179230220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8874682511492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220204629300741"/>
                  <c:y val="-0.00512760778726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84.0</c:v>
                </c:pt>
                <c:pt idx="1">
                  <c:v>264.0</c:v>
                </c:pt>
                <c:pt idx="2">
                  <c:v>428.0</c:v>
                </c:pt>
                <c:pt idx="3">
                  <c:v>542.0</c:v>
                </c:pt>
                <c:pt idx="4">
                  <c:v>558.0</c:v>
                </c:pt>
                <c:pt idx="5">
                  <c:v>981.0</c:v>
                </c:pt>
                <c:pt idx="6">
                  <c:v>1076.0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170520"/>
        <c:axId val="2108855176"/>
      </c:barChart>
      <c:catAx>
        <c:axId val="2073170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8855176"/>
        <c:crosses val="autoZero"/>
        <c:auto val="1"/>
        <c:lblAlgn val="ctr"/>
        <c:lblOffset val="100"/>
        <c:noMultiLvlLbl val="0"/>
      </c:catAx>
      <c:valAx>
        <c:axId val="210885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3170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674790211124"/>
          <c:y val="0.0552007165730945"/>
          <c:w val="0.275073975379686"/>
          <c:h val="0.14940072598043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N=28</a:t>
            </a:r>
            <a:endParaRPr lang="en-US" sz="3200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model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0.106481481481482"/>
                  <c:y val="-0.1335480131800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7654320987654"/>
                  <c:y val="-0.02568251244985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1234567901235"/>
                  <c:y val="-0.0667740065900404"/>
                </c:manualLayout>
              </c:layout>
              <c:tx>
                <c:rich>
                  <a:bodyPr/>
                  <a:lstStyle/>
                  <a:p>
                    <a:r>
                      <a:rPr lang="en-ZA" sz="2400" dirty="0" smtClean="0"/>
                      <a:t>Subsidy</a:t>
                    </a:r>
                  </a:p>
                  <a:p>
                    <a:r>
                      <a:rPr lang="en-ZA" sz="2400" dirty="0" smtClean="0"/>
                      <a:t>&amp; APC</a:t>
                    </a:r>
                    <a:r>
                      <a:rPr lang="en-ZA" sz="2400" dirty="0"/>
                      <a:t>
35%</a:t>
                    </a:r>
                    <a:endParaRPr lang="en-ZA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Full APC</c:v>
                </c:pt>
                <c:pt idx="1">
                  <c:v>No APC</c:v>
                </c:pt>
                <c:pt idx="2">
                  <c:v>APC &amp; Subsidy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6.0</c:v>
                </c:pt>
                <c:pt idx="1">
                  <c:v>9.0</c:v>
                </c:pt>
                <c:pt idx="2">
                  <c:v>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03265043258481"/>
          <c:y val="0.0168361959653669"/>
          <c:w val="0.919673495674152"/>
          <c:h val="0.93023274825711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'Ark1'!$A$7:$A$18</c:f>
              <c:numCache>
                <c:formatCode>General</c:formatCode>
                <c:ptCount val="12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</c:numCache>
            </c:numRef>
          </c:cat>
          <c:val>
            <c:numRef>
              <c:f>'Ark1'!$C$7:$C$18</c:f>
              <c:numCache>
                <c:formatCode>General</c:formatCode>
                <c:ptCount val="12"/>
                <c:pt idx="0">
                  <c:v>3.0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12.0</c:v>
                </c:pt>
                <c:pt idx="6">
                  <c:v>17.0</c:v>
                </c:pt>
                <c:pt idx="7">
                  <c:v>34.0</c:v>
                </c:pt>
                <c:pt idx="8">
                  <c:v>42.0</c:v>
                </c:pt>
                <c:pt idx="9">
                  <c:v>53.0</c:v>
                </c:pt>
                <c:pt idx="10">
                  <c:v>67.0</c:v>
                </c:pt>
                <c:pt idx="11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868200"/>
        <c:axId val="2113826184"/>
      </c:barChart>
      <c:catAx>
        <c:axId val="211386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3826184"/>
        <c:crosses val="autoZero"/>
        <c:auto val="1"/>
        <c:lblAlgn val="ctr"/>
        <c:lblOffset val="100"/>
        <c:noMultiLvlLbl val="0"/>
      </c:catAx>
      <c:valAx>
        <c:axId val="2113826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868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18917079809"/>
          <c:y val="0.0396263178531443"/>
          <c:w val="0.491592422474968"/>
          <c:h val="0.868714577563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MODEL</c:v>
                </c:pt>
              </c:strCache>
            </c:strRef>
          </c:tx>
          <c:dPt>
            <c:idx val="0"/>
            <c:bubble3D val="0"/>
            <c:explosion val="7"/>
          </c:dPt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OA</c:v>
                </c:pt>
                <c:pt idx="1">
                  <c:v>Toll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152.0</c:v>
                </c:pt>
                <c:pt idx="1">
                  <c:v>120.0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5005346553903"/>
          <c:y val="0.0166787416636354"/>
          <c:w val="0.209290852532322"/>
          <c:h val="0.321752645369149"/>
        </c:manualLayout>
      </c:layout>
      <c:overlay val="0"/>
      <c:txPr>
        <a:bodyPr/>
        <a:lstStyle/>
        <a:p>
          <a:pPr>
            <a:defRPr sz="3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54088050314"/>
          <c:y val="0.349439887157716"/>
          <c:w val="0.623370227306492"/>
          <c:h val="0.5562447152130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Open Access</c:v>
                </c:pt>
                <c:pt idx="1">
                  <c:v>Toll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146.0</c:v>
                </c:pt>
                <c:pt idx="1">
                  <c:v>156.0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0762004159857376"/>
          <c:y val="0.0335254618740807"/>
          <c:w val="0.816881345020552"/>
          <c:h val="0.222798109485208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762216318896"/>
          <c:y val="0.0449985782368882"/>
          <c:w val="0.837150208759306"/>
          <c:h val="0.848609138931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PhDs - 161%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2000.0</c:v>
                </c:pt>
                <c:pt idx="1">
                  <c:v>2004.0</c:v>
                </c:pt>
                <c:pt idx="2">
                  <c:v>2008.0</c:v>
                </c:pt>
                <c:pt idx="3">
                  <c:v>2012.0</c:v>
                </c:pt>
                <c:pt idx="4">
                  <c:v>2013.0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4561.0</c:v>
                </c:pt>
                <c:pt idx="1">
                  <c:v>4485.0</c:v>
                </c:pt>
                <c:pt idx="2">
                  <c:v>5403.0</c:v>
                </c:pt>
                <c:pt idx="3">
                  <c:v>6744.0</c:v>
                </c:pt>
                <c:pt idx="4">
                  <c:v>7339.0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Staff - 126%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153561725163205"/>
                  <c:y val="-0.1314977804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3053154493663E-17"/>
                  <c:y val="-0.14667060124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53561725163205"/>
                  <c:y val="-0.134026583897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153561725163205"/>
                  <c:y val="-0.164372225534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53561725163216"/>
                  <c:y val="-0.184602653292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2000.0</c:v>
                </c:pt>
                <c:pt idx="1">
                  <c:v>2004.0</c:v>
                </c:pt>
                <c:pt idx="2">
                  <c:v>2008.0</c:v>
                </c:pt>
                <c:pt idx="3">
                  <c:v>2012.0</c:v>
                </c:pt>
                <c:pt idx="4">
                  <c:v>2013.0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14184.0</c:v>
                </c:pt>
                <c:pt idx="1">
                  <c:v>15423.0</c:v>
                </c:pt>
                <c:pt idx="2">
                  <c:v>15936.0</c:v>
                </c:pt>
                <c:pt idx="3">
                  <c:v>17452.0</c:v>
                </c:pt>
                <c:pt idx="4">
                  <c:v>17838.0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550968"/>
        <c:axId val="21131998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Publ - 250%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2000.0</c:v>
                </c:pt>
                <c:pt idx="1">
                  <c:v>2004.0</c:v>
                </c:pt>
                <c:pt idx="2">
                  <c:v>2008.0</c:v>
                </c:pt>
                <c:pt idx="3">
                  <c:v>2012.0</c:v>
                </c:pt>
                <c:pt idx="4">
                  <c:v>2013.0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5602.0</c:v>
                </c:pt>
                <c:pt idx="1">
                  <c:v>6660.0</c:v>
                </c:pt>
                <c:pt idx="2">
                  <c:v>8070.0</c:v>
                </c:pt>
                <c:pt idx="3">
                  <c:v>12367.0</c:v>
                </c:pt>
                <c:pt idx="4">
                  <c:v>14009.0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550968"/>
        <c:axId val="2113199816"/>
      </c:lineChart>
      <c:catAx>
        <c:axId val="210555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3199816"/>
        <c:crosses val="autoZero"/>
        <c:auto val="1"/>
        <c:lblAlgn val="ctr"/>
        <c:lblOffset val="100"/>
        <c:noMultiLvlLbl val="0"/>
      </c:catAx>
      <c:valAx>
        <c:axId val="2113199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550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84930153598"/>
          <c:y val="0.0242148442753665"/>
          <c:w val="0.286383790653048"/>
          <c:h val="0.24788287509366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Buss</c:v>
                </c:pt>
                <c:pt idx="1">
                  <c:v>NPO</c:v>
                </c:pt>
                <c:pt idx="2">
                  <c:v>Govt</c:v>
                </c:pt>
                <c:pt idx="3">
                  <c:v>HEI</c:v>
                </c:pt>
                <c:pt idx="4">
                  <c:v>Sci Cnls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44.3</c:v>
                </c:pt>
                <c:pt idx="1">
                  <c:v>2.1</c:v>
                </c:pt>
                <c:pt idx="2" formatCode="0.0">
                  <c:v>6.0</c:v>
                </c:pt>
                <c:pt idx="3">
                  <c:v>30.7</c:v>
                </c:pt>
                <c:pt idx="4">
                  <c:v>16.9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9268286784725"/>
          <c:y val="0.0496410415427643"/>
          <c:w val="0.225750280754404"/>
          <c:h val="0.90970138677758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0A3CB-3364-624E-8FDF-94FA7992DBE1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DD8BF-E046-A745-A148-608AFC2AA70B}">
      <dgm:prSet phldrT="[Text]"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1EB27365-531A-014B-B3D5-F7069DDF4A18}" type="parTrans" cxnId="{991ABC95-814A-A445-A5AB-56E1075DEE7F}">
      <dgm:prSet/>
      <dgm:spPr/>
      <dgm:t>
        <a:bodyPr/>
        <a:lstStyle/>
        <a:p>
          <a:endParaRPr lang="en-US"/>
        </a:p>
      </dgm:t>
    </dgm:pt>
    <dgm:pt modelId="{CEFF50E4-15CD-AC44-A0F4-763BE3F807A9}" type="sibTrans" cxnId="{991ABC95-814A-A445-A5AB-56E1075DEE7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C404C5-FFAA-2049-A48A-30B202F8CA2F}">
      <dgm:prSet phldrT="[Text]"/>
      <dgm:spPr/>
      <dgm:t>
        <a:bodyPr/>
        <a:lstStyle/>
        <a:p>
          <a:r>
            <a:rPr lang="en-US" dirty="0" smtClean="0"/>
            <a:t>eLearning</a:t>
          </a:r>
          <a:endParaRPr lang="en-US" dirty="0"/>
        </a:p>
      </dgm:t>
    </dgm:pt>
    <dgm:pt modelId="{8AD70290-58FB-2343-8E4F-4CF82495235E}" type="parTrans" cxnId="{FD7F1854-AE5A-2D45-8610-764FCC65091D}">
      <dgm:prSet/>
      <dgm:spPr/>
      <dgm:t>
        <a:bodyPr/>
        <a:lstStyle/>
        <a:p>
          <a:endParaRPr lang="en-US"/>
        </a:p>
      </dgm:t>
    </dgm:pt>
    <dgm:pt modelId="{D0B3274B-9407-5C4A-BF4C-149713C01B37}" type="sibTrans" cxnId="{FD7F1854-AE5A-2D45-8610-764FCC65091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D67503-E0DE-484C-B15F-CC51C081F388}">
      <dgm:prSet phldrT="[Text]"/>
      <dgm:spPr/>
      <dgm:t>
        <a:bodyPr/>
        <a:lstStyle/>
        <a:p>
          <a:r>
            <a:rPr lang="en-US" dirty="0" smtClean="0"/>
            <a:t>eCPD</a:t>
          </a:r>
          <a:endParaRPr lang="en-US" dirty="0"/>
        </a:p>
      </dgm:t>
    </dgm:pt>
    <dgm:pt modelId="{03F23396-E915-C04C-A700-5CCA890162D4}" type="parTrans" cxnId="{1B6BDFD5-49B7-C343-AC50-0AE2DF8D72C2}">
      <dgm:prSet/>
      <dgm:spPr/>
      <dgm:t>
        <a:bodyPr/>
        <a:lstStyle/>
        <a:p>
          <a:endParaRPr lang="en-US"/>
        </a:p>
      </dgm:t>
    </dgm:pt>
    <dgm:pt modelId="{DE7528C0-CA02-9742-88CD-E18ABF222691}" type="sibTrans" cxnId="{1B6BDFD5-49B7-C343-AC50-0AE2DF8D72C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4B8B146-2727-1D48-9DE4-58DEAA01542F}" type="pres">
      <dgm:prSet presAssocID="{7360A3CB-3364-624E-8FDF-94FA7992DBE1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2C5C9E5E-7763-C241-8EE4-B0CAECC314D4}" type="pres">
      <dgm:prSet presAssocID="{D11DD8BF-E046-A745-A148-608AFC2AA70B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C0120-9C2C-CA42-B8AD-802576B825E1}" type="pres">
      <dgm:prSet presAssocID="{D11DD8BF-E046-A745-A148-608AFC2AA70B}" presName="image_accent_1" presStyleCnt="0"/>
      <dgm:spPr/>
    </dgm:pt>
    <dgm:pt modelId="{768B3201-9583-CA4A-9472-9D0B5477C6F7}" type="pres">
      <dgm:prSet presAssocID="{D11DD8BF-E046-A745-A148-608AFC2AA70B}" presName="imageAccentRepeatNode" presStyleLbl="alignNode1" presStyleIdx="0" presStyleCnt="6"/>
      <dgm:spPr/>
    </dgm:pt>
    <dgm:pt modelId="{C6CDE5F0-0C0B-9442-B49F-EDC8151D838C}" type="pres">
      <dgm:prSet presAssocID="{D11DD8BF-E046-A745-A148-608AFC2AA70B}" presName="accent_1" presStyleLbl="alignNode1" presStyleIdx="1" presStyleCnt="6"/>
      <dgm:spPr/>
    </dgm:pt>
    <dgm:pt modelId="{FCDEEB40-1B10-AB4F-90A9-3C7FEB1EA943}" type="pres">
      <dgm:prSet presAssocID="{CEFF50E4-15CD-AC44-A0F4-763BE3F807A9}" presName="image_1" presStyleCnt="0"/>
      <dgm:spPr/>
    </dgm:pt>
    <dgm:pt modelId="{6BCAC414-EAFD-E946-AC4D-92FE063D228B}" type="pres">
      <dgm:prSet presAssocID="{CEFF50E4-15CD-AC44-A0F4-763BE3F807A9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B27B6485-252F-1346-BC2F-065F56BA70E4}" type="pres">
      <dgm:prSet presAssocID="{0FC404C5-FFAA-2049-A48A-30B202F8CA2F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6A292-920D-1144-B202-EBCAC15AB776}" type="pres">
      <dgm:prSet presAssocID="{0FC404C5-FFAA-2049-A48A-30B202F8CA2F}" presName="image_accent_2" presStyleCnt="0"/>
      <dgm:spPr/>
    </dgm:pt>
    <dgm:pt modelId="{BC1F5A69-ECA4-6549-8A7C-10B4AC427087}" type="pres">
      <dgm:prSet presAssocID="{0FC404C5-FFAA-2049-A48A-30B202F8CA2F}" presName="imageAccentRepeatNode" presStyleLbl="alignNode1" presStyleIdx="2" presStyleCnt="6"/>
      <dgm:spPr/>
    </dgm:pt>
    <dgm:pt modelId="{C871C5DC-8A30-6C4E-883B-B9729E220A87}" type="pres">
      <dgm:prSet presAssocID="{D0B3274B-9407-5C4A-BF4C-149713C01B37}" presName="image_2" presStyleCnt="0"/>
      <dgm:spPr/>
    </dgm:pt>
    <dgm:pt modelId="{AEE8E9CC-C130-D444-A66D-550B8CF80DEE}" type="pres">
      <dgm:prSet presAssocID="{D0B3274B-9407-5C4A-BF4C-149713C01B37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341AC148-9B4C-A640-9B0F-163BFF424753}" type="pres">
      <dgm:prSet presAssocID="{BED67503-E0DE-484C-B15F-CC51C081F388}" presName="image_accent_3" presStyleCnt="0"/>
      <dgm:spPr/>
    </dgm:pt>
    <dgm:pt modelId="{D49CDA0D-3DEC-0B42-9C39-E58AD25FCF67}" type="pres">
      <dgm:prSet presAssocID="{BED67503-E0DE-484C-B15F-CC51C081F388}" presName="imageAccentRepeatNode" presStyleLbl="alignNode1" presStyleIdx="3" presStyleCnt="6"/>
      <dgm:spPr/>
    </dgm:pt>
    <dgm:pt modelId="{6E2AFC8B-315E-A141-BEE7-45B6ED484234}" type="pres">
      <dgm:prSet presAssocID="{BED67503-E0DE-484C-B15F-CC51C081F388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3B156-9B7D-A840-B3AA-2B5D8F6C1A4B}" type="pres">
      <dgm:prSet presAssocID="{BED67503-E0DE-484C-B15F-CC51C081F388}" presName="accent_2" presStyleLbl="alignNode1" presStyleIdx="4" presStyleCnt="6"/>
      <dgm:spPr/>
    </dgm:pt>
    <dgm:pt modelId="{C8A440BF-18DE-7140-800F-F0785C7A97C8}" type="pres">
      <dgm:prSet presAssocID="{BED67503-E0DE-484C-B15F-CC51C081F388}" presName="accent_3" presStyleLbl="alignNode1" presStyleIdx="5" presStyleCnt="6"/>
      <dgm:spPr/>
    </dgm:pt>
    <dgm:pt modelId="{33AA1A72-1935-F947-9F26-9A00CF45426E}" type="pres">
      <dgm:prSet presAssocID="{DE7528C0-CA02-9742-88CD-E18ABF222691}" presName="image_3" presStyleCnt="0"/>
      <dgm:spPr/>
    </dgm:pt>
    <dgm:pt modelId="{4CEF0359-2EA2-464D-A6B3-806109582719}" type="pres">
      <dgm:prSet presAssocID="{DE7528C0-CA02-9742-88CD-E18ABF222691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3153528B-FB45-4C49-8843-582C34D25B1E}" type="presOf" srcId="{0FC404C5-FFAA-2049-A48A-30B202F8CA2F}" destId="{B27B6485-252F-1346-BC2F-065F56BA70E4}" srcOrd="0" destOrd="0" presId="urn:microsoft.com/office/officeart/2008/layout/BubblePictureList"/>
    <dgm:cxn modelId="{C96E148C-F977-7B4C-A049-9E9028B33790}" type="presOf" srcId="{D0B3274B-9407-5C4A-BF4C-149713C01B37}" destId="{AEE8E9CC-C130-D444-A66D-550B8CF80DEE}" srcOrd="0" destOrd="0" presId="urn:microsoft.com/office/officeart/2008/layout/BubblePictureList"/>
    <dgm:cxn modelId="{BDE09698-57EC-2346-B027-E0291BE53405}" type="presOf" srcId="{CEFF50E4-15CD-AC44-A0F4-763BE3F807A9}" destId="{6BCAC414-EAFD-E946-AC4D-92FE063D228B}" srcOrd="0" destOrd="0" presId="urn:microsoft.com/office/officeart/2008/layout/BubblePictureList"/>
    <dgm:cxn modelId="{770A58A3-6C1B-7549-A3A3-92F5C2575766}" type="presOf" srcId="{BED67503-E0DE-484C-B15F-CC51C081F388}" destId="{6E2AFC8B-315E-A141-BEE7-45B6ED484234}" srcOrd="0" destOrd="0" presId="urn:microsoft.com/office/officeart/2008/layout/BubblePictureList"/>
    <dgm:cxn modelId="{1B6BDFD5-49B7-C343-AC50-0AE2DF8D72C2}" srcId="{7360A3CB-3364-624E-8FDF-94FA7992DBE1}" destId="{BED67503-E0DE-484C-B15F-CC51C081F388}" srcOrd="2" destOrd="0" parTransId="{03F23396-E915-C04C-A700-5CCA890162D4}" sibTransId="{DE7528C0-CA02-9742-88CD-E18ABF222691}"/>
    <dgm:cxn modelId="{1A7F59F5-CEBA-E34C-B9D5-E0774150192E}" type="presOf" srcId="{D11DD8BF-E046-A745-A148-608AFC2AA70B}" destId="{2C5C9E5E-7763-C241-8EE4-B0CAECC314D4}" srcOrd="0" destOrd="0" presId="urn:microsoft.com/office/officeart/2008/layout/BubblePictureList"/>
    <dgm:cxn modelId="{FD7F1854-AE5A-2D45-8610-764FCC65091D}" srcId="{7360A3CB-3364-624E-8FDF-94FA7992DBE1}" destId="{0FC404C5-FFAA-2049-A48A-30B202F8CA2F}" srcOrd="1" destOrd="0" parTransId="{8AD70290-58FB-2343-8E4F-4CF82495235E}" sibTransId="{D0B3274B-9407-5C4A-BF4C-149713C01B37}"/>
    <dgm:cxn modelId="{991ABC95-814A-A445-A5AB-56E1075DEE7F}" srcId="{7360A3CB-3364-624E-8FDF-94FA7992DBE1}" destId="{D11DD8BF-E046-A745-A148-608AFC2AA70B}" srcOrd="0" destOrd="0" parTransId="{1EB27365-531A-014B-B3D5-F7069DDF4A18}" sibTransId="{CEFF50E4-15CD-AC44-A0F4-763BE3F807A9}"/>
    <dgm:cxn modelId="{6FD0AAD2-536B-8040-84F8-E854DD92BEF6}" type="presOf" srcId="{7360A3CB-3364-624E-8FDF-94FA7992DBE1}" destId="{74B8B146-2727-1D48-9DE4-58DEAA01542F}" srcOrd="0" destOrd="0" presId="urn:microsoft.com/office/officeart/2008/layout/BubblePictureList"/>
    <dgm:cxn modelId="{974D5273-F265-FF4A-B28B-FE937753BF33}" type="presOf" srcId="{DE7528C0-CA02-9742-88CD-E18ABF222691}" destId="{4CEF0359-2EA2-464D-A6B3-806109582719}" srcOrd="0" destOrd="0" presId="urn:microsoft.com/office/officeart/2008/layout/BubblePictureList"/>
    <dgm:cxn modelId="{E2E91C01-C89C-814A-BFF7-81AC450EDF23}" type="presParOf" srcId="{74B8B146-2727-1D48-9DE4-58DEAA01542F}" destId="{2C5C9E5E-7763-C241-8EE4-B0CAECC314D4}" srcOrd="0" destOrd="0" presId="urn:microsoft.com/office/officeart/2008/layout/BubblePictureList"/>
    <dgm:cxn modelId="{AA1302A9-C898-3C44-AE41-E37647603FE9}" type="presParOf" srcId="{74B8B146-2727-1D48-9DE4-58DEAA01542F}" destId="{F05C0120-9C2C-CA42-B8AD-802576B825E1}" srcOrd="1" destOrd="0" presId="urn:microsoft.com/office/officeart/2008/layout/BubblePictureList"/>
    <dgm:cxn modelId="{1E27FCBE-0321-AC4D-890C-4ECF8CD5D8EB}" type="presParOf" srcId="{F05C0120-9C2C-CA42-B8AD-802576B825E1}" destId="{768B3201-9583-CA4A-9472-9D0B5477C6F7}" srcOrd="0" destOrd="0" presId="urn:microsoft.com/office/officeart/2008/layout/BubblePictureList"/>
    <dgm:cxn modelId="{D12CA189-8DA3-804C-835D-1A21AFC797A3}" type="presParOf" srcId="{74B8B146-2727-1D48-9DE4-58DEAA01542F}" destId="{C6CDE5F0-0C0B-9442-B49F-EDC8151D838C}" srcOrd="2" destOrd="0" presId="urn:microsoft.com/office/officeart/2008/layout/BubblePictureList"/>
    <dgm:cxn modelId="{33B8FD91-59E7-FE47-B03F-3A38045EBD3B}" type="presParOf" srcId="{74B8B146-2727-1D48-9DE4-58DEAA01542F}" destId="{FCDEEB40-1B10-AB4F-90A9-3C7FEB1EA943}" srcOrd="3" destOrd="0" presId="urn:microsoft.com/office/officeart/2008/layout/BubblePictureList"/>
    <dgm:cxn modelId="{40D6D310-4D4D-4448-964F-AD8AAB0F83FB}" type="presParOf" srcId="{FCDEEB40-1B10-AB4F-90A9-3C7FEB1EA943}" destId="{6BCAC414-EAFD-E946-AC4D-92FE063D228B}" srcOrd="0" destOrd="0" presId="urn:microsoft.com/office/officeart/2008/layout/BubblePictureList"/>
    <dgm:cxn modelId="{345D0C25-DDAA-7B45-89B5-5FADECA42796}" type="presParOf" srcId="{74B8B146-2727-1D48-9DE4-58DEAA01542F}" destId="{B27B6485-252F-1346-BC2F-065F56BA70E4}" srcOrd="4" destOrd="0" presId="urn:microsoft.com/office/officeart/2008/layout/BubblePictureList"/>
    <dgm:cxn modelId="{756C4EA5-F516-4D4F-B710-77E017E03762}" type="presParOf" srcId="{74B8B146-2727-1D48-9DE4-58DEAA01542F}" destId="{FCF6A292-920D-1144-B202-EBCAC15AB776}" srcOrd="5" destOrd="0" presId="urn:microsoft.com/office/officeart/2008/layout/BubblePictureList"/>
    <dgm:cxn modelId="{008E64B8-1FEF-7343-96F5-1FA60BBE01E8}" type="presParOf" srcId="{FCF6A292-920D-1144-B202-EBCAC15AB776}" destId="{BC1F5A69-ECA4-6549-8A7C-10B4AC427087}" srcOrd="0" destOrd="0" presId="urn:microsoft.com/office/officeart/2008/layout/BubblePictureList"/>
    <dgm:cxn modelId="{660DD2C1-BE0B-D346-85AD-B922D55633C6}" type="presParOf" srcId="{74B8B146-2727-1D48-9DE4-58DEAA01542F}" destId="{C871C5DC-8A30-6C4E-883B-B9729E220A87}" srcOrd="6" destOrd="0" presId="urn:microsoft.com/office/officeart/2008/layout/BubblePictureList"/>
    <dgm:cxn modelId="{07F7BF24-CE10-E943-BFA0-19219BE57827}" type="presParOf" srcId="{C871C5DC-8A30-6C4E-883B-B9729E220A87}" destId="{AEE8E9CC-C130-D444-A66D-550B8CF80DEE}" srcOrd="0" destOrd="0" presId="urn:microsoft.com/office/officeart/2008/layout/BubblePictureList"/>
    <dgm:cxn modelId="{1C75D8EC-E752-974B-8487-BD9C510249FB}" type="presParOf" srcId="{74B8B146-2727-1D48-9DE4-58DEAA01542F}" destId="{341AC148-9B4C-A640-9B0F-163BFF424753}" srcOrd="7" destOrd="0" presId="urn:microsoft.com/office/officeart/2008/layout/BubblePictureList"/>
    <dgm:cxn modelId="{DBEC2759-8045-8547-AFD5-455E54D77C44}" type="presParOf" srcId="{341AC148-9B4C-A640-9B0F-163BFF424753}" destId="{D49CDA0D-3DEC-0B42-9C39-E58AD25FCF67}" srcOrd="0" destOrd="0" presId="urn:microsoft.com/office/officeart/2008/layout/BubblePictureList"/>
    <dgm:cxn modelId="{2137A0AF-31D6-704D-901B-3B3B0197F779}" type="presParOf" srcId="{74B8B146-2727-1D48-9DE4-58DEAA01542F}" destId="{6E2AFC8B-315E-A141-BEE7-45B6ED484234}" srcOrd="8" destOrd="0" presId="urn:microsoft.com/office/officeart/2008/layout/BubblePictureList"/>
    <dgm:cxn modelId="{DCC36A19-5011-3542-9119-84D6342E9B10}" type="presParOf" srcId="{74B8B146-2727-1D48-9DE4-58DEAA01542F}" destId="{60C3B156-9B7D-A840-B3AA-2B5D8F6C1A4B}" srcOrd="9" destOrd="0" presId="urn:microsoft.com/office/officeart/2008/layout/BubblePictureList"/>
    <dgm:cxn modelId="{AB63EC2E-EFA6-6248-B4E0-1C84344CD1B4}" type="presParOf" srcId="{74B8B146-2727-1D48-9DE4-58DEAA01542F}" destId="{C8A440BF-18DE-7140-800F-F0785C7A97C8}" srcOrd="10" destOrd="0" presId="urn:microsoft.com/office/officeart/2008/layout/BubblePictureList"/>
    <dgm:cxn modelId="{9E4A78E6-47B6-FD4E-BB8A-2ECBA0164C88}" type="presParOf" srcId="{74B8B146-2727-1D48-9DE4-58DEAA01542F}" destId="{33AA1A72-1935-F947-9F26-9A00CF45426E}" srcOrd="11" destOrd="0" presId="urn:microsoft.com/office/officeart/2008/layout/BubblePictureList"/>
    <dgm:cxn modelId="{DF3FD32D-DC93-7F4D-98D6-1D8E2F32D610}" type="presParOf" srcId="{33AA1A72-1935-F947-9F26-9A00CF45426E}" destId="{4CEF0359-2EA2-464D-A6B3-80610958271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7545A-C9A8-D342-BEB8-6A4630C2376E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33102-6CE2-044F-86DF-1DFE0C8F88C4}">
      <dgm:prSet phldrT="[Text]"/>
      <dgm:spPr/>
      <dgm:t>
        <a:bodyPr/>
        <a:lstStyle/>
        <a:p>
          <a:r>
            <a:rPr lang="en-US" dirty="0" smtClean="0"/>
            <a:t>Humanities</a:t>
          </a:r>
        </a:p>
        <a:p>
          <a:r>
            <a:rPr lang="en-US" dirty="0" smtClean="0"/>
            <a:t>Social Sciences</a:t>
          </a:r>
          <a:endParaRPr lang="en-US" dirty="0"/>
        </a:p>
      </dgm:t>
    </dgm:pt>
    <dgm:pt modelId="{D16CC4BF-5C5D-6048-9E13-78DE9F62DB85}" type="parTrans" cxnId="{881324BF-08D5-5244-BE8C-44218692A7FF}">
      <dgm:prSet/>
      <dgm:spPr/>
      <dgm:t>
        <a:bodyPr/>
        <a:lstStyle/>
        <a:p>
          <a:endParaRPr lang="en-US"/>
        </a:p>
      </dgm:t>
    </dgm:pt>
    <dgm:pt modelId="{2E72BB5E-0846-394C-A0DE-85179CD33711}" type="sibTrans" cxnId="{881324BF-08D5-5244-BE8C-44218692A7FF}">
      <dgm:prSet/>
      <dgm:spPr/>
      <dgm:t>
        <a:bodyPr/>
        <a:lstStyle/>
        <a:p>
          <a:endParaRPr lang="en-US"/>
        </a:p>
      </dgm:t>
    </dgm:pt>
    <dgm:pt modelId="{9DC4602F-83C0-1F48-B0AD-432170AB4B86}">
      <dgm:prSet phldrT="[Text]"/>
      <dgm:spPr/>
      <dgm:t>
        <a:bodyPr/>
        <a:lstStyle/>
        <a:p>
          <a:r>
            <a:rPr lang="en-US" dirty="0" smtClean="0"/>
            <a:t>Peer review</a:t>
          </a:r>
          <a:endParaRPr lang="en-US" dirty="0"/>
        </a:p>
      </dgm:t>
    </dgm:pt>
    <dgm:pt modelId="{D00FD0A0-6F5F-6941-99CB-4A6383EB1B26}" type="parTrans" cxnId="{D23D19B9-1758-594E-850B-C043266DA267}">
      <dgm:prSet/>
      <dgm:spPr/>
      <dgm:t>
        <a:bodyPr/>
        <a:lstStyle/>
        <a:p>
          <a:endParaRPr lang="en-US"/>
        </a:p>
      </dgm:t>
    </dgm:pt>
    <dgm:pt modelId="{06AD710C-D126-8944-83BD-F1F0D39004E6}" type="sibTrans" cxnId="{D23D19B9-1758-594E-850B-C043266DA267}">
      <dgm:prSet/>
      <dgm:spPr/>
      <dgm:t>
        <a:bodyPr/>
        <a:lstStyle/>
        <a:p>
          <a:endParaRPr lang="en-US"/>
        </a:p>
      </dgm:t>
    </dgm:pt>
    <dgm:pt modelId="{21DF9211-B7F1-8A42-8489-4A7182F42CC6}">
      <dgm:prSet phldrT="[Text]"/>
      <dgm:spPr/>
      <dgm:t>
        <a:bodyPr/>
        <a:lstStyle/>
        <a:p>
          <a:r>
            <a:rPr lang="en-US" dirty="0" smtClean="0"/>
            <a:t>Open Access</a:t>
          </a:r>
          <a:endParaRPr lang="en-US" dirty="0"/>
        </a:p>
      </dgm:t>
    </dgm:pt>
    <dgm:pt modelId="{3625A822-7AB2-DE40-BEB2-3A24FC43A604}" type="parTrans" cxnId="{0F1EF223-296C-7948-B356-C8B8C0CDF755}">
      <dgm:prSet/>
      <dgm:spPr/>
      <dgm:t>
        <a:bodyPr/>
        <a:lstStyle/>
        <a:p>
          <a:endParaRPr lang="en-US"/>
        </a:p>
      </dgm:t>
    </dgm:pt>
    <dgm:pt modelId="{8D53D4A8-365E-1A46-B847-89BD4F7132AA}" type="sibTrans" cxnId="{0F1EF223-296C-7948-B356-C8B8C0CDF755}">
      <dgm:prSet/>
      <dgm:spPr/>
      <dgm:t>
        <a:bodyPr/>
        <a:lstStyle/>
        <a:p>
          <a:endParaRPr lang="en-US"/>
        </a:p>
      </dgm:t>
    </dgm:pt>
    <dgm:pt modelId="{D5FCA23F-7DCF-4240-BC36-C6D7C79639D1}">
      <dgm:prSet phldrT="[Text]"/>
      <dgm:spPr/>
      <dgm:t>
        <a:bodyPr/>
        <a:lstStyle/>
        <a:p>
          <a:r>
            <a:rPr lang="en-US" dirty="0" smtClean="0"/>
            <a:t>APC funding</a:t>
          </a:r>
          <a:endParaRPr lang="en-US" dirty="0"/>
        </a:p>
      </dgm:t>
    </dgm:pt>
    <dgm:pt modelId="{F458EEEF-011B-9246-BE8C-5D36103ADA30}" type="parTrans" cxnId="{27C1BD32-5678-D345-AE14-23CF4F54670C}">
      <dgm:prSet/>
      <dgm:spPr/>
      <dgm:t>
        <a:bodyPr/>
        <a:lstStyle/>
        <a:p>
          <a:endParaRPr lang="en-US"/>
        </a:p>
      </dgm:t>
    </dgm:pt>
    <dgm:pt modelId="{CBD8BA53-B059-5B47-84E1-38D631985D1C}" type="sibTrans" cxnId="{27C1BD32-5678-D345-AE14-23CF4F54670C}">
      <dgm:prSet/>
      <dgm:spPr/>
      <dgm:t>
        <a:bodyPr/>
        <a:lstStyle/>
        <a:p>
          <a:endParaRPr lang="en-US"/>
        </a:p>
      </dgm:t>
    </dgm:pt>
    <dgm:pt modelId="{DE8F11A5-15FD-124A-89B6-AC6F667BF6C8}" type="pres">
      <dgm:prSet presAssocID="{3687545A-C9A8-D342-BEB8-6A4630C2376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33217-6C4A-E044-B3A4-BBB38D20CFDE}" type="pres">
      <dgm:prSet presAssocID="{3687545A-C9A8-D342-BEB8-6A4630C2376E}" presName="diamond" presStyleLbl="bgShp" presStyleIdx="0" presStyleCnt="1"/>
      <dgm:spPr/>
    </dgm:pt>
    <dgm:pt modelId="{EF3B148D-BBEB-9D45-B33F-72EBC2B15F51}" type="pres">
      <dgm:prSet presAssocID="{3687545A-C9A8-D342-BEB8-6A4630C237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ED96-F648-DD49-94FC-F7CB930C1EE4}" type="pres">
      <dgm:prSet presAssocID="{3687545A-C9A8-D342-BEB8-6A4630C237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FDFF6-8A39-9E4D-B105-87EB62E1C189}" type="pres">
      <dgm:prSet presAssocID="{3687545A-C9A8-D342-BEB8-6A4630C237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C6ABF-B8BE-A243-AC12-30BDB58B96B4}" type="pres">
      <dgm:prSet presAssocID="{3687545A-C9A8-D342-BEB8-6A4630C237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F74DD-A113-9945-8385-9EFC6C382473}" type="presOf" srcId="{D5FCA23F-7DCF-4240-BC36-C6D7C79639D1}" destId="{F57C6ABF-B8BE-A243-AC12-30BDB58B96B4}" srcOrd="0" destOrd="0" presId="urn:microsoft.com/office/officeart/2005/8/layout/matrix3"/>
    <dgm:cxn modelId="{BE852F33-D5D4-8448-903E-8BFE8FEBDCBB}" type="presOf" srcId="{3687545A-C9A8-D342-BEB8-6A4630C2376E}" destId="{DE8F11A5-15FD-124A-89B6-AC6F667BF6C8}" srcOrd="0" destOrd="0" presId="urn:microsoft.com/office/officeart/2005/8/layout/matrix3"/>
    <dgm:cxn modelId="{27C1BD32-5678-D345-AE14-23CF4F54670C}" srcId="{3687545A-C9A8-D342-BEB8-6A4630C2376E}" destId="{D5FCA23F-7DCF-4240-BC36-C6D7C79639D1}" srcOrd="3" destOrd="0" parTransId="{F458EEEF-011B-9246-BE8C-5D36103ADA30}" sibTransId="{CBD8BA53-B059-5B47-84E1-38D631985D1C}"/>
    <dgm:cxn modelId="{D23D19B9-1758-594E-850B-C043266DA267}" srcId="{3687545A-C9A8-D342-BEB8-6A4630C2376E}" destId="{9DC4602F-83C0-1F48-B0AD-432170AB4B86}" srcOrd="1" destOrd="0" parTransId="{D00FD0A0-6F5F-6941-99CB-4A6383EB1B26}" sibTransId="{06AD710C-D126-8944-83BD-F1F0D39004E6}"/>
    <dgm:cxn modelId="{881324BF-08D5-5244-BE8C-44218692A7FF}" srcId="{3687545A-C9A8-D342-BEB8-6A4630C2376E}" destId="{49B33102-6CE2-044F-86DF-1DFE0C8F88C4}" srcOrd="0" destOrd="0" parTransId="{D16CC4BF-5C5D-6048-9E13-78DE9F62DB85}" sibTransId="{2E72BB5E-0846-394C-A0DE-85179CD33711}"/>
    <dgm:cxn modelId="{0F1EF223-296C-7948-B356-C8B8C0CDF755}" srcId="{3687545A-C9A8-D342-BEB8-6A4630C2376E}" destId="{21DF9211-B7F1-8A42-8489-4A7182F42CC6}" srcOrd="2" destOrd="0" parTransId="{3625A822-7AB2-DE40-BEB2-3A24FC43A604}" sibTransId="{8D53D4A8-365E-1A46-B847-89BD4F7132AA}"/>
    <dgm:cxn modelId="{AA65E058-96BC-854A-8C50-82B293978E83}" type="presOf" srcId="{9DC4602F-83C0-1F48-B0AD-432170AB4B86}" destId="{6C51ED96-F648-DD49-94FC-F7CB930C1EE4}" srcOrd="0" destOrd="0" presId="urn:microsoft.com/office/officeart/2005/8/layout/matrix3"/>
    <dgm:cxn modelId="{1E213A89-5B61-EC44-9018-4BDA41322A96}" type="presOf" srcId="{49B33102-6CE2-044F-86DF-1DFE0C8F88C4}" destId="{EF3B148D-BBEB-9D45-B33F-72EBC2B15F51}" srcOrd="0" destOrd="0" presId="urn:microsoft.com/office/officeart/2005/8/layout/matrix3"/>
    <dgm:cxn modelId="{09BD0137-B470-804D-B258-962787F2FF75}" type="presOf" srcId="{21DF9211-B7F1-8A42-8489-4A7182F42CC6}" destId="{81BFDFF6-8A39-9E4D-B105-87EB62E1C189}" srcOrd="0" destOrd="0" presId="urn:microsoft.com/office/officeart/2005/8/layout/matrix3"/>
    <dgm:cxn modelId="{1812D07F-46BA-FB4C-9172-6CD389E15198}" type="presParOf" srcId="{DE8F11A5-15FD-124A-89B6-AC6F667BF6C8}" destId="{EE033217-6C4A-E044-B3A4-BBB38D20CFDE}" srcOrd="0" destOrd="0" presId="urn:microsoft.com/office/officeart/2005/8/layout/matrix3"/>
    <dgm:cxn modelId="{F7FBD7A2-C119-554D-A385-160C669D47C6}" type="presParOf" srcId="{DE8F11A5-15FD-124A-89B6-AC6F667BF6C8}" destId="{EF3B148D-BBEB-9D45-B33F-72EBC2B15F51}" srcOrd="1" destOrd="0" presId="urn:microsoft.com/office/officeart/2005/8/layout/matrix3"/>
    <dgm:cxn modelId="{AB68AE6D-CF70-ED4C-9B11-9477A786BDF0}" type="presParOf" srcId="{DE8F11A5-15FD-124A-89B6-AC6F667BF6C8}" destId="{6C51ED96-F648-DD49-94FC-F7CB930C1EE4}" srcOrd="2" destOrd="0" presId="urn:microsoft.com/office/officeart/2005/8/layout/matrix3"/>
    <dgm:cxn modelId="{5AC6BE33-157F-7D48-9260-FEE0AC9A75D4}" type="presParOf" srcId="{DE8F11A5-15FD-124A-89B6-AC6F667BF6C8}" destId="{81BFDFF6-8A39-9E4D-B105-87EB62E1C189}" srcOrd="3" destOrd="0" presId="urn:microsoft.com/office/officeart/2005/8/layout/matrix3"/>
    <dgm:cxn modelId="{403A3D8B-53B5-3D44-8267-6F4806298EEA}" type="presParOf" srcId="{DE8F11A5-15FD-124A-89B6-AC6F667BF6C8}" destId="{F57C6ABF-B8BE-A243-AC12-30BDB58B96B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B07C4-C715-7E4A-AF59-D82E63208E25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29A8B-D625-2A47-809A-06D80F528293}">
      <dgm:prSet/>
      <dgm:spPr/>
      <dgm:t>
        <a:bodyPr/>
        <a:lstStyle/>
        <a:p>
          <a:pPr rtl="0"/>
          <a:r>
            <a:rPr lang="en-US" smtClean="0"/>
            <a:t>Online journal</a:t>
          </a:r>
          <a:endParaRPr lang="en-US"/>
        </a:p>
      </dgm:t>
    </dgm:pt>
    <dgm:pt modelId="{49E88BE8-9A05-E341-B4D6-575C74A594DB}" type="parTrans" cxnId="{EDC329D7-1312-D145-BBAA-2055F22154F1}">
      <dgm:prSet/>
      <dgm:spPr/>
      <dgm:t>
        <a:bodyPr/>
        <a:lstStyle/>
        <a:p>
          <a:endParaRPr lang="en-US"/>
        </a:p>
      </dgm:t>
    </dgm:pt>
    <dgm:pt modelId="{E26B7CEB-7D88-5B49-A7AB-A9BAFA38D91E}" type="sibTrans" cxnId="{EDC329D7-1312-D145-BBAA-2055F22154F1}">
      <dgm:prSet/>
      <dgm:spPr/>
      <dgm:t>
        <a:bodyPr/>
        <a:lstStyle/>
        <a:p>
          <a:endParaRPr lang="en-US"/>
        </a:p>
      </dgm:t>
    </dgm:pt>
    <dgm:pt modelId="{2060D8A5-C265-0A4D-9F1E-841D613134FB}">
      <dgm:prSet/>
      <dgm:spPr/>
      <dgm:t>
        <a:bodyPr/>
        <a:lstStyle/>
        <a:p>
          <a:pPr rtl="0"/>
          <a:r>
            <a:rPr lang="en-US" smtClean="0"/>
            <a:t>Free to use to the reader</a:t>
          </a:r>
          <a:endParaRPr lang="en-US"/>
        </a:p>
      </dgm:t>
    </dgm:pt>
    <dgm:pt modelId="{2333387B-9F39-B042-859E-D858EB32AD8D}" type="parTrans" cxnId="{81ECB84F-079A-9B4B-B66D-FA3EB4F0A838}">
      <dgm:prSet/>
      <dgm:spPr/>
      <dgm:t>
        <a:bodyPr/>
        <a:lstStyle/>
        <a:p>
          <a:endParaRPr lang="en-US"/>
        </a:p>
      </dgm:t>
    </dgm:pt>
    <dgm:pt modelId="{5E1160BA-263D-504B-B17B-421C3A0522BC}" type="sibTrans" cxnId="{81ECB84F-079A-9B4B-B66D-FA3EB4F0A838}">
      <dgm:prSet/>
      <dgm:spPr/>
      <dgm:t>
        <a:bodyPr/>
        <a:lstStyle/>
        <a:p>
          <a:endParaRPr lang="en-US"/>
        </a:p>
      </dgm:t>
    </dgm:pt>
    <dgm:pt modelId="{834DFFED-0E29-4E49-A7BE-19A978E89754}">
      <dgm:prSet/>
      <dgm:spPr/>
      <dgm:t>
        <a:bodyPr/>
        <a:lstStyle/>
        <a:p>
          <a:pPr rtl="0"/>
          <a:r>
            <a:rPr lang="en-US" b="1" dirty="0" smtClean="0"/>
            <a:t>Restrictions in use (user license) – “Gratis” </a:t>
          </a:r>
          <a:r>
            <a:rPr lang="en-US" b="1" dirty="0" err="1" smtClean="0"/>
            <a:t>vs</a:t>
          </a:r>
          <a:r>
            <a:rPr lang="en-US" b="1" dirty="0" smtClean="0"/>
            <a:t> “</a:t>
          </a:r>
          <a:r>
            <a:rPr lang="en-US" b="1" dirty="0" err="1" smtClean="0"/>
            <a:t>Libre</a:t>
          </a:r>
          <a:r>
            <a:rPr lang="en-US" b="1" dirty="0" smtClean="0"/>
            <a:t>”</a:t>
          </a:r>
          <a:endParaRPr lang="en-US" dirty="0"/>
        </a:p>
      </dgm:t>
    </dgm:pt>
    <dgm:pt modelId="{DF806B97-F083-B749-BEB8-9BB90BC7881F}" type="parTrans" cxnId="{743F15D7-1D61-3D42-BA0E-8D74FBC457AC}">
      <dgm:prSet/>
      <dgm:spPr/>
      <dgm:t>
        <a:bodyPr/>
        <a:lstStyle/>
        <a:p>
          <a:endParaRPr lang="en-US"/>
        </a:p>
      </dgm:t>
    </dgm:pt>
    <dgm:pt modelId="{9DDCA703-D25D-E44B-8838-B7504160086B}" type="sibTrans" cxnId="{743F15D7-1D61-3D42-BA0E-8D74FBC457AC}">
      <dgm:prSet/>
      <dgm:spPr/>
      <dgm:t>
        <a:bodyPr/>
        <a:lstStyle/>
        <a:p>
          <a:endParaRPr lang="en-US"/>
        </a:p>
      </dgm:t>
    </dgm:pt>
    <dgm:pt modelId="{213CB8BC-66D8-1A4E-8AEE-1FE45D89F45E}">
      <dgm:prSet/>
      <dgm:spPr/>
      <dgm:t>
        <a:bodyPr/>
        <a:lstStyle/>
        <a:p>
          <a:pPr rtl="0"/>
          <a:r>
            <a:rPr lang="en-US" b="1" smtClean="0"/>
            <a:t>NOT free to produce</a:t>
          </a:r>
          <a:endParaRPr lang="en-US"/>
        </a:p>
      </dgm:t>
    </dgm:pt>
    <dgm:pt modelId="{0878322F-4838-5640-BEE1-0DB2AAB61F82}" type="parTrans" cxnId="{9A28CCF2-72B2-9846-B6C1-C74F12C6C338}">
      <dgm:prSet/>
      <dgm:spPr/>
      <dgm:t>
        <a:bodyPr/>
        <a:lstStyle/>
        <a:p>
          <a:endParaRPr lang="en-US"/>
        </a:p>
      </dgm:t>
    </dgm:pt>
    <dgm:pt modelId="{41175E5A-A231-3E44-8630-107D315501FD}" type="sibTrans" cxnId="{9A28CCF2-72B2-9846-B6C1-C74F12C6C338}">
      <dgm:prSet/>
      <dgm:spPr/>
      <dgm:t>
        <a:bodyPr/>
        <a:lstStyle/>
        <a:p>
          <a:endParaRPr lang="en-US"/>
        </a:p>
      </dgm:t>
    </dgm:pt>
    <dgm:pt modelId="{2EE619E4-6CFE-244B-A61D-56DF8CC514C9}" type="pres">
      <dgm:prSet presAssocID="{C69B07C4-C715-7E4A-AF59-D82E63208E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4AD58-5770-324E-BDC4-842E61F7413E}" type="pres">
      <dgm:prSet presAssocID="{C9229A8B-D625-2A47-809A-06D80F5282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3F121-E34D-C943-A8A7-B35C3759FAE5}" type="pres">
      <dgm:prSet presAssocID="{C9229A8B-D625-2A47-809A-06D80F528293}" presName="spNode" presStyleCnt="0"/>
      <dgm:spPr/>
    </dgm:pt>
    <dgm:pt modelId="{5ACD3273-CAC4-394C-B493-153109ADCDE4}" type="pres">
      <dgm:prSet presAssocID="{E26B7CEB-7D88-5B49-A7AB-A9BAFA38D91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4E843E5-1EA0-D845-B241-52559BD5ED35}" type="pres">
      <dgm:prSet presAssocID="{2060D8A5-C265-0A4D-9F1E-841D613134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26A9D-63F8-3449-A2DA-81244275F185}" type="pres">
      <dgm:prSet presAssocID="{2060D8A5-C265-0A4D-9F1E-841D613134FB}" presName="spNode" presStyleCnt="0"/>
      <dgm:spPr/>
    </dgm:pt>
    <dgm:pt modelId="{85BB2C03-71F1-074F-BD5E-DD8D039DAC65}" type="pres">
      <dgm:prSet presAssocID="{5E1160BA-263D-504B-B17B-421C3A0522B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504721F-D68E-D242-8B74-973EC5F8EE52}" type="pres">
      <dgm:prSet presAssocID="{834DFFED-0E29-4E49-A7BE-19A978E897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011BB-7203-E049-8D2C-015A34922AF0}" type="pres">
      <dgm:prSet presAssocID="{834DFFED-0E29-4E49-A7BE-19A978E89754}" presName="spNode" presStyleCnt="0"/>
      <dgm:spPr/>
    </dgm:pt>
    <dgm:pt modelId="{5A8052A3-D116-054D-B164-3F29BF489BAC}" type="pres">
      <dgm:prSet presAssocID="{9DDCA703-D25D-E44B-8838-B7504160086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EB2DA22-2812-094A-B973-76B8FA37364E}" type="pres">
      <dgm:prSet presAssocID="{213CB8BC-66D8-1A4E-8AEE-1FE45D89F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BE61B-B157-124B-886C-5CF6A0E7A702}" type="pres">
      <dgm:prSet presAssocID="{213CB8BC-66D8-1A4E-8AEE-1FE45D89F45E}" presName="spNode" presStyleCnt="0"/>
      <dgm:spPr/>
    </dgm:pt>
    <dgm:pt modelId="{8ED8F0B9-5FA9-0041-8973-32431B5934CA}" type="pres">
      <dgm:prSet presAssocID="{41175E5A-A231-3E44-8630-107D315501F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847044E-13F1-4D4E-91DD-201A282CC413}" type="presOf" srcId="{C69B07C4-C715-7E4A-AF59-D82E63208E25}" destId="{2EE619E4-6CFE-244B-A61D-56DF8CC514C9}" srcOrd="0" destOrd="0" presId="urn:microsoft.com/office/officeart/2005/8/layout/cycle5"/>
    <dgm:cxn modelId="{A2E79112-28E0-C347-B679-4D99201AF0F5}" type="presOf" srcId="{5E1160BA-263D-504B-B17B-421C3A0522BC}" destId="{85BB2C03-71F1-074F-BD5E-DD8D039DAC65}" srcOrd="0" destOrd="0" presId="urn:microsoft.com/office/officeart/2005/8/layout/cycle5"/>
    <dgm:cxn modelId="{20174281-08D2-B14F-BEA1-D4CCB415BD7E}" type="presOf" srcId="{41175E5A-A231-3E44-8630-107D315501FD}" destId="{8ED8F0B9-5FA9-0041-8973-32431B5934CA}" srcOrd="0" destOrd="0" presId="urn:microsoft.com/office/officeart/2005/8/layout/cycle5"/>
    <dgm:cxn modelId="{EDC329D7-1312-D145-BBAA-2055F22154F1}" srcId="{C69B07C4-C715-7E4A-AF59-D82E63208E25}" destId="{C9229A8B-D625-2A47-809A-06D80F528293}" srcOrd="0" destOrd="0" parTransId="{49E88BE8-9A05-E341-B4D6-575C74A594DB}" sibTransId="{E26B7CEB-7D88-5B49-A7AB-A9BAFA38D91E}"/>
    <dgm:cxn modelId="{D09C04EE-E103-E943-839A-8392DB4275FB}" type="presOf" srcId="{2060D8A5-C265-0A4D-9F1E-841D613134FB}" destId="{34E843E5-1EA0-D845-B241-52559BD5ED35}" srcOrd="0" destOrd="0" presId="urn:microsoft.com/office/officeart/2005/8/layout/cycle5"/>
    <dgm:cxn modelId="{94D5694E-989A-7D4A-AEEF-41688DA4B3D9}" type="presOf" srcId="{213CB8BC-66D8-1A4E-8AEE-1FE45D89F45E}" destId="{EEB2DA22-2812-094A-B973-76B8FA37364E}" srcOrd="0" destOrd="0" presId="urn:microsoft.com/office/officeart/2005/8/layout/cycle5"/>
    <dgm:cxn modelId="{9A28CCF2-72B2-9846-B6C1-C74F12C6C338}" srcId="{C69B07C4-C715-7E4A-AF59-D82E63208E25}" destId="{213CB8BC-66D8-1A4E-8AEE-1FE45D89F45E}" srcOrd="3" destOrd="0" parTransId="{0878322F-4838-5640-BEE1-0DB2AAB61F82}" sibTransId="{41175E5A-A231-3E44-8630-107D315501FD}"/>
    <dgm:cxn modelId="{81ECB84F-079A-9B4B-B66D-FA3EB4F0A838}" srcId="{C69B07C4-C715-7E4A-AF59-D82E63208E25}" destId="{2060D8A5-C265-0A4D-9F1E-841D613134FB}" srcOrd="1" destOrd="0" parTransId="{2333387B-9F39-B042-859E-D858EB32AD8D}" sibTransId="{5E1160BA-263D-504B-B17B-421C3A0522BC}"/>
    <dgm:cxn modelId="{743F15D7-1D61-3D42-BA0E-8D74FBC457AC}" srcId="{C69B07C4-C715-7E4A-AF59-D82E63208E25}" destId="{834DFFED-0E29-4E49-A7BE-19A978E89754}" srcOrd="2" destOrd="0" parTransId="{DF806B97-F083-B749-BEB8-9BB90BC7881F}" sibTransId="{9DDCA703-D25D-E44B-8838-B7504160086B}"/>
    <dgm:cxn modelId="{BE61DD82-6D52-554B-994B-CD8D0FD9CA06}" type="presOf" srcId="{9DDCA703-D25D-E44B-8838-B7504160086B}" destId="{5A8052A3-D116-054D-B164-3F29BF489BAC}" srcOrd="0" destOrd="0" presId="urn:microsoft.com/office/officeart/2005/8/layout/cycle5"/>
    <dgm:cxn modelId="{39E6F22D-742C-EF49-B0A9-663B153F8C9B}" type="presOf" srcId="{834DFFED-0E29-4E49-A7BE-19A978E89754}" destId="{B504721F-D68E-D242-8B74-973EC5F8EE52}" srcOrd="0" destOrd="0" presId="urn:microsoft.com/office/officeart/2005/8/layout/cycle5"/>
    <dgm:cxn modelId="{87AAB008-42E2-FF44-8155-BFD336CDE315}" type="presOf" srcId="{E26B7CEB-7D88-5B49-A7AB-A9BAFA38D91E}" destId="{5ACD3273-CAC4-394C-B493-153109ADCDE4}" srcOrd="0" destOrd="0" presId="urn:microsoft.com/office/officeart/2005/8/layout/cycle5"/>
    <dgm:cxn modelId="{5A2FDCBB-5E5C-7B4F-BE30-443716DAB341}" type="presOf" srcId="{C9229A8B-D625-2A47-809A-06D80F528293}" destId="{C874AD58-5770-324E-BDC4-842E61F7413E}" srcOrd="0" destOrd="0" presId="urn:microsoft.com/office/officeart/2005/8/layout/cycle5"/>
    <dgm:cxn modelId="{BDFF04E1-9580-4642-965B-86AA63A2011F}" type="presParOf" srcId="{2EE619E4-6CFE-244B-A61D-56DF8CC514C9}" destId="{C874AD58-5770-324E-BDC4-842E61F7413E}" srcOrd="0" destOrd="0" presId="urn:microsoft.com/office/officeart/2005/8/layout/cycle5"/>
    <dgm:cxn modelId="{7EC0A0D6-366C-2140-9517-CD05265D6E5B}" type="presParOf" srcId="{2EE619E4-6CFE-244B-A61D-56DF8CC514C9}" destId="{6463F121-E34D-C943-A8A7-B35C3759FAE5}" srcOrd="1" destOrd="0" presId="urn:microsoft.com/office/officeart/2005/8/layout/cycle5"/>
    <dgm:cxn modelId="{B49BC7DF-3474-A242-B627-62408CC081BC}" type="presParOf" srcId="{2EE619E4-6CFE-244B-A61D-56DF8CC514C9}" destId="{5ACD3273-CAC4-394C-B493-153109ADCDE4}" srcOrd="2" destOrd="0" presId="urn:microsoft.com/office/officeart/2005/8/layout/cycle5"/>
    <dgm:cxn modelId="{E81A24C8-72FB-6149-A86F-1FE4AFAAF2F3}" type="presParOf" srcId="{2EE619E4-6CFE-244B-A61D-56DF8CC514C9}" destId="{34E843E5-1EA0-D845-B241-52559BD5ED35}" srcOrd="3" destOrd="0" presId="urn:microsoft.com/office/officeart/2005/8/layout/cycle5"/>
    <dgm:cxn modelId="{3B28E3BE-A29A-6D4C-8EB8-925D7C748A84}" type="presParOf" srcId="{2EE619E4-6CFE-244B-A61D-56DF8CC514C9}" destId="{5A926A9D-63F8-3449-A2DA-81244275F185}" srcOrd="4" destOrd="0" presId="urn:microsoft.com/office/officeart/2005/8/layout/cycle5"/>
    <dgm:cxn modelId="{6837262E-C33C-D644-93A2-F5E0F5A08DEC}" type="presParOf" srcId="{2EE619E4-6CFE-244B-A61D-56DF8CC514C9}" destId="{85BB2C03-71F1-074F-BD5E-DD8D039DAC65}" srcOrd="5" destOrd="0" presId="urn:microsoft.com/office/officeart/2005/8/layout/cycle5"/>
    <dgm:cxn modelId="{39B7E2E0-A003-414A-99A3-1B8762800E19}" type="presParOf" srcId="{2EE619E4-6CFE-244B-A61D-56DF8CC514C9}" destId="{B504721F-D68E-D242-8B74-973EC5F8EE52}" srcOrd="6" destOrd="0" presId="urn:microsoft.com/office/officeart/2005/8/layout/cycle5"/>
    <dgm:cxn modelId="{B4C706A7-D6D3-7045-8493-E29810FF07F8}" type="presParOf" srcId="{2EE619E4-6CFE-244B-A61D-56DF8CC514C9}" destId="{A4E011BB-7203-E049-8D2C-015A34922AF0}" srcOrd="7" destOrd="0" presId="urn:microsoft.com/office/officeart/2005/8/layout/cycle5"/>
    <dgm:cxn modelId="{DBEFEEE7-964A-D54F-9A11-5062E678CFC9}" type="presParOf" srcId="{2EE619E4-6CFE-244B-A61D-56DF8CC514C9}" destId="{5A8052A3-D116-054D-B164-3F29BF489BAC}" srcOrd="8" destOrd="0" presId="urn:microsoft.com/office/officeart/2005/8/layout/cycle5"/>
    <dgm:cxn modelId="{C11B3DDE-2633-7444-8029-359CC90F56D1}" type="presParOf" srcId="{2EE619E4-6CFE-244B-A61D-56DF8CC514C9}" destId="{EEB2DA22-2812-094A-B973-76B8FA37364E}" srcOrd="9" destOrd="0" presId="urn:microsoft.com/office/officeart/2005/8/layout/cycle5"/>
    <dgm:cxn modelId="{ACD9E288-6C5C-8A44-B66B-218444CE59A0}" type="presParOf" srcId="{2EE619E4-6CFE-244B-A61D-56DF8CC514C9}" destId="{9D3BE61B-B157-124B-886C-5CF6A0E7A702}" srcOrd="10" destOrd="0" presId="urn:microsoft.com/office/officeart/2005/8/layout/cycle5"/>
    <dgm:cxn modelId="{5208FE8B-9390-1B4B-92AA-D52314ABE72A}" type="presParOf" srcId="{2EE619E4-6CFE-244B-A61D-56DF8CC514C9}" destId="{8ED8F0B9-5FA9-0041-8973-32431B5934C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B3201-9583-CA4A-9472-9D0B5477C6F7}">
      <dsp:nvSpPr>
        <dsp:cNvPr id="0" name=""/>
        <dsp:cNvSpPr/>
      </dsp:nvSpPr>
      <dsp:spPr>
        <a:xfrm>
          <a:off x="1948769" y="2003283"/>
          <a:ext cx="1970166" cy="19704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DE5F0-0C0B-9442-B49F-EDC8151D838C}">
      <dsp:nvSpPr>
        <dsp:cNvPr id="0" name=""/>
        <dsp:cNvSpPr/>
      </dsp:nvSpPr>
      <dsp:spPr>
        <a:xfrm>
          <a:off x="3205429" y="552188"/>
          <a:ext cx="585124" cy="58474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AC414-EAFD-E946-AC4D-92FE063D228B}">
      <dsp:nvSpPr>
        <dsp:cNvPr id="0" name=""/>
        <dsp:cNvSpPr/>
      </dsp:nvSpPr>
      <dsp:spPr>
        <a:xfrm>
          <a:off x="2024481" y="2078900"/>
          <a:ext cx="1819564" cy="18192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1F5A69-ECA4-6549-8A7C-10B4AC427087}">
      <dsp:nvSpPr>
        <dsp:cNvPr id="0" name=""/>
        <dsp:cNvSpPr/>
      </dsp:nvSpPr>
      <dsp:spPr>
        <a:xfrm>
          <a:off x="4062130" y="2375551"/>
          <a:ext cx="1031168" cy="1030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8E9CC-C130-D444-A66D-550B8CF80DEE}">
      <dsp:nvSpPr>
        <dsp:cNvPr id="0" name=""/>
        <dsp:cNvSpPr/>
      </dsp:nvSpPr>
      <dsp:spPr>
        <a:xfrm>
          <a:off x="4123029" y="2436455"/>
          <a:ext cx="909370" cy="9094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CDA0D-3DEC-0B42-9C39-E58AD25FCF67}">
      <dsp:nvSpPr>
        <dsp:cNvPr id="0" name=""/>
        <dsp:cNvSpPr/>
      </dsp:nvSpPr>
      <dsp:spPr>
        <a:xfrm>
          <a:off x="3658880" y="920350"/>
          <a:ext cx="1321673" cy="1322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3B156-9B7D-A840-B3AA-2B5D8F6C1A4B}">
      <dsp:nvSpPr>
        <dsp:cNvPr id="0" name=""/>
        <dsp:cNvSpPr/>
      </dsp:nvSpPr>
      <dsp:spPr>
        <a:xfrm>
          <a:off x="4764115" y="595642"/>
          <a:ext cx="432876" cy="43317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440BF-18DE-7140-800F-F0785C7A97C8}">
      <dsp:nvSpPr>
        <dsp:cNvPr id="0" name=""/>
        <dsp:cNvSpPr/>
      </dsp:nvSpPr>
      <dsp:spPr>
        <a:xfrm>
          <a:off x="5197815" y="3410923"/>
          <a:ext cx="325069" cy="32470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F0359-2EA2-464D-A6B3-806109582719}">
      <dsp:nvSpPr>
        <dsp:cNvPr id="0" name=""/>
        <dsp:cNvSpPr/>
      </dsp:nvSpPr>
      <dsp:spPr>
        <a:xfrm>
          <a:off x="3728831" y="990151"/>
          <a:ext cx="1182593" cy="11825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5C9E5E-7763-C241-8EE4-B0CAECC314D4}">
      <dsp:nvSpPr>
        <dsp:cNvPr id="0" name=""/>
        <dsp:cNvSpPr/>
      </dsp:nvSpPr>
      <dsp:spPr>
        <a:xfrm>
          <a:off x="0" y="990151"/>
          <a:ext cx="2923976" cy="9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PUBLISHING</a:t>
          </a:r>
          <a:endParaRPr lang="en-US" sz="3500" kern="1200" dirty="0"/>
        </a:p>
      </dsp:txBody>
      <dsp:txXfrm>
        <a:off x="0" y="990151"/>
        <a:ext cx="2923976" cy="949490"/>
      </dsp:txXfrm>
    </dsp:sp>
    <dsp:sp modelId="{B27B6485-252F-1346-BC2F-065F56BA70E4}">
      <dsp:nvSpPr>
        <dsp:cNvPr id="0" name=""/>
        <dsp:cNvSpPr/>
      </dsp:nvSpPr>
      <dsp:spPr>
        <a:xfrm>
          <a:off x="5305623" y="2436455"/>
          <a:ext cx="2923976" cy="90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eLearning</a:t>
          </a:r>
          <a:endParaRPr lang="en-US" sz="3500" kern="1200" dirty="0"/>
        </a:p>
      </dsp:txBody>
      <dsp:txXfrm>
        <a:off x="5305623" y="2436455"/>
        <a:ext cx="2923976" cy="909457"/>
      </dsp:txXfrm>
    </dsp:sp>
    <dsp:sp modelId="{6E2AFC8B-315E-A141-BEE7-45B6ED484234}">
      <dsp:nvSpPr>
        <dsp:cNvPr id="0" name=""/>
        <dsp:cNvSpPr/>
      </dsp:nvSpPr>
      <dsp:spPr>
        <a:xfrm>
          <a:off x="5197815" y="990151"/>
          <a:ext cx="2923976" cy="11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eCPD</a:t>
          </a:r>
          <a:endParaRPr lang="en-US" sz="3500" kern="1200" dirty="0"/>
        </a:p>
      </dsp:txBody>
      <dsp:txXfrm>
        <a:off x="5197815" y="990151"/>
        <a:ext cx="2923976" cy="118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33217-6C4A-E044-B3A4-BBB38D20CFDE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3B148D-BBEB-9D45-B33F-72EBC2B15F51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Humanities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Sciences</a:t>
          </a:r>
          <a:endParaRPr lang="en-US" sz="2000" kern="1200" dirty="0"/>
        </a:p>
      </dsp:txBody>
      <dsp:txXfrm>
        <a:off x="2367950" y="516132"/>
        <a:ext cx="1592793" cy="1592793"/>
      </dsp:txXfrm>
    </dsp:sp>
    <dsp:sp modelId="{6C51ED96-F648-DD49-94FC-F7CB930C1EE4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Peer review</a:t>
          </a:r>
          <a:endParaRPr lang="en-US" sz="2000" kern="1200" dirty="0"/>
        </a:p>
      </dsp:txBody>
      <dsp:txXfrm>
        <a:off x="4268855" y="516132"/>
        <a:ext cx="1592793" cy="1592793"/>
      </dsp:txXfrm>
    </dsp:sp>
    <dsp:sp modelId="{81BFDFF6-8A39-9E4D-B105-87EB62E1C189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Open Access</a:t>
          </a:r>
          <a:endParaRPr lang="en-US" sz="2000" kern="1200" dirty="0"/>
        </a:p>
      </dsp:txBody>
      <dsp:txXfrm>
        <a:off x="2367950" y="2417036"/>
        <a:ext cx="1592793" cy="1592793"/>
      </dsp:txXfrm>
    </dsp:sp>
    <dsp:sp modelId="{F57C6ABF-B8BE-A243-AC12-30BDB58B96B4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APC funding</a:t>
          </a:r>
          <a:endParaRPr lang="en-US" sz="2000" kern="1200" dirty="0"/>
        </a:p>
      </dsp:txBody>
      <dsp:txXfrm>
        <a:off x="4268855" y="2417036"/>
        <a:ext cx="1592793" cy="159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AD58-5770-324E-BDC4-842E61F7413E}">
      <dsp:nvSpPr>
        <dsp:cNvPr id="0" name=""/>
        <dsp:cNvSpPr/>
      </dsp:nvSpPr>
      <dsp:spPr>
        <a:xfrm>
          <a:off x="2664827" y="789"/>
          <a:ext cx="1618234" cy="1051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Online journal</a:t>
          </a:r>
          <a:endParaRPr lang="en-US" sz="1200" kern="1200"/>
        </a:p>
      </dsp:txBody>
      <dsp:txXfrm>
        <a:off x="2716174" y="52136"/>
        <a:ext cx="1515540" cy="949158"/>
      </dsp:txXfrm>
    </dsp:sp>
    <dsp:sp modelId="{5ACD3273-CAC4-394C-B493-153109ADCDE4}">
      <dsp:nvSpPr>
        <dsp:cNvPr id="0" name=""/>
        <dsp:cNvSpPr/>
      </dsp:nvSpPr>
      <dsp:spPr>
        <a:xfrm>
          <a:off x="1737679" y="526715"/>
          <a:ext cx="3472531" cy="3472531"/>
        </a:xfrm>
        <a:custGeom>
          <a:avLst/>
          <a:gdLst/>
          <a:ahLst/>
          <a:cxnLst/>
          <a:rect l="0" t="0" r="0" b="0"/>
          <a:pathLst>
            <a:path>
              <a:moveTo>
                <a:pt x="2768321" y="340027"/>
              </a:moveTo>
              <a:arcTo wR="1736265" hR="1736265" stAng="18388238" swAng="16321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843E5-1EA0-D845-B241-52559BD5ED35}">
      <dsp:nvSpPr>
        <dsp:cNvPr id="0" name=""/>
        <dsp:cNvSpPr/>
      </dsp:nvSpPr>
      <dsp:spPr>
        <a:xfrm>
          <a:off x="4401093" y="1737055"/>
          <a:ext cx="1618234" cy="1051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Free to use to the reader</a:t>
          </a:r>
          <a:endParaRPr lang="en-US" sz="1200" kern="1200"/>
        </a:p>
      </dsp:txBody>
      <dsp:txXfrm>
        <a:off x="4452440" y="1788402"/>
        <a:ext cx="1515540" cy="949158"/>
      </dsp:txXfrm>
    </dsp:sp>
    <dsp:sp modelId="{85BB2C03-71F1-074F-BD5E-DD8D039DAC65}">
      <dsp:nvSpPr>
        <dsp:cNvPr id="0" name=""/>
        <dsp:cNvSpPr/>
      </dsp:nvSpPr>
      <dsp:spPr>
        <a:xfrm>
          <a:off x="1737679" y="526715"/>
          <a:ext cx="3472531" cy="3472531"/>
        </a:xfrm>
        <a:custGeom>
          <a:avLst/>
          <a:gdLst/>
          <a:ahLst/>
          <a:cxnLst/>
          <a:rect l="0" t="0" r="0" b="0"/>
          <a:pathLst>
            <a:path>
              <a:moveTo>
                <a:pt x="3292437" y="2506296"/>
              </a:moveTo>
              <a:arcTo wR="1736265" hR="1736265" stAng="1579638" swAng="16321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4721F-D68E-D242-8B74-973EC5F8EE52}">
      <dsp:nvSpPr>
        <dsp:cNvPr id="0" name=""/>
        <dsp:cNvSpPr/>
      </dsp:nvSpPr>
      <dsp:spPr>
        <a:xfrm>
          <a:off x="2664827" y="3473321"/>
          <a:ext cx="1618234" cy="1051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Restrictions in use (user license) – “Gratis” </a:t>
          </a:r>
          <a:r>
            <a:rPr lang="en-US" sz="1200" b="1" kern="1200" dirty="0" err="1" smtClean="0"/>
            <a:t>vs</a:t>
          </a:r>
          <a:r>
            <a:rPr lang="en-US" sz="1200" b="1" kern="1200" dirty="0" smtClean="0"/>
            <a:t> “</a:t>
          </a:r>
          <a:r>
            <a:rPr lang="en-US" sz="1200" b="1" kern="1200" dirty="0" err="1" smtClean="0"/>
            <a:t>Libre</a:t>
          </a:r>
          <a:r>
            <a:rPr lang="en-US" sz="1200" b="1" kern="1200" dirty="0" smtClean="0"/>
            <a:t>”</a:t>
          </a:r>
          <a:endParaRPr lang="en-US" sz="1200" kern="1200" dirty="0"/>
        </a:p>
      </dsp:txBody>
      <dsp:txXfrm>
        <a:off x="2716174" y="3524668"/>
        <a:ext cx="1515540" cy="949158"/>
      </dsp:txXfrm>
    </dsp:sp>
    <dsp:sp modelId="{5A8052A3-D116-054D-B164-3F29BF489BAC}">
      <dsp:nvSpPr>
        <dsp:cNvPr id="0" name=""/>
        <dsp:cNvSpPr/>
      </dsp:nvSpPr>
      <dsp:spPr>
        <a:xfrm>
          <a:off x="1737679" y="526715"/>
          <a:ext cx="3472531" cy="3472531"/>
        </a:xfrm>
        <a:custGeom>
          <a:avLst/>
          <a:gdLst/>
          <a:ahLst/>
          <a:cxnLst/>
          <a:rect l="0" t="0" r="0" b="0"/>
          <a:pathLst>
            <a:path>
              <a:moveTo>
                <a:pt x="704210" y="3132504"/>
              </a:moveTo>
              <a:arcTo wR="1736265" hR="1736265" stAng="7588238" swAng="16321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2DA22-2812-094A-B973-76B8FA37364E}">
      <dsp:nvSpPr>
        <dsp:cNvPr id="0" name=""/>
        <dsp:cNvSpPr/>
      </dsp:nvSpPr>
      <dsp:spPr>
        <a:xfrm>
          <a:off x="928562" y="1737055"/>
          <a:ext cx="1618234" cy="1051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NOT free to produce</a:t>
          </a:r>
          <a:endParaRPr lang="en-US" sz="1200" kern="1200"/>
        </a:p>
      </dsp:txBody>
      <dsp:txXfrm>
        <a:off x="979909" y="1788402"/>
        <a:ext cx="1515540" cy="949158"/>
      </dsp:txXfrm>
    </dsp:sp>
    <dsp:sp modelId="{8ED8F0B9-5FA9-0041-8973-32431B5934CA}">
      <dsp:nvSpPr>
        <dsp:cNvPr id="0" name=""/>
        <dsp:cNvSpPr/>
      </dsp:nvSpPr>
      <dsp:spPr>
        <a:xfrm>
          <a:off x="1737679" y="526715"/>
          <a:ext cx="3472531" cy="3472531"/>
        </a:xfrm>
        <a:custGeom>
          <a:avLst/>
          <a:gdLst/>
          <a:ahLst/>
          <a:cxnLst/>
          <a:rect l="0" t="0" r="0" b="0"/>
          <a:pathLst>
            <a:path>
              <a:moveTo>
                <a:pt x="180093" y="966235"/>
              </a:moveTo>
              <a:arcTo wR="1736265" hR="1736265" stAng="12379638" swAng="16321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F2F6DF-155E-EE47-B74E-06B0F2166C02}" type="datetimeFigureOut">
              <a:rPr lang="en-ZA"/>
              <a:pPr>
                <a:defRPr/>
              </a:pPr>
              <a:t>15/07/26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264EE3-09FB-4F46-AFF7-853B6D29F50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8291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095348-2249-7E4F-8DDF-5ED2E738D0FF}" type="slidenum">
              <a:rPr lang="en-ZA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14B29-8F60-4266-88B2-B2E03F3EE479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687388"/>
            <a:ext cx="2132012" cy="15986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687388"/>
            <a:ext cx="2592388" cy="15986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64EE3-09FB-4F46-AFF7-853B6D29F502}" type="slidenum">
              <a:rPr lang="en-ZA" smtClean="0"/>
              <a:pPr>
                <a:defRPr/>
              </a:pPr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441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64EE3-09FB-4F46-AFF7-853B6D29F502}" type="slidenum">
              <a:rPr lang="en-ZA" smtClean="0"/>
              <a:pPr>
                <a:defRPr/>
              </a:pPr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905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64EE3-09FB-4F46-AFF7-853B6D29F502}" type="slidenum">
              <a:rPr lang="en-ZA" smtClean="0"/>
              <a:pPr>
                <a:defRPr/>
              </a:pPr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636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64EE3-09FB-4F46-AFF7-853B6D29F502}" type="slidenum">
              <a:rPr lang="en-ZA" smtClean="0"/>
              <a:pPr>
                <a:defRPr/>
              </a:pPr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894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3175"/>
            <a:ext cx="91995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133600" y="4013200"/>
            <a:ext cx="532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ZA" smtClean="0">
                <a:solidFill>
                  <a:schemeClr val="bg1"/>
                </a:solidFill>
                <a:latin typeface="Gotham Medium" charset="0"/>
              </a:rPr>
              <a:t>Empowering Africa through access to knowledge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C86534-3F99-2940-A165-E5771883DE52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603251"/>
          </a:xfrm>
          <a:solidFill>
            <a:srgbClr val="032351"/>
          </a:solidFill>
        </p:spPr>
        <p:txBody>
          <a:bodyPr anchor="t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6300"/>
            <a:ext cx="3008313" cy="42498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GothamMedium" pitchFamily="2" charset="0"/>
                <a:cs typeface="GothamMedium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6624" y="6350577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BA8D-EC40-C646-BF56-A6D21E8379FB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031" y="4800600"/>
            <a:ext cx="6662057" cy="566738"/>
          </a:xfrm>
          <a:solidFill>
            <a:srgbClr val="032351"/>
          </a:solidFill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0031" y="612774"/>
            <a:ext cx="6662057" cy="41878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0031" y="5367338"/>
            <a:ext cx="6662057" cy="66532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6624" y="6350577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F37-C053-D045-82A0-034B3CB3DE24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D9CD0-3607-4073-B75D-FA0DEA8717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:\AOSIS_branding\2015\12. Devices\Backdrop-fina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20908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V:\AOSIS_branding\2015\12. Devices\Watermark\watermark (on dark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00" y="12700"/>
            <a:ext cx="688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:\AOSIS_branding\2015\7. Logos\PNG\Logo\logo(white)_horizonta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6219825"/>
            <a:ext cx="18748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9390"/>
            <a:ext cx="6400800" cy="16007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6310" y="2451927"/>
            <a:ext cx="8236113" cy="733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56B9D8-2FA2-A34E-9DAF-88AF6E043837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100"/>
            </a:lvl2pPr>
            <a:lvl4pPr>
              <a:defRPr sz="19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6624" y="6350577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AA0D-0F1B-AE4E-8369-DE01F81927CD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23C2-F565-8248-8885-002D447B2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  <a:solidFill>
            <a:srgbClr val="032351"/>
          </a:solidFill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6624" y="6350577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575A-67D9-9D43-A6D8-218F49D9F4DD}" type="datetimeFigureOut">
              <a:rPr lang="en-US"/>
              <a:pPr>
                <a:defRPr/>
              </a:pPr>
              <a:t>15/07/26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ntitle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356226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8EC2-2E6B-C04C-A01D-6C0E433F563F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Untitle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6910"/>
            <a:ext cx="4040188" cy="92796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GothamMedium" pitchFamily="2" charset="0"/>
                <a:cs typeface="Gotham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6910"/>
            <a:ext cx="4041775" cy="9279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GothamMedium" pitchFamily="2" charset="0"/>
                <a:cs typeface="Gotham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356226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D41C-D13B-B04E-8652-9CA743CC0A19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9" y="150118"/>
            <a:ext cx="8315386" cy="73398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356226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A851-2591-B440-8295-610DEF80F72A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1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367463"/>
            <a:ext cx="147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356226"/>
            <a:ext cx="2133600" cy="365125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8A1E0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2739-8D03-204E-BEDA-D8F54B897923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2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175"/>
            <a:ext cx="9197976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215740"/>
            <a:ext cx="6400800" cy="12350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1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4500" y="150813"/>
            <a:ext cx="8235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7C4CE4-703E-B342-AE47-7C264F46DD03}" type="datetimeFigureOut">
              <a:rPr lang="en-US"/>
              <a:pPr>
                <a:defRPr/>
              </a:pPr>
              <a:t>15/07/26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2DF29E-D8AF-3540-A3CE-396750AB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GothamMedium" pitchFamily="2" charset="0"/>
          <a:ea typeface="ＭＳ Ｐゴシック" charset="0"/>
          <a:cs typeface="GothamMedium" pitchFamily="2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othamMedium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ibrary.ryerson.ca/services/faculty/scholarly-communication/evaluating-open-access-journals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566269"/>
              </p:ext>
            </p:extLst>
          </p:nvPr>
        </p:nvGraphicFramePr>
        <p:xfrm>
          <a:off x="457200" y="1270058"/>
          <a:ext cx="8229600" cy="485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6623" y="6350577"/>
            <a:ext cx="3159519" cy="365125"/>
          </a:xfrm>
        </p:spPr>
        <p:txBody>
          <a:bodyPr/>
          <a:lstStyle/>
          <a:p>
            <a:r>
              <a:rPr lang="en-US" dirty="0"/>
              <a:t>Lars </a:t>
            </a:r>
            <a:r>
              <a:rPr lang="en-US" dirty="0" err="1" smtClean="0"/>
              <a:t>Bjørnshauge</a:t>
            </a:r>
            <a:r>
              <a:rPr lang="en-US" dirty="0" smtClean="0"/>
              <a:t>, DOAJ,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DOAJ.org – RSA  2014</a:t>
            </a: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59"/>
            <a:ext cx="25005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797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6624" y="6350577"/>
            <a:ext cx="6672490" cy="365125"/>
          </a:xfrm>
        </p:spPr>
        <p:txBody>
          <a:bodyPr/>
          <a:lstStyle/>
          <a:p>
            <a:r>
              <a:rPr lang="en-US" dirty="0" smtClean="0"/>
              <a:t>De Villiers, 2014: http</a:t>
            </a:r>
            <a:r>
              <a:rPr lang="en-US" dirty="0"/>
              <a:t>://</a:t>
            </a:r>
            <a:r>
              <a:rPr lang="en-US" dirty="0" err="1"/>
              <a:t>oaspa.org</a:t>
            </a:r>
            <a:r>
              <a:rPr lang="en-US" dirty="0"/>
              <a:t>/conference/presentations-coasp-2014/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 Journals 2014</a:t>
            </a:r>
            <a:br>
              <a:rPr lang="en-US" dirty="0" smtClean="0"/>
            </a:br>
            <a:r>
              <a:rPr lang="en-US" dirty="0" smtClean="0"/>
              <a:t>Tipping the scale to OA!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RSA</a:t>
            </a:r>
            <a:r>
              <a:rPr lang="en-US" dirty="0" smtClean="0"/>
              <a:t> situation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87127"/>
            <a:ext cx="4584731" cy="2651967"/>
          </a:xfrm>
        </p:spPr>
        <p:txBody>
          <a:bodyPr/>
          <a:lstStyle/>
          <a:p>
            <a:r>
              <a:rPr lang="en-US" sz="2400" dirty="0" smtClean="0"/>
              <a:t>DHET “accredited” = 302</a:t>
            </a:r>
          </a:p>
          <a:p>
            <a:r>
              <a:rPr lang="en-US" sz="2400" dirty="0"/>
              <a:t>Open Access </a:t>
            </a:r>
            <a:r>
              <a:rPr lang="en-US" sz="2400" dirty="0" smtClean="0"/>
              <a:t>= 48% (146)</a:t>
            </a:r>
          </a:p>
          <a:p>
            <a:r>
              <a:rPr lang="en-US" sz="2400" dirty="0" err="1" smtClean="0"/>
              <a:t>WoS</a:t>
            </a:r>
            <a:r>
              <a:rPr lang="en-US" sz="2400" dirty="0" smtClean="0"/>
              <a:t> (ISI) = 22% (65)</a:t>
            </a:r>
          </a:p>
          <a:p>
            <a:r>
              <a:rPr lang="en-US" sz="2400" dirty="0" smtClean="0"/>
              <a:t>IBSS = 14% (41)</a:t>
            </a:r>
          </a:p>
          <a:p>
            <a:r>
              <a:rPr lang="en-US" sz="2400" dirty="0" smtClean="0"/>
              <a:t>Scopus = 38% (115)</a:t>
            </a:r>
          </a:p>
          <a:p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5828984"/>
              </p:ext>
            </p:extLst>
          </p:nvPr>
        </p:nvGraphicFramePr>
        <p:xfrm>
          <a:off x="4648199" y="1159682"/>
          <a:ext cx="4404643" cy="49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6356226"/>
            <a:ext cx="3352944" cy="365125"/>
          </a:xfrm>
        </p:spPr>
        <p:txBody>
          <a:bodyPr/>
          <a:lstStyle/>
          <a:p>
            <a:r>
              <a:rPr lang="en-US" dirty="0" smtClean="0"/>
              <a:t>ASSAf Newsletter, July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2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in RSA entering “Late Majority” phase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199" y="6356226"/>
            <a:ext cx="5364282" cy="365125"/>
          </a:xfrm>
        </p:spPr>
        <p:txBody>
          <a:bodyPr/>
          <a:lstStyle/>
          <a:p>
            <a:r>
              <a:rPr lang="en-US" dirty="0"/>
              <a:t>Everett </a:t>
            </a:r>
            <a:r>
              <a:rPr lang="en-US" dirty="0" smtClean="0"/>
              <a:t>Rogers, </a:t>
            </a:r>
            <a:r>
              <a:rPr lang="en-US" i="1" dirty="0"/>
              <a:t>Diffusion of Innovations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49" y="1429968"/>
            <a:ext cx="8248146" cy="45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6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2800" dirty="0" smtClean="0"/>
          </a:p>
          <a:p>
            <a:pPr marL="0" indent="0">
              <a:buNone/>
            </a:pPr>
            <a:r>
              <a:rPr lang="en-ZA" sz="2800" dirty="0" smtClean="0"/>
              <a:t>'</a:t>
            </a:r>
            <a:r>
              <a:rPr lang="en-ZA" sz="2800" dirty="0"/>
              <a:t>the </a:t>
            </a:r>
            <a:r>
              <a:rPr lang="en-ZA" sz="2800" u="sng" dirty="0"/>
              <a:t>demonstrable</a:t>
            </a:r>
            <a:r>
              <a:rPr lang="en-ZA" sz="2800" dirty="0"/>
              <a:t> contribution that excellent research makes to society and the economy' </a:t>
            </a:r>
            <a:endParaRPr lang="en-ZA" sz="2800" dirty="0" smtClean="0"/>
          </a:p>
          <a:p>
            <a:endParaRPr lang="en-ZA" dirty="0"/>
          </a:p>
          <a:p>
            <a:pPr marL="0" indent="0" algn="r">
              <a:buNone/>
            </a:pPr>
            <a:r>
              <a:rPr lang="en-ZA" dirty="0"/>
              <a:t>Research Councils UK (RCUK) 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Acid test</a:t>
            </a:r>
          </a:p>
          <a:p>
            <a:endParaRPr lang="en-ZA" sz="2800" dirty="0"/>
          </a:p>
          <a:p>
            <a:pPr>
              <a:buFont typeface="Wingdings" charset="2"/>
              <a:buChar char="ü"/>
            </a:pPr>
            <a:r>
              <a:rPr lang="en-ZA" sz="2800" dirty="0" smtClean="0"/>
              <a:t>taken </a:t>
            </a:r>
            <a:r>
              <a:rPr lang="en-ZA" sz="2800" dirty="0"/>
              <a:t>up and used by </a:t>
            </a:r>
            <a:r>
              <a:rPr lang="en-ZA" sz="2800" dirty="0" smtClean="0"/>
              <a:t>policymakers </a:t>
            </a:r>
            <a:r>
              <a:rPr lang="en-ZA" sz="2800" dirty="0"/>
              <a:t>and </a:t>
            </a:r>
            <a:r>
              <a:rPr lang="en-ZA" sz="2800" dirty="0" smtClean="0"/>
              <a:t>practitioners</a:t>
            </a:r>
          </a:p>
          <a:p>
            <a:pPr>
              <a:buFont typeface="Wingdings" charset="2"/>
              <a:buChar char="ü"/>
            </a:pPr>
            <a:r>
              <a:rPr lang="en-ZA" sz="2800" dirty="0" smtClean="0"/>
              <a:t>led </a:t>
            </a:r>
            <a:r>
              <a:rPr lang="en-ZA" sz="2800" dirty="0"/>
              <a:t>to improvements in services </a:t>
            </a:r>
            <a:r>
              <a:rPr lang="en-ZA" sz="2800" dirty="0" smtClean="0"/>
              <a:t>and/or </a:t>
            </a:r>
            <a:r>
              <a:rPr lang="en-ZA" sz="2800" dirty="0"/>
              <a:t>business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82358" y="6308725"/>
            <a:ext cx="2447830" cy="365125"/>
          </a:xfrm>
        </p:spPr>
        <p:txBody>
          <a:bodyPr/>
          <a:lstStyle/>
          <a:p>
            <a:r>
              <a:rPr lang="en-US" sz="1600" dirty="0" smtClean="0"/>
              <a:t>Research Councils, UK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is meant by research impact?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0" y="18152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Number of publications</a:t>
            </a:r>
          </a:p>
          <a:p>
            <a:pPr lvl="1"/>
            <a:r>
              <a:rPr lang="en-US" sz="2800" dirty="0" smtClean="0"/>
              <a:t>Journal articles</a:t>
            </a:r>
          </a:p>
          <a:p>
            <a:pPr lvl="1"/>
            <a:r>
              <a:rPr lang="en-US" sz="2800" dirty="0" smtClean="0"/>
              <a:t>Research reports</a:t>
            </a:r>
          </a:p>
          <a:p>
            <a:pPr lvl="1"/>
            <a:r>
              <a:rPr lang="en-US" sz="2800" dirty="0" smtClean="0"/>
              <a:t>Research books</a:t>
            </a:r>
          </a:p>
          <a:p>
            <a:pPr lvl="1"/>
            <a:r>
              <a:rPr lang="en-US" sz="2800" dirty="0" smtClean="0"/>
              <a:t>Conference presentations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But……..in reality</a:t>
            </a:r>
            <a:endParaRPr lang="en-US" sz="3600" dirty="0"/>
          </a:p>
        </p:txBody>
      </p:sp>
      <p:sp>
        <p:nvSpPr>
          <p:cNvPr id="5" name="Explosion 1 4"/>
          <p:cNvSpPr/>
          <p:nvPr/>
        </p:nvSpPr>
        <p:spPr>
          <a:xfrm>
            <a:off x="5494573" y="1815235"/>
            <a:ext cx="2979894" cy="2514967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Numbers!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/>
              <a:t>When </a:t>
            </a:r>
            <a:r>
              <a:rPr lang="en-US" b="1" dirty="0"/>
              <a:t>the </a:t>
            </a:r>
            <a:r>
              <a:rPr lang="en-US" b="1" dirty="0" smtClean="0"/>
              <a:t>..DHET </a:t>
            </a:r>
            <a:r>
              <a:rPr lang="en-US" b="1" dirty="0"/>
              <a:t>replaced the ‘SAPSE-110’ higher</a:t>
            </a:r>
          </a:p>
          <a:p>
            <a:pPr marL="0" indent="0">
              <a:buNone/>
            </a:pPr>
            <a:r>
              <a:rPr lang="en-US" b="1" dirty="0"/>
              <a:t>education funding system with the ‘New Funding Formula’ (NFF) </a:t>
            </a:r>
            <a:r>
              <a:rPr lang="en-US" b="1" dirty="0" smtClean="0"/>
              <a:t>in 2004</a:t>
            </a:r>
            <a:r>
              <a:rPr lang="en-US" b="1" dirty="0"/>
              <a:t>, it is unlikely that they imagined it would give rise to an </a:t>
            </a:r>
            <a:r>
              <a:rPr lang="en-US" b="1" dirty="0" smtClean="0"/>
              <a:t>entire new </a:t>
            </a:r>
            <a:r>
              <a:rPr lang="en-US" b="1" dirty="0"/>
              <a:t>industry within university administrations: </a:t>
            </a:r>
            <a:r>
              <a:rPr lang="en-US" b="1" u="sng" dirty="0"/>
              <a:t>the management </a:t>
            </a:r>
            <a:r>
              <a:rPr lang="en-US" b="1" u="sng" dirty="0" smtClean="0"/>
              <a:t>of journal </a:t>
            </a:r>
            <a:r>
              <a:rPr lang="en-US" b="1" u="sng" dirty="0"/>
              <a:t>and book publication outputs by academic committees </a:t>
            </a:r>
            <a:r>
              <a:rPr lang="en-US" b="1" u="sng" dirty="0" smtClean="0"/>
              <a:t>and by </a:t>
            </a:r>
            <a:r>
              <a:rPr lang="en-US" b="1" u="sng" dirty="0"/>
              <a:t>research support </a:t>
            </a:r>
            <a:r>
              <a:rPr lang="en-US" b="1" u="sng" dirty="0" smtClean="0"/>
              <a:t>departments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i="1" dirty="0"/>
              <a:t>Butler-Adam J</a:t>
            </a:r>
            <a:r>
              <a:rPr lang="en-US" sz="2000" i="1" dirty="0"/>
              <a:t>. An investment in knowledge….producing new interest. S </a:t>
            </a:r>
            <a:r>
              <a:rPr lang="en-US" sz="2000" i="1" dirty="0" err="1"/>
              <a:t>Afr</a:t>
            </a:r>
            <a:r>
              <a:rPr lang="en-US" sz="2000" i="1" dirty="0"/>
              <a:t> J Sci. 2015;111(7/8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6623" y="6350577"/>
            <a:ext cx="4912215" cy="365125"/>
          </a:xfrm>
        </p:spPr>
        <p:txBody>
          <a:bodyPr/>
          <a:lstStyle/>
          <a:p>
            <a:r>
              <a:rPr lang="en-US" dirty="0" smtClean="0"/>
              <a:t>Embargo: Courtesy S </a:t>
            </a:r>
            <a:r>
              <a:rPr lang="en-US" dirty="0" err="1" smtClean="0"/>
              <a:t>Afr</a:t>
            </a:r>
            <a:r>
              <a:rPr lang="en-US" dirty="0" smtClean="0"/>
              <a:t> J </a:t>
            </a:r>
            <a:r>
              <a:rPr lang="en-US" dirty="0" err="1" smtClean="0"/>
              <a:t>Sci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subsidy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1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588323"/>
              </p:ext>
            </p:extLst>
          </p:nvPr>
        </p:nvGraphicFramePr>
        <p:xfrm>
          <a:off x="716680" y="1145876"/>
          <a:ext cx="8270290" cy="520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199" y="6350576"/>
            <a:ext cx="5402001" cy="365125"/>
          </a:xfrm>
        </p:spPr>
        <p:txBody>
          <a:bodyPr/>
          <a:lstStyle/>
          <a:p>
            <a:r>
              <a:rPr lang="en-US" sz="1800" dirty="0" smtClean="0"/>
              <a:t>Sheppard, 2013. NMMU. By courtesy SAJS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output at HEI’s (RSA)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6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National Research Foundation (NRF) Ratings</a:t>
            </a:r>
          </a:p>
          <a:p>
            <a:pPr lvl="1"/>
            <a:r>
              <a:rPr lang="en-US" dirty="0" smtClean="0"/>
              <a:t>Peer review</a:t>
            </a:r>
          </a:p>
          <a:p>
            <a:pPr lvl="1"/>
            <a:r>
              <a:rPr lang="en-US" dirty="0" smtClean="0"/>
              <a:t>“high impact journals” (IF)</a:t>
            </a:r>
          </a:p>
          <a:p>
            <a:pPr lvl="1"/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University rankings</a:t>
            </a:r>
          </a:p>
          <a:p>
            <a:pPr lvl="1"/>
            <a:r>
              <a:rPr lang="en-US" dirty="0" err="1" smtClean="0"/>
              <a:t>WoS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Scopus</a:t>
            </a:r>
          </a:p>
          <a:p>
            <a:endParaRPr lang="en-US" dirty="0" smtClean="0"/>
          </a:p>
          <a:p>
            <a:r>
              <a:rPr lang="en-US" dirty="0" smtClean="0"/>
              <a:t>Citations, IF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85" y="3662038"/>
            <a:ext cx="2421553" cy="1145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3662038"/>
            <a:ext cx="11938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79" y="2092188"/>
            <a:ext cx="2311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8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1"/>
          <p:cNvSpPr>
            <a:spLocks noGrp="1"/>
          </p:cNvSpPr>
          <p:nvPr>
            <p:ph type="subTitle" idx="1"/>
          </p:nvPr>
        </p:nvSpPr>
        <p:spPr>
          <a:xfrm>
            <a:off x="1371600" y="3910013"/>
            <a:ext cx="6400800" cy="1600200"/>
          </a:xfrm>
        </p:spPr>
        <p:txBody>
          <a:bodyPr/>
          <a:lstStyle/>
          <a:p>
            <a:pPr eaLnBrk="1" hangingPunct="1"/>
            <a:r>
              <a:rPr lang="en-ZA">
                <a:latin typeface="Gotham Book" charset="0"/>
              </a:rPr>
              <a:t>Pierre de Villiers</a:t>
            </a:r>
          </a:p>
          <a:p>
            <a:pPr eaLnBrk="1" hangingPunct="1"/>
            <a:r>
              <a:rPr lang="en-ZA">
                <a:latin typeface="Gotham Book" charset="0"/>
              </a:rPr>
              <a:t>Managing Director</a:t>
            </a:r>
          </a:p>
          <a:p>
            <a:pPr eaLnBrk="1" hangingPunct="1"/>
            <a:r>
              <a:rPr lang="en-ZA">
                <a:latin typeface="Gotham Book" charset="0"/>
              </a:rPr>
              <a:t>AOSIS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55613" y="1200150"/>
            <a:ext cx="8237537" cy="1985963"/>
          </a:xfrm>
        </p:spPr>
        <p:txBody>
          <a:bodyPr/>
          <a:lstStyle/>
          <a:p>
            <a:pPr eaLnBrk="1" hangingPunct="1"/>
            <a:r>
              <a:rPr lang="en-ZA">
                <a:latin typeface="GothamMedium" charset="0"/>
              </a:rPr>
              <a:t>Publishing in Open Access Journals</a:t>
            </a:r>
            <a:br>
              <a:rPr lang="en-ZA">
                <a:latin typeface="GothamMedium" charset="0"/>
              </a:rPr>
            </a:br>
            <a:r>
              <a:rPr lang="en-ZA">
                <a:latin typeface="GothamMedium" charset="0"/>
              </a:rPr>
              <a:t>Increasing Institutional Research Impact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Measure </a:t>
            </a:r>
            <a:r>
              <a:rPr lang="en-US" sz="2400" u="sng" dirty="0" smtClean="0"/>
              <a:t>average number of citations per article </a:t>
            </a:r>
            <a:r>
              <a:rPr lang="en-US" sz="2400" dirty="0" smtClean="0"/>
              <a:t>over 2 year period in a selected database (</a:t>
            </a:r>
            <a:r>
              <a:rPr lang="en-US" sz="2400" dirty="0" err="1" smtClean="0"/>
              <a:t>WoS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Proxy for quality </a:t>
            </a:r>
            <a:r>
              <a:rPr lang="en-US" sz="2400" dirty="0"/>
              <a:t>/”prestige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Used by rating agencies, tenure </a:t>
            </a:r>
            <a:r>
              <a:rPr lang="en-US" sz="2400" dirty="0" err="1" smtClean="0"/>
              <a:t>commitees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Problems with IF</a:t>
            </a:r>
          </a:p>
          <a:p>
            <a:pPr lvl="1"/>
            <a:r>
              <a:rPr lang="en-US" sz="2400" dirty="0" smtClean="0"/>
              <a:t>Biased sample (80% journals excluded)</a:t>
            </a:r>
          </a:p>
          <a:p>
            <a:pPr lvl="1"/>
            <a:r>
              <a:rPr lang="en-US" sz="2400" dirty="0" smtClean="0"/>
              <a:t>Manipulation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7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6356226"/>
            <a:ext cx="3264524" cy="36512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www.phdcomics.com</a:t>
            </a:r>
            <a:r>
              <a:rPr lang="en-US" dirty="0"/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484"/>
            <a:ext cx="9144000" cy="40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IF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49" y="1133371"/>
            <a:ext cx="4686300" cy="1409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57087" y="25303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Reliability-Based Citation Impact Factor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84454"/>
            <a:ext cx="3886200" cy="965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03858" y="494176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Source Normalized Impact per Paper (SNIP)</a:t>
            </a:r>
          </a:p>
        </p:txBody>
      </p:sp>
    </p:spTree>
    <p:extLst>
      <p:ext uri="{BB962C8B-B14F-4D97-AF65-F5344CB8AC3E}">
        <p14:creationId xmlns:p14="http://schemas.microsoft.com/office/powerpoint/2010/main" val="112004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- Twitter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6" y="1060326"/>
            <a:ext cx="73025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- Facebook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49" y="1060291"/>
            <a:ext cx="6772379" cy="57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1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level metrics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26" y="1315985"/>
            <a:ext cx="2616200" cy="2628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145" y="4404204"/>
            <a:ext cx="3761997" cy="1355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2803866" y="1630067"/>
            <a:ext cx="12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DOI links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9036" y="5796997"/>
            <a:ext cx="314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media, newspapers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504" y="1630067"/>
            <a:ext cx="2848200" cy="12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Altmetrics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748" y="1028055"/>
            <a:ext cx="854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Observation of Highly Ordered Domains in Membranes with Cholesterol</a:t>
            </a:r>
          </a:p>
          <a:p>
            <a:r>
              <a:rPr lang="en-US" dirty="0" smtClean="0"/>
              <a:t>Clare </a:t>
            </a:r>
            <a:r>
              <a:rPr lang="en-US" dirty="0"/>
              <a:t>L. </a:t>
            </a:r>
            <a:r>
              <a:rPr lang="en-US" dirty="0" smtClean="0"/>
              <a:t>Armstrong et al. </a:t>
            </a:r>
            <a:r>
              <a:rPr lang="fr-FR" sz="1400" dirty="0" err="1"/>
              <a:t>June</a:t>
            </a:r>
            <a:r>
              <a:rPr lang="fr-FR" sz="1400" dirty="0"/>
              <a:t> 18, 2013</a:t>
            </a:r>
          </a:p>
          <a:p>
            <a:r>
              <a:rPr lang="fr-FR" sz="1400" dirty="0"/>
              <a:t>DOI: 10.1371/journal.pone.0066162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51494"/>
            <a:ext cx="7924800" cy="4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Altmetrics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748" y="1047492"/>
            <a:ext cx="8700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Observation of Highly Ordered Domains in Membranes with Cholesterol</a:t>
            </a:r>
          </a:p>
          <a:p>
            <a:r>
              <a:rPr lang="en-US" dirty="0" smtClean="0"/>
              <a:t>Clare </a:t>
            </a:r>
            <a:r>
              <a:rPr lang="en-US" dirty="0"/>
              <a:t>L. </a:t>
            </a:r>
            <a:r>
              <a:rPr lang="en-US" dirty="0" smtClean="0"/>
              <a:t>Armstrong et al. </a:t>
            </a:r>
            <a:r>
              <a:rPr lang="fr-FR" sz="1400" dirty="0" err="1"/>
              <a:t>June</a:t>
            </a:r>
            <a:r>
              <a:rPr lang="fr-FR" sz="1400" dirty="0"/>
              <a:t> 18, </a:t>
            </a:r>
            <a:r>
              <a:rPr lang="fr-FR" sz="1400" dirty="0" smtClean="0"/>
              <a:t>2013. DOI</a:t>
            </a:r>
            <a:r>
              <a:rPr lang="fr-FR" sz="1400" dirty="0"/>
              <a:t>: 10.1371/journal.pone.0066162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3227"/>
            <a:ext cx="3009900" cy="208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370" y="4258733"/>
            <a:ext cx="15621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0" y="2115827"/>
            <a:ext cx="731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3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</a:t>
            </a:r>
            <a:r>
              <a:rPr lang="en-US" dirty="0" smtClean="0"/>
              <a:t>spending </a:t>
            </a:r>
            <a:r>
              <a:rPr lang="en-US" dirty="0"/>
              <a:t>South Africa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638" y="1233716"/>
            <a:ext cx="8112812" cy="732970"/>
          </a:xfrm>
        </p:spPr>
        <p:txBody>
          <a:bodyPr/>
          <a:lstStyle/>
          <a:p>
            <a:r>
              <a:rPr lang="en-US" dirty="0" smtClean="0"/>
              <a:t>Total spend </a:t>
            </a:r>
            <a:r>
              <a:rPr lang="en-US" dirty="0"/>
              <a:t>2012/13</a:t>
            </a:r>
            <a:r>
              <a:rPr lang="en-US" dirty="0" smtClean="0"/>
              <a:t>: R23.871 </a:t>
            </a:r>
            <a:r>
              <a:rPr lang="en-US" dirty="0" err="1" smtClean="0"/>
              <a:t>Bln</a:t>
            </a:r>
            <a:r>
              <a:rPr lang="en-US" dirty="0" smtClean="0"/>
              <a:t> (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/>
              <a:t> </a:t>
            </a:r>
            <a:r>
              <a:rPr lang="en-US" dirty="0" smtClean="0"/>
              <a:t>2,6% real)</a:t>
            </a:r>
          </a:p>
          <a:p>
            <a:r>
              <a:rPr lang="en-US" dirty="0" smtClean="0"/>
              <a:t>Public spending = 54%</a:t>
            </a:r>
          </a:p>
          <a:p>
            <a:r>
              <a:rPr lang="en-US" dirty="0"/>
              <a:t>GERD </a:t>
            </a:r>
            <a:r>
              <a:rPr lang="en-US" dirty="0" smtClean="0"/>
              <a:t>ratio </a:t>
            </a:r>
            <a:r>
              <a:rPr lang="en-US" dirty="0"/>
              <a:t>0,76% of </a:t>
            </a:r>
            <a:r>
              <a:rPr lang="en-US" dirty="0" smtClean="0"/>
              <a:t>GDP (target 1%), same for 3 years</a:t>
            </a:r>
            <a:endParaRPr lang="en-ZA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245" y="6356226"/>
            <a:ext cx="7040482" cy="36512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www.hsrc.ac.za</a:t>
            </a:r>
            <a:r>
              <a:rPr lang="en-US" dirty="0"/>
              <a:t>/en/media-briefs/</a:t>
            </a:r>
            <a:r>
              <a:rPr lang="en-US" dirty="0" err="1"/>
              <a:t>cestii</a:t>
            </a:r>
            <a:r>
              <a:rPr lang="en-US" dirty="0"/>
              <a:t>/research-and-development-survey-released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5565845"/>
              </p:ext>
            </p:extLst>
          </p:nvPr>
        </p:nvGraphicFramePr>
        <p:xfrm>
          <a:off x="272559" y="2167501"/>
          <a:ext cx="6781728" cy="418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91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taxpayer is funding more than 50% of research in South Africa, more that R20 billion per year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Taxpayer - vested interest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628709"/>
            <a:ext cx="4925606" cy="35053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19431" y="4403130"/>
            <a:ext cx="304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Results?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6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Gotham Book" charset="0"/>
              </a:rPr>
              <a:t>Background</a:t>
            </a:r>
          </a:p>
          <a:p>
            <a:pPr eaLnBrk="1" hangingPunct="1"/>
            <a:r>
              <a:rPr lang="en-US" sz="2800" dirty="0" smtClean="0">
                <a:latin typeface="Gotham Book" charset="0"/>
              </a:rPr>
              <a:t>What is an open access journal?</a:t>
            </a:r>
          </a:p>
          <a:p>
            <a:pPr eaLnBrk="1" hangingPunct="1"/>
            <a:r>
              <a:rPr lang="en-US" sz="2800" dirty="0" smtClean="0">
                <a:latin typeface="Gotham Book" charset="0"/>
              </a:rPr>
              <a:t>What is the status of open access in RSA?</a:t>
            </a:r>
          </a:p>
          <a:p>
            <a:pPr eaLnBrk="1" hangingPunct="1"/>
            <a:r>
              <a:rPr lang="en-US" sz="2800" dirty="0" smtClean="0">
                <a:latin typeface="Gotham Book" charset="0"/>
              </a:rPr>
              <a:t>What is meant by research impact?</a:t>
            </a:r>
          </a:p>
          <a:p>
            <a:pPr eaLnBrk="1" hangingPunct="1"/>
            <a:r>
              <a:rPr lang="en-US" sz="2800" dirty="0" smtClean="0">
                <a:latin typeface="Gotham Book" charset="0"/>
              </a:rPr>
              <a:t>How is research impact measured?</a:t>
            </a:r>
          </a:p>
          <a:p>
            <a:pPr eaLnBrk="1" hangingPunct="1"/>
            <a:r>
              <a:rPr lang="en-US" sz="2800" dirty="0" smtClean="0">
                <a:latin typeface="Gotham Book" charset="0"/>
              </a:rPr>
              <a:t>Why is measuring research impact important – the SA perspective</a:t>
            </a:r>
          </a:p>
          <a:p>
            <a:pPr eaLnBrk="1" hangingPunct="1"/>
            <a:r>
              <a:rPr lang="en-US" sz="2800" dirty="0" smtClean="0">
                <a:latin typeface="Gotham Book" charset="0"/>
              </a:rPr>
              <a:t>Open Access and impact on research</a:t>
            </a:r>
            <a:endParaRPr lang="en-US" sz="2800" dirty="0">
              <a:latin typeface="Gotham Book" charset="0"/>
            </a:endParaRPr>
          </a:p>
          <a:p>
            <a:pPr eaLnBrk="1" hangingPunct="1"/>
            <a:endParaRPr lang="en-US" sz="2800" dirty="0">
              <a:latin typeface="Gotham Book" charset="0"/>
            </a:endParaRPr>
          </a:p>
        </p:txBody>
      </p:sp>
      <p:sp>
        <p:nvSpPr>
          <p:cNvPr id="174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6350000"/>
            <a:ext cx="2133600" cy="365125"/>
          </a:xfrm>
        </p:spPr>
        <p:txBody>
          <a:bodyPr/>
          <a:lstStyle/>
          <a:p>
            <a:pPr eaLnBrk="1" hangingPunct="1"/>
            <a:endParaRPr lang="en-US">
              <a:latin typeface="Gotham Book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thamMedium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Wider audience </a:t>
            </a:r>
            <a:r>
              <a:rPr lang="en-US" dirty="0" smtClean="0"/>
              <a:t>- “</a:t>
            </a:r>
            <a:r>
              <a:rPr lang="en-US" dirty="0"/>
              <a:t>Local journals” become </a:t>
            </a:r>
            <a:r>
              <a:rPr lang="en-US" dirty="0" smtClean="0"/>
              <a:t>international, even if not indexed (Google) - Supported by </a:t>
            </a:r>
            <a:r>
              <a:rPr lang="en-US" u="sng" dirty="0" smtClean="0"/>
              <a:t>social media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Increased productivity </a:t>
            </a:r>
            <a:r>
              <a:rPr lang="en-US" dirty="0" smtClean="0"/>
              <a:t>(faster) of research (data)</a:t>
            </a:r>
            <a:r>
              <a:rPr lang="en-US" baseline="30000" dirty="0" smtClean="0"/>
              <a:t>1</a:t>
            </a:r>
          </a:p>
          <a:p>
            <a:pPr marL="0" indent="0">
              <a:buNone/>
            </a:pPr>
            <a:endParaRPr lang="en-US" baseline="30000" dirty="0" smtClean="0"/>
          </a:p>
          <a:p>
            <a:r>
              <a:rPr lang="en-US" u="sng" dirty="0" smtClean="0"/>
              <a:t>Impact</a:t>
            </a:r>
            <a:r>
              <a:rPr lang="en-US" u="sng" baseline="30000" dirty="0"/>
              <a:t>2</a:t>
            </a:r>
            <a:r>
              <a:rPr lang="en-US" dirty="0" smtClean="0"/>
              <a:t> - “freely </a:t>
            </a:r>
            <a:r>
              <a:rPr lang="en-US" dirty="0"/>
              <a:t>available articles do have a greater research </a:t>
            </a:r>
            <a:r>
              <a:rPr lang="en-US" dirty="0" smtClean="0"/>
              <a:t>impact” (citations)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Quality</a:t>
            </a:r>
            <a:r>
              <a:rPr lang="en-US" dirty="0" smtClean="0"/>
              <a:t> -  “Predatory journals” &amp; “high jacked journal” - </a:t>
            </a:r>
            <a:r>
              <a:rPr lang="en-US" dirty="0"/>
              <a:t>Evaluating Open Access </a:t>
            </a:r>
            <a:r>
              <a:rPr lang="en-US" dirty="0" smtClean="0"/>
              <a:t>Journals (Ryerson </a:t>
            </a:r>
            <a:r>
              <a:rPr lang="en-US" dirty="0" err="1" smtClean="0"/>
              <a:t>univ.</a:t>
            </a:r>
            <a:r>
              <a:rPr lang="en-US" dirty="0" smtClean="0"/>
              <a:t>)</a:t>
            </a:r>
            <a:r>
              <a:rPr lang="en-US" b="1" baseline="30000" dirty="0"/>
              <a:t>3</a:t>
            </a:r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44500" y="5739947"/>
            <a:ext cx="6458742" cy="1132476"/>
          </a:xfrm>
        </p:spPr>
        <p:txBody>
          <a:bodyPr/>
          <a:lstStyle/>
          <a:p>
            <a:r>
              <a:rPr lang="en-US" dirty="0">
                <a:hlinkClick r:id="rId3"/>
              </a:rPr>
              <a:t>1. http://crln.acrl.org/content/73/2/83.full</a:t>
            </a:r>
          </a:p>
          <a:p>
            <a:r>
              <a:rPr lang="en-US" dirty="0" smtClean="0">
                <a:hlinkClick r:id="rId3"/>
              </a:rPr>
              <a:t>2. http</a:t>
            </a:r>
            <a:r>
              <a:rPr lang="en-US" dirty="0">
                <a:hlinkClick r:id="rId3"/>
              </a:rPr>
              <a:t>://crl.acrl.org/content/65/5/372.</a:t>
            </a:r>
            <a:r>
              <a:rPr lang="en-US" dirty="0" smtClean="0">
                <a:hlinkClick r:id="rId3"/>
              </a:rPr>
              <a:t>short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3</a:t>
            </a:r>
            <a:r>
              <a:rPr lang="en-US" dirty="0" smtClean="0">
                <a:hlinkClick r:id="rId3"/>
              </a:rPr>
              <a:t>. https</a:t>
            </a:r>
            <a:r>
              <a:rPr lang="en-US" dirty="0">
                <a:hlinkClick r:id="rId3"/>
              </a:rPr>
              <a:t>://library.ryerson.ca/services/faculty/scholarly-communication/evaluating-open-access-journals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Open Access on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5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ubtitle 1"/>
          <p:cNvSpPr>
            <a:spLocks noGrp="1"/>
          </p:cNvSpPr>
          <p:nvPr>
            <p:ph type="subTitle" idx="1"/>
          </p:nvPr>
        </p:nvSpPr>
        <p:spPr>
          <a:xfrm>
            <a:off x="1371600" y="4216400"/>
            <a:ext cx="6400800" cy="1235075"/>
          </a:xfrm>
        </p:spPr>
        <p:txBody>
          <a:bodyPr/>
          <a:lstStyle/>
          <a:p>
            <a:pPr eaLnBrk="1" hangingPunct="1"/>
            <a:r>
              <a:rPr lang="en-ZA">
                <a:latin typeface="Gotham Book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721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AOSIS</a:t>
            </a:r>
            <a:r>
              <a:rPr lang="en-US" dirty="0" smtClean="0"/>
              <a:t> (est. 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5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Journals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6422" r="-6422"/>
          <a:stretch>
            <a:fillRect/>
          </a:stretch>
        </p:blipFill>
        <p:spPr/>
      </p:pic>
      <p:sp>
        <p:nvSpPr>
          <p:cNvPr id="7" name="10-Point Star 6"/>
          <p:cNvSpPr/>
          <p:nvPr/>
        </p:nvSpPr>
        <p:spPr>
          <a:xfrm>
            <a:off x="7141687" y="0"/>
            <a:ext cx="1370500" cy="1433531"/>
          </a:xfrm>
          <a:prstGeom prst="star10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46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AOSIS – article growth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78878587"/>
              </p:ext>
            </p:extLst>
          </p:nvPr>
        </p:nvGraphicFramePr>
        <p:xfrm>
          <a:off x="606142" y="1396999"/>
          <a:ext cx="8074308" cy="495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8546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4947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AOSIS Journals -business models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16440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73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OA Scholarly Books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67846" y="150813"/>
            <a:ext cx="1819564" cy="181925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3524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Journal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0265664"/>
              </p:ext>
            </p:extLst>
          </p:nvPr>
        </p:nvGraphicFramePr>
        <p:xfrm>
          <a:off x="1041886" y="1600200"/>
          <a:ext cx="69478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t="3979" b="3979"/>
          <a:stretch/>
        </p:blipFill>
        <p:spPr>
          <a:xfrm>
            <a:off x="4169473" y="3286125"/>
            <a:ext cx="800100" cy="1027113"/>
          </a:xfrm>
        </p:spPr>
      </p:pic>
    </p:spTree>
    <p:extLst>
      <p:ext uri="{BB962C8B-B14F-4D97-AF65-F5344CB8AC3E}">
        <p14:creationId xmlns:p14="http://schemas.microsoft.com/office/powerpoint/2010/main" val="237241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OSIS Branding 2015">
      <a:dk1>
        <a:srgbClr val="000000"/>
      </a:dk1>
      <a:lt1>
        <a:srgbClr val="FFFFFF"/>
      </a:lt1>
      <a:dk2>
        <a:srgbClr val="032351"/>
      </a:dk2>
      <a:lt2>
        <a:srgbClr val="FFFFFF"/>
      </a:lt2>
      <a:accent1>
        <a:srgbClr val="22406E"/>
      </a:accent1>
      <a:accent2>
        <a:srgbClr val="71D300"/>
      </a:accent2>
      <a:accent3>
        <a:srgbClr val="A604AF"/>
      </a:accent3>
      <a:accent4>
        <a:srgbClr val="0AC7CC"/>
      </a:accent4>
      <a:accent5>
        <a:srgbClr val="8A1E04"/>
      </a:accent5>
      <a:accent6>
        <a:srgbClr val="EDBF00"/>
      </a:accent6>
      <a:hlink>
        <a:srgbClr val="22406E"/>
      </a:hlink>
      <a:folHlink>
        <a:srgbClr val="22406E"/>
      </a:folHlink>
    </a:clrScheme>
    <a:fontScheme name="AOSIS Typeface">
      <a:majorFont>
        <a:latin typeface="Gotham Medium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7697</TotalTime>
  <Words>835</Words>
  <Application>Microsoft Macintosh PowerPoint</Application>
  <PresentationFormat>On-screen Show (4:3)</PresentationFormat>
  <Paragraphs>145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Publishing in Open Access Journals Increasing Institutional Research Impact</vt:lpstr>
      <vt:lpstr>Outline</vt:lpstr>
      <vt:lpstr>AOSIS (est. 1999)</vt:lpstr>
      <vt:lpstr>Open Access Journals</vt:lpstr>
      <vt:lpstr>AOSIS – article growth</vt:lpstr>
      <vt:lpstr>AOSIS Journals -business models</vt:lpstr>
      <vt:lpstr> OA Scholarly Books</vt:lpstr>
      <vt:lpstr>Open Access Journal</vt:lpstr>
      <vt:lpstr>DOAJ.org – RSA  2014</vt:lpstr>
      <vt:lpstr>SA Journals 2014 Tipping the scale to OA!</vt:lpstr>
      <vt:lpstr>RSA situation - 2015</vt:lpstr>
      <vt:lpstr>OA in RSA entering “Late Majority” phase</vt:lpstr>
      <vt:lpstr>Research Impact</vt:lpstr>
      <vt:lpstr>What is meant by research impact?</vt:lpstr>
      <vt:lpstr>But……..in reality</vt:lpstr>
      <vt:lpstr>RSA subsidy system</vt:lpstr>
      <vt:lpstr>Research output at HEI’s (RSA)</vt:lpstr>
      <vt:lpstr>Rating systems</vt:lpstr>
      <vt:lpstr>Impact factor</vt:lpstr>
      <vt:lpstr>PowerPoint Presentation</vt:lpstr>
      <vt:lpstr>Alternatives to IF</vt:lpstr>
      <vt:lpstr>Social Media - Twitter</vt:lpstr>
      <vt:lpstr>Social Media - Facebook</vt:lpstr>
      <vt:lpstr>Article level metrics</vt:lpstr>
      <vt:lpstr>Altmetrics example</vt:lpstr>
      <vt:lpstr>Altmetrics example</vt:lpstr>
      <vt:lpstr>R&amp;D spending South Africa </vt:lpstr>
      <vt:lpstr>RSA Taxpayer - vested interest</vt:lpstr>
      <vt:lpstr>Impact of Open Access on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Davies</dc:creator>
  <cp:lastModifiedBy>Pierre de Villiers</cp:lastModifiedBy>
  <cp:revision>88</cp:revision>
  <dcterms:created xsi:type="dcterms:W3CDTF">2015-04-15T08:43:47Z</dcterms:created>
  <dcterms:modified xsi:type="dcterms:W3CDTF">2015-07-26T18:07:23Z</dcterms:modified>
</cp:coreProperties>
</file>